
<file path=[Content_Types].xml><?xml version="1.0" encoding="utf-8"?>
<Types xmlns="http://schemas.openxmlformats.org/package/2006/content-types">
  <Default Extension="png" ContentType="image/png"/>
  <Default Extension="jpeg" ContentType="image/jpeg"/>
  <Default Extension="m4a" ContentType="audio/mp4"/>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tl="1" removePersonalInfoOnSave="1" saveSubsetFonts="1">
  <p:sldMasterIdLst>
    <p:sldMasterId id="2147483720" r:id="rId1"/>
    <p:sldMasterId id="2147483732" r:id="rId2"/>
  </p:sldMasterIdLst>
  <p:sldIdLst>
    <p:sldId id="288" r:id="rId3"/>
    <p:sldId id="257" r:id="rId4"/>
    <p:sldId id="289" r:id="rId5"/>
    <p:sldId id="306" r:id="rId6"/>
    <p:sldId id="307" r:id="rId7"/>
    <p:sldId id="304" r:id="rId8"/>
    <p:sldId id="294" r:id="rId9"/>
    <p:sldId id="309" r:id="rId10"/>
    <p:sldId id="295" r:id="rId11"/>
    <p:sldId id="310" r:id="rId12"/>
    <p:sldId id="308" r:id="rId13"/>
    <p:sldId id="311" r:id="rId14"/>
    <p:sldId id="312" r:id="rId15"/>
    <p:sldId id="296" r:id="rId16"/>
    <p:sldId id="297" r:id="rId17"/>
    <p:sldId id="315" r:id="rId18"/>
    <p:sldId id="316" r:id="rId19"/>
    <p:sldId id="317" r:id="rId20"/>
    <p:sldId id="318" r:id="rId21"/>
    <p:sldId id="298" r:id="rId22"/>
    <p:sldId id="313" r:id="rId23"/>
    <p:sldId id="314" r:id="rId24"/>
    <p:sldId id="319" r:id="rId25"/>
    <p:sldId id="320" r:id="rId26"/>
    <p:sldId id="321" r:id="rId27"/>
    <p:sldId id="322" r:id="rId28"/>
    <p:sldId id="323" r:id="rId29"/>
    <p:sldId id="283" r:id="rId30"/>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modifyVerifier cryptProviderType="rsaFull" cryptAlgorithmClass="hash" cryptAlgorithmType="typeAny" cryptAlgorithmSid="4" spinCount="50000" saltData="nNsBZxGMGptlRFiu+QwyDQ==" hashData="frO3JrU+UUQCqFtXatd0mUqxo0c="/>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802C9"/>
    <a:srgbClr val="F802E6"/>
    <a:srgbClr val="FFFF99"/>
    <a:srgbClr val="FF5050"/>
    <a:srgbClr val="FFFFCC"/>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87" d="100"/>
          <a:sy n="87" d="100"/>
        </p:scale>
        <p:origin x="636" y="6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a:t>انقر لتحرير نمط العنوان الرئيسي</a:t>
            </a:r>
            <a:endParaRPr lang="ar-SY"/>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الثانوي الرئيسي</a:t>
            </a:r>
            <a:endParaRPr lang="ar-SY"/>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23/03/1447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SY"/>
          </a:p>
        </p:txBody>
      </p:sp>
      <p:sp>
        <p:nvSpPr>
          <p:cNvPr id="3" name="عنصر نائب للمحتوى 2"/>
          <p:cNvSpPr>
            <a:spLocks noGrp="1"/>
          </p:cNvSpPr>
          <p:nvPr>
            <p:ph idx="1"/>
          </p:nvPr>
        </p:nvSpPr>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23/03/1447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a:t>انقر لتحرير نمط العنوان الرئيسي</a:t>
            </a:r>
            <a:endParaRPr lang="ar-SY"/>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23/03/1447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SY"/>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23/03/1447</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a:t>انقر لتحرير نمط العنوان الرئيسي</a:t>
            </a:r>
            <a:endParaRPr lang="ar-SY"/>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7" name="عنصر نائب للتاريخ 6"/>
          <p:cNvSpPr>
            <a:spLocks noGrp="1"/>
          </p:cNvSpPr>
          <p:nvPr>
            <p:ph type="dt" sz="half" idx="10"/>
          </p:nvPr>
        </p:nvSpPr>
        <p:spPr/>
        <p:txBody>
          <a:bodyPr/>
          <a:lstStyle/>
          <a:p>
            <a:fld id="{1B8ABB09-4A1D-463E-8065-109CC2B7EFAA}" type="datetimeFigureOut">
              <a:rPr lang="ar-SA" smtClean="0"/>
              <a:pPr/>
              <a:t>23/03/1447</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SY"/>
          </a:p>
        </p:txBody>
      </p:sp>
      <p:sp>
        <p:nvSpPr>
          <p:cNvPr id="3" name="عنصر نائب للتاريخ 2"/>
          <p:cNvSpPr>
            <a:spLocks noGrp="1"/>
          </p:cNvSpPr>
          <p:nvPr>
            <p:ph type="dt" sz="half" idx="10"/>
          </p:nvPr>
        </p:nvSpPr>
        <p:spPr/>
        <p:txBody>
          <a:bodyPr/>
          <a:lstStyle/>
          <a:p>
            <a:fld id="{1B8ABB09-4A1D-463E-8065-109CC2B7EFAA}" type="datetimeFigureOut">
              <a:rPr lang="ar-SA" smtClean="0"/>
              <a:pPr/>
              <a:t>23/03/1447</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pPr/>
              <a:t>23/03/1447</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a:t>انقر لتحرير نمط العنوان الرئيسي</a:t>
            </a:r>
            <a:endParaRPr lang="ar-SY"/>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23/03/1447</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a:t>انقر لتحرير نمط العنوان الرئيسي</a:t>
            </a:r>
            <a:endParaRPr lang="ar-SY"/>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Y"/>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23/03/1447</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SY"/>
          </a:p>
        </p:txBody>
      </p:sp>
      <p:sp>
        <p:nvSpPr>
          <p:cNvPr id="3" name="عنصر نائب للعنوان العمودي 2"/>
          <p:cNvSpPr>
            <a:spLocks noGrp="1"/>
          </p:cNvSpPr>
          <p:nvPr>
            <p:ph type="body" orient="vert" idx="1"/>
          </p:nvPr>
        </p:nvSpPr>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23/03/1447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a:t>انقر لتحرير نمط العنوان الرئيسي</a:t>
            </a:r>
            <a:endParaRPr lang="ar-SY"/>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23/03/1447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a:t>انقر لتحرير نمط العنوان الرئيسي</a:t>
            </a:r>
            <a:endParaRPr lang="ar-SY"/>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الثانوي الرئيسي</a:t>
            </a:r>
            <a:endParaRPr lang="ar-SY"/>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23/03/1447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SY"/>
          </a:p>
        </p:txBody>
      </p:sp>
      <p:sp>
        <p:nvSpPr>
          <p:cNvPr id="3" name="عنصر نائب للمحتوى 2"/>
          <p:cNvSpPr>
            <a:spLocks noGrp="1"/>
          </p:cNvSpPr>
          <p:nvPr>
            <p:ph idx="1"/>
          </p:nvPr>
        </p:nvSpPr>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23/03/1447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a:t>انقر لتحرير نمط العنوان الرئيسي</a:t>
            </a:r>
            <a:endParaRPr lang="ar-SY"/>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23/03/1447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SY"/>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23/03/1447</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a:t>انقر لتحرير نمط العنوان الرئيسي</a:t>
            </a:r>
            <a:endParaRPr lang="ar-SY"/>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7" name="عنصر نائب للتاريخ 6"/>
          <p:cNvSpPr>
            <a:spLocks noGrp="1"/>
          </p:cNvSpPr>
          <p:nvPr>
            <p:ph type="dt" sz="half" idx="10"/>
          </p:nvPr>
        </p:nvSpPr>
        <p:spPr/>
        <p:txBody>
          <a:bodyPr/>
          <a:lstStyle/>
          <a:p>
            <a:fld id="{1B8ABB09-4A1D-463E-8065-109CC2B7EFAA}" type="datetimeFigureOut">
              <a:rPr lang="ar-SA" smtClean="0"/>
              <a:pPr/>
              <a:t>23/03/1447</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SY"/>
          </a:p>
        </p:txBody>
      </p:sp>
      <p:sp>
        <p:nvSpPr>
          <p:cNvPr id="3" name="عنصر نائب للتاريخ 2"/>
          <p:cNvSpPr>
            <a:spLocks noGrp="1"/>
          </p:cNvSpPr>
          <p:nvPr>
            <p:ph type="dt" sz="half" idx="10"/>
          </p:nvPr>
        </p:nvSpPr>
        <p:spPr/>
        <p:txBody>
          <a:bodyPr/>
          <a:lstStyle/>
          <a:p>
            <a:fld id="{1B8ABB09-4A1D-463E-8065-109CC2B7EFAA}" type="datetimeFigureOut">
              <a:rPr lang="ar-SA" smtClean="0"/>
              <a:pPr/>
              <a:t>23/03/1447</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pPr/>
              <a:t>23/03/1447</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a:t>انقر لتحرير نمط العنوان الرئيسي</a:t>
            </a:r>
            <a:endParaRPr lang="ar-SY"/>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23/03/1447</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a:t>انقر لتحرير نمط العنوان الرئيسي</a:t>
            </a:r>
            <a:endParaRPr lang="ar-SY"/>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Y"/>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23/03/1447</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SY"/>
          </a:p>
        </p:txBody>
      </p:sp>
      <p:sp>
        <p:nvSpPr>
          <p:cNvPr id="3" name="عنصر نائب للعنوان العمودي 2"/>
          <p:cNvSpPr>
            <a:spLocks noGrp="1"/>
          </p:cNvSpPr>
          <p:nvPr>
            <p:ph type="body" orient="vert" idx="1"/>
          </p:nvPr>
        </p:nvSpPr>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23/03/1447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a:t>انقر لتحرير نمط العنوان الرئيسي</a:t>
            </a:r>
            <a:endParaRPr lang="ar-SY"/>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23/03/1447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6000"/>
            <a:lum/>
          </a:blip>
          <a:srcRect/>
          <a:stretch>
            <a:fillRect t="-13000" b="-13000"/>
          </a:stretch>
        </a:blipFill>
        <a:effectLst/>
      </p:bgPr>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a:t>انقر لتحرير نمط العنوان الرئيسي</a:t>
            </a:r>
            <a:endParaRPr lang="ar-SY"/>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pPr/>
              <a:t>23/03/1447</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Y"/>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6000"/>
            <a:lum/>
          </a:blip>
          <a:srcRect/>
          <a:stretch>
            <a:fillRect t="-13000" b="-13000"/>
          </a:stretch>
        </a:blipFill>
        <a:effectLst/>
      </p:bgPr>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a:t>انقر لتحرير نمط العنوان الرئيسي</a:t>
            </a:r>
            <a:endParaRPr lang="ar-SY"/>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pPr/>
              <a:t>23/03/1447</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Y"/>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audio" Target="../media/media2.m4a"/><Relationship Id="rId2" Type="http://schemas.microsoft.com/office/2007/relationships/media" Target="../media/media2.m4a"/><Relationship Id="rId1" Type="http://schemas.openxmlformats.org/officeDocument/2006/relationships/themeOverride" Target="../theme/themeOverride1.xml"/><Relationship Id="rId5" Type="http://schemas.openxmlformats.org/officeDocument/2006/relationships/image" Target="../media/image4.png"/><Relationship Id="rId4"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4a"/><Relationship Id="rId1" Type="http://schemas.microsoft.com/office/2007/relationships/media" Target="../media/media16.m4a"/><Relationship Id="rId5" Type="http://schemas.openxmlformats.org/officeDocument/2006/relationships/image" Target="../media/image4.png"/><Relationship Id="rId4" Type="http://schemas.openxmlformats.org/officeDocument/2006/relationships/image" Target="../media/image7.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4a"/><Relationship Id="rId1" Type="http://schemas.microsoft.com/office/2007/relationships/media" Target="../media/media17.m4a"/><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4a"/><Relationship Id="rId1" Type="http://schemas.microsoft.com/office/2007/relationships/media" Target="../media/media18.m4a"/><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4a"/><Relationship Id="rId1" Type="http://schemas.microsoft.com/office/2007/relationships/media" Target="../media/media19.m4a"/><Relationship Id="rId4" Type="http://schemas.openxmlformats.org/officeDocument/2006/relationships/image" Target="../media/image4.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4a"/><Relationship Id="rId1" Type="http://schemas.microsoft.com/office/2007/relationships/media" Target="../media/media20.m4a"/><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4a"/><Relationship Id="rId1" Type="http://schemas.microsoft.com/office/2007/relationships/media" Target="../media/media21.m4a"/><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media" Target="../media/media23.m4a"/><Relationship Id="rId7" Type="http://schemas.openxmlformats.org/officeDocument/2006/relationships/slideLayout" Target="../slideLayouts/slideLayout2.xml"/><Relationship Id="rId2" Type="http://schemas.openxmlformats.org/officeDocument/2006/relationships/audio" Target="../media/media22.m4a"/><Relationship Id="rId1" Type="http://schemas.microsoft.com/office/2007/relationships/media" Target="../media/media22.m4a"/><Relationship Id="rId6" Type="http://schemas.openxmlformats.org/officeDocument/2006/relationships/audio" Target="../media/media24.m4a"/><Relationship Id="rId5" Type="http://schemas.microsoft.com/office/2007/relationships/media" Target="../media/media24.m4a"/><Relationship Id="rId4" Type="http://schemas.openxmlformats.org/officeDocument/2006/relationships/audio" Target="../media/media23.m4a"/></Relationships>
</file>

<file path=ppt/slides/_rels/slide27.xml.rels><?xml version="1.0" encoding="UTF-8" standalone="yes"?>
<Relationships xmlns="http://schemas.openxmlformats.org/package/2006/relationships"><Relationship Id="rId3" Type="http://schemas.microsoft.com/office/2007/relationships/media" Target="../media/media26.m4a"/><Relationship Id="rId2" Type="http://schemas.openxmlformats.org/officeDocument/2006/relationships/audio" Target="../media/media25.m4a"/><Relationship Id="rId1" Type="http://schemas.microsoft.com/office/2007/relationships/media" Target="../media/media25.m4a"/><Relationship Id="rId6" Type="http://schemas.openxmlformats.org/officeDocument/2006/relationships/image" Target="../media/image4.png"/><Relationship Id="rId5" Type="http://schemas.openxmlformats.org/officeDocument/2006/relationships/slideLayout" Target="../slideLayouts/slideLayout2.xml"/><Relationship Id="rId4" Type="http://schemas.openxmlformats.org/officeDocument/2006/relationships/audio" Target="../media/media26.m4a"/></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7.m4a"/><Relationship Id="rId1" Type="http://schemas.microsoft.com/office/2007/relationships/media" Target="../media/media27.m4a"/><Relationship Id="rId5" Type="http://schemas.openxmlformats.org/officeDocument/2006/relationships/image" Target="../media/image9.png"/><Relationship Id="rId4" Type="http://schemas.openxmlformats.org/officeDocument/2006/relationships/image" Target="../media/image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descr="medical.jpg"/>
          <p:cNvPicPr>
            <a:picLocks noChangeAspect="1"/>
          </p:cNvPicPr>
          <p:nvPr/>
        </p:nvPicPr>
        <p:blipFill>
          <a:blip r:embed="rId2"/>
          <a:srcRect l="17955"/>
          <a:stretch>
            <a:fillRect/>
          </a:stretch>
        </p:blipFill>
        <p:spPr>
          <a:xfrm>
            <a:off x="571472" y="642918"/>
            <a:ext cx="8140903" cy="5910282"/>
          </a:xfrm>
          <a:prstGeom prst="rect">
            <a:avLst/>
          </a:prstGeom>
        </p:spPr>
      </p:pic>
      <p:sp>
        <p:nvSpPr>
          <p:cNvPr id="6" name="مربع نص 5"/>
          <p:cNvSpPr txBox="1"/>
          <p:nvPr/>
        </p:nvSpPr>
        <p:spPr>
          <a:xfrm>
            <a:off x="609600" y="5029200"/>
            <a:ext cx="7891490" cy="1569660"/>
          </a:xfrm>
          <a:prstGeom prst="rect">
            <a:avLst/>
          </a:prstGeom>
          <a:noFill/>
        </p:spPr>
        <p:txBody>
          <a:bodyPr wrap="square" rtlCol="1">
            <a:spAutoFit/>
          </a:bodyPr>
          <a:lstStyle/>
          <a:p>
            <a:pPr algn="l" rtl="0"/>
            <a:r>
              <a:rPr lang="en-US" sz="4800" b="1" dirty="0">
                <a:solidFill>
                  <a:schemeClr val="accent6">
                    <a:lumMod val="75000"/>
                  </a:schemeClr>
                </a:solidFill>
                <a:effectLst>
                  <a:outerShdw blurRad="38100" dist="38100" dir="2700000" algn="tl">
                    <a:srgbClr val="000000">
                      <a:alpha val="43137"/>
                    </a:srgbClr>
                  </a:outerShdw>
                </a:effectLst>
              </a:rPr>
              <a:t>Damascus University</a:t>
            </a:r>
          </a:p>
          <a:p>
            <a:pPr algn="l" rtl="0"/>
            <a:r>
              <a:rPr lang="en-US" sz="4800" b="1" dirty="0">
                <a:solidFill>
                  <a:schemeClr val="accent6">
                    <a:lumMod val="75000"/>
                  </a:schemeClr>
                </a:solidFill>
                <a:effectLst>
                  <a:outerShdw blurRad="38100" dist="38100" dir="2700000" algn="tl">
                    <a:srgbClr val="000000">
                      <a:alpha val="43137"/>
                    </a:srgbClr>
                  </a:outerShdw>
                </a:effectLst>
              </a:rPr>
              <a:t>Medical Preparatory English</a:t>
            </a:r>
            <a:endParaRPr lang="ar-SY" dirty="0">
              <a:solidFill>
                <a:schemeClr val="accent6">
                  <a:lumMod val="75000"/>
                </a:schemeClr>
              </a:solidFill>
            </a:endParaRPr>
          </a:p>
        </p:txBody>
      </p:sp>
    </p:spTree>
    <p:extLst>
      <p:ext uri="{BB962C8B-B14F-4D97-AF65-F5344CB8AC3E}">
        <p14:creationId xmlns:p14="http://schemas.microsoft.com/office/powerpoint/2010/main" val="23111993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فرعي 2"/>
          <p:cNvSpPr>
            <a:spLocks noGrp="1"/>
          </p:cNvSpPr>
          <p:nvPr>
            <p:ph type="subTitle" idx="1"/>
          </p:nvPr>
        </p:nvSpPr>
        <p:spPr>
          <a:xfrm>
            <a:off x="785786" y="3929066"/>
            <a:ext cx="7572428" cy="1428760"/>
          </a:xfrm>
          <a:solidFill>
            <a:schemeClr val="accent6">
              <a:lumMod val="40000"/>
              <a:lumOff val="60000"/>
            </a:schemeClr>
          </a:solidFill>
        </p:spPr>
        <p:txBody>
          <a:bodyPr>
            <a:normAutofit lnSpcReduction="10000"/>
          </a:bodyPr>
          <a:lstStyle/>
          <a:p>
            <a:r>
              <a:rPr lang="ar-SA" sz="4000" b="1" dirty="0">
                <a:solidFill>
                  <a:schemeClr val="accent6">
                    <a:lumMod val="50000"/>
                  </a:schemeClr>
                </a:solidFill>
              </a:rPr>
              <a:t> </a:t>
            </a:r>
            <a:r>
              <a:rPr lang="en-US" sz="4000" b="1" dirty="0">
                <a:solidFill>
                  <a:schemeClr val="accent6">
                    <a:lumMod val="50000"/>
                  </a:schemeClr>
                </a:solidFill>
              </a:rPr>
              <a:t>New English File</a:t>
            </a:r>
          </a:p>
          <a:p>
            <a:r>
              <a:rPr lang="en-US" sz="4000" b="1" dirty="0">
                <a:solidFill>
                  <a:schemeClr val="accent6">
                    <a:lumMod val="50000"/>
                  </a:schemeClr>
                </a:solidFill>
              </a:rPr>
              <a:t>Upper-intermediate </a:t>
            </a:r>
          </a:p>
          <a:p>
            <a:endParaRPr lang="ar-SY" sz="4000" b="1" dirty="0">
              <a:solidFill>
                <a:schemeClr val="accent6">
                  <a:lumMod val="50000"/>
                </a:schemeClr>
              </a:solidFill>
            </a:endParaRPr>
          </a:p>
        </p:txBody>
      </p:sp>
      <p:pic>
        <p:nvPicPr>
          <p:cNvPr id="1028" name="Picture 4"/>
          <p:cNvPicPr>
            <a:picLocks noChangeAspect="1" noChangeArrowheads="1"/>
          </p:cNvPicPr>
          <p:nvPr/>
        </p:nvPicPr>
        <p:blipFill>
          <a:blip r:embed="rId4"/>
          <a:srcRect l="3880" t="10937" r="1683" b="8984"/>
          <a:stretch>
            <a:fillRect/>
          </a:stretch>
        </p:blipFill>
        <p:spPr bwMode="auto">
          <a:xfrm>
            <a:off x="785786" y="357166"/>
            <a:ext cx="7572428" cy="3610111"/>
          </a:xfrm>
          <a:prstGeom prst="rect">
            <a:avLst/>
          </a:prstGeom>
          <a:noFill/>
          <a:ln w="9525">
            <a:noFill/>
            <a:miter lim="800000"/>
            <a:headEnd/>
            <a:tailEnd/>
          </a:ln>
          <a:effectLst/>
        </p:spPr>
      </p:pic>
      <p:sp>
        <p:nvSpPr>
          <p:cNvPr id="7" name="مربع نص 6"/>
          <p:cNvSpPr txBox="1"/>
          <p:nvPr/>
        </p:nvSpPr>
        <p:spPr>
          <a:xfrm>
            <a:off x="785786" y="5357826"/>
            <a:ext cx="7572428" cy="923330"/>
          </a:xfrm>
          <a:prstGeom prst="rect">
            <a:avLst/>
          </a:prstGeom>
          <a:solidFill>
            <a:schemeClr val="tx2">
              <a:lumMod val="40000"/>
              <a:lumOff val="60000"/>
            </a:schemeClr>
          </a:solidFill>
        </p:spPr>
        <p:txBody>
          <a:bodyPr wrap="square" rtlCol="1">
            <a:spAutoFit/>
          </a:bodyPr>
          <a:lstStyle/>
          <a:p>
            <a:pPr algn="ctr"/>
            <a:r>
              <a:rPr lang="en-US" sz="5400" b="1" dirty="0"/>
              <a:t>Term 2 – Session 1</a:t>
            </a:r>
            <a:endParaRPr lang="ar-SY" sz="5400" b="1" dirty="0"/>
          </a:p>
        </p:txBody>
      </p:sp>
      <p:pic>
        <p:nvPicPr>
          <p:cNvPr id="2"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cstate="print"/>
          <a:stretch>
            <a:fillRect/>
          </a:stretch>
        </p:blipFill>
        <p:spPr>
          <a:xfrm>
            <a:off x="7620000" y="5523790"/>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746" fill="hold"/>
                                        <p:tgtEl>
                                          <p:spTgt spid="2"/>
                                        </p:tgtEl>
                                      </p:cBhvr>
                                    </p:cmd>
                                  </p:childTnLst>
                                </p:cTn>
                              </p:par>
                            </p:childTnLst>
                          </p:cTn>
                        </p:par>
                      </p:childTnLst>
                    </p:cTn>
                  </p:par>
                </p:childTnLst>
              </p:cTn>
              <p:nextCondLst>
                <p:cond evt="onClick" delay="0">
                  <p:tgtEl>
                    <p:spTgt spid="2"/>
                  </p:tgtEl>
                </p:cond>
              </p:nextCondLst>
            </p:seq>
            <p:audio>
              <p:cMediaNode vol="10000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28600" y="274638"/>
            <a:ext cx="8610600" cy="639762"/>
          </a:xfrm>
          <a:solidFill>
            <a:srgbClr val="FF5050"/>
          </a:solidFill>
        </p:spPr>
        <p:txBody>
          <a:bodyPr>
            <a:normAutofit fontScale="90000"/>
          </a:bodyPr>
          <a:lstStyle/>
          <a:p>
            <a:pPr algn="l" rtl="0"/>
            <a:r>
              <a:rPr lang="en-US" b="1" dirty="0"/>
              <a:t>       Would you get out alive?    P.52</a:t>
            </a:r>
            <a:r>
              <a:rPr lang="en-US" dirty="0"/>
              <a:t> </a:t>
            </a:r>
            <a:endParaRPr lang="ar-SA" dirty="0"/>
          </a:p>
        </p:txBody>
      </p:sp>
      <p:sp>
        <p:nvSpPr>
          <p:cNvPr id="3" name="عنصر نائب للمحتوى 2"/>
          <p:cNvSpPr>
            <a:spLocks noGrp="1"/>
          </p:cNvSpPr>
          <p:nvPr>
            <p:ph idx="1"/>
          </p:nvPr>
        </p:nvSpPr>
        <p:spPr>
          <a:xfrm>
            <a:off x="304800" y="1052736"/>
            <a:ext cx="8534400" cy="5424264"/>
          </a:xfrm>
        </p:spPr>
        <p:txBody>
          <a:bodyPr>
            <a:normAutofit fontScale="92500" lnSpcReduction="20000"/>
          </a:bodyPr>
          <a:lstStyle/>
          <a:p>
            <a:pPr algn="l" rtl="0">
              <a:buNone/>
            </a:pPr>
            <a:r>
              <a:rPr lang="en-US" b="1" dirty="0"/>
              <a:t>a. How do you think </a:t>
            </a:r>
            <a:r>
              <a:rPr lang="en-US" b="1" i="1" dirty="0"/>
              <a:t>most </a:t>
            </a:r>
            <a:r>
              <a:rPr lang="en-US" b="1" dirty="0"/>
              <a:t>people react in a life or death disaster situation?</a:t>
            </a:r>
            <a:r>
              <a:rPr lang="en-US" dirty="0"/>
              <a:t/>
            </a:r>
            <a:br>
              <a:rPr lang="en-US" dirty="0"/>
            </a:br>
            <a:r>
              <a:rPr lang="en-US" dirty="0"/>
              <a:t>A. They panic and become hysterical.</a:t>
            </a:r>
            <a:br>
              <a:rPr lang="en-US" dirty="0"/>
            </a:br>
            <a:r>
              <a:rPr lang="en-US" dirty="0"/>
              <a:t>B. They act coolly and calmly.</a:t>
            </a:r>
            <a:br>
              <a:rPr lang="en-US" dirty="0"/>
            </a:br>
            <a:r>
              <a:rPr lang="en-US" dirty="0"/>
              <a:t>C. They 'freeze' and can't do anything.</a:t>
            </a:r>
          </a:p>
          <a:p>
            <a:pPr algn="l" rtl="0">
              <a:buNone/>
            </a:pPr>
            <a:endParaRPr lang="en-US" dirty="0"/>
          </a:p>
          <a:p>
            <a:pPr algn="l" rtl="0">
              <a:buNone/>
            </a:pPr>
            <a:r>
              <a:rPr lang="en-US" b="1" dirty="0"/>
              <a:t>b. Read </a:t>
            </a:r>
            <a:r>
              <a:rPr lang="en-US" b="1" i="1" dirty="0"/>
              <a:t>How humans behave when the worst thing happens, </a:t>
            </a:r>
            <a:r>
              <a:rPr lang="en-US" b="1" dirty="0"/>
              <a:t>and check your answer to the question above. Then answer the questions below.</a:t>
            </a:r>
          </a:p>
          <a:p>
            <a:pPr algn="l" rtl="0">
              <a:buNone/>
            </a:pPr>
            <a:r>
              <a:rPr lang="en-US" dirty="0"/>
              <a:t>1. What two reasons are given to explain why a lot of people freeze in a crisis?</a:t>
            </a:r>
          </a:p>
          <a:p>
            <a:pPr algn="l" rtl="0">
              <a:buNone/>
            </a:pPr>
            <a:r>
              <a:rPr lang="en-US" dirty="0"/>
              <a:t>2. Is it possible to predict how people will react in a crisis?</a:t>
            </a:r>
          </a:p>
        </p:txBody>
      </p:sp>
      <p:sp>
        <p:nvSpPr>
          <p:cNvPr id="4" name="مربع نص 3"/>
          <p:cNvSpPr txBox="1"/>
          <p:nvPr/>
        </p:nvSpPr>
        <p:spPr>
          <a:xfrm>
            <a:off x="304800" y="304800"/>
            <a:ext cx="685800" cy="584775"/>
          </a:xfrm>
          <a:prstGeom prst="rect">
            <a:avLst/>
          </a:prstGeom>
          <a:solidFill>
            <a:schemeClr val="bg1">
              <a:lumMod val="85000"/>
            </a:schemeClr>
          </a:solidFill>
        </p:spPr>
        <p:txBody>
          <a:bodyPr wrap="square" rtlCol="1">
            <a:spAutoFit/>
          </a:bodyPr>
          <a:lstStyle/>
          <a:p>
            <a:pPr algn="l" rtl="0"/>
            <a:r>
              <a:rPr lang="en-US" sz="3200" b="1" dirty="0"/>
              <a:t>4A</a:t>
            </a:r>
            <a:endParaRPr lang="ar-SY" b="1" dirty="0"/>
          </a:p>
        </p:txBody>
      </p:sp>
      <p:pic>
        <p:nvPicPr>
          <p:cNvPr id="6" name="صوت مسجّل">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cstate="print"/>
          <a:stretch>
            <a:fillRect/>
          </a:stretch>
        </p:blipFill>
        <p:spPr>
          <a:xfrm>
            <a:off x="8077200" y="341194"/>
            <a:ext cx="609600" cy="609600"/>
          </a:xfrm>
          <a:prstGeom prst="rect">
            <a:avLst/>
          </a:prstGeom>
        </p:spPr>
      </p:pic>
    </p:spTree>
    <p:extLst>
      <p:ext uri="{BB962C8B-B14F-4D97-AF65-F5344CB8AC3E}">
        <p14:creationId xmlns:p14="http://schemas.microsoft.com/office/powerpoint/2010/main" val="305477901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9351" fill="hold"/>
                                        <p:tgtEl>
                                          <p:spTgt spid="6"/>
                                        </p:tgtEl>
                                      </p:cBhvr>
                                    </p:cmd>
                                  </p:childTnLst>
                                </p:cTn>
                              </p:par>
                            </p:childTnLst>
                          </p:cTn>
                        </p:par>
                      </p:childTnLst>
                    </p:cTn>
                  </p:par>
                </p:childTnLst>
              </p:cTn>
              <p:nextCondLst>
                <p:cond evt="onClick" delay="0">
                  <p:tgtEl>
                    <p:spTgt spid="6"/>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مربع نص 5"/>
          <p:cNvSpPr txBox="1"/>
          <p:nvPr/>
        </p:nvSpPr>
        <p:spPr>
          <a:xfrm>
            <a:off x="381000" y="2971800"/>
            <a:ext cx="1219200" cy="261610"/>
          </a:xfrm>
          <a:prstGeom prst="rect">
            <a:avLst/>
          </a:prstGeom>
          <a:solidFill>
            <a:srgbClr val="FFFF99"/>
          </a:solidFill>
        </p:spPr>
        <p:txBody>
          <a:bodyPr wrap="square" rtlCol="1">
            <a:spAutoFit/>
          </a:bodyPr>
          <a:lstStyle/>
          <a:p>
            <a:endParaRPr lang="ar-SY" sz="1100" dirty="0"/>
          </a:p>
        </p:txBody>
      </p:sp>
      <p:sp>
        <p:nvSpPr>
          <p:cNvPr id="3" name="عنصر نائب للمحتوى 2"/>
          <p:cNvSpPr>
            <a:spLocks noGrp="1"/>
          </p:cNvSpPr>
          <p:nvPr>
            <p:ph idx="1"/>
          </p:nvPr>
        </p:nvSpPr>
        <p:spPr>
          <a:xfrm>
            <a:off x="304800" y="1143000"/>
            <a:ext cx="8534400" cy="5410200"/>
          </a:xfrm>
        </p:spPr>
        <p:txBody>
          <a:bodyPr>
            <a:normAutofit fontScale="92500" lnSpcReduction="10000"/>
          </a:bodyPr>
          <a:lstStyle/>
          <a:p>
            <a:pPr marL="0" indent="0" algn="l" rtl="0">
              <a:buNone/>
            </a:pPr>
            <a:r>
              <a:rPr lang="en-US" sz="2400" dirty="0"/>
              <a:t>We ALWAYS THINK 'it will never happen to me‘ but disasters can strike any time anywhere – from hotel fires to train crashes to terrorist attacks. How would you cope if the unthinkable happened?</a:t>
            </a:r>
            <a:br>
              <a:rPr lang="en-US" sz="2400" dirty="0"/>
            </a:br>
            <a:r>
              <a:rPr lang="en-US" sz="2400" dirty="0"/>
              <a:t>According to experts, people caught up in disasters tend to fall into three categories. About 10% to 15% remain calm and act quickly and efficiently. Another 15% completely panic, crying and screaming and obstructing the evacuation. But the vast majority (70%) of people do very little. They are 'stunned and confused,' says British psychologist John Leach.</a:t>
            </a:r>
          </a:p>
          <a:p>
            <a:pPr marL="0" indent="0" algn="l" rtl="0">
              <a:buNone/>
            </a:pPr>
            <a:r>
              <a:rPr lang="en-US" sz="2400" dirty="0"/>
              <a:t>Why is this? Research suggests that under great stress our minds take much longer to process information. So, in a crisis many people 'freeze‘ just at the moment when they need to act quickly. It also seems that a person's personality is not a good guide to how they might react – a normally decisive person may not act at all quickly in a crisis and vice versa. 'Most people go their entire lives without a disaster,' says Michael </a:t>
            </a:r>
            <a:r>
              <a:rPr lang="en-US" sz="2400" dirty="0" err="1"/>
              <a:t>Lindell</a:t>
            </a:r>
            <a:r>
              <a:rPr lang="en-US" sz="2400" dirty="0"/>
              <a:t>, a professor at Texas A&amp;M University. 'So when something bad happens they are so shocked they just think, "This can't possibly be happening to me," instead of taking action.’</a:t>
            </a:r>
            <a:endParaRPr lang="ar-SA" sz="2400" dirty="0"/>
          </a:p>
        </p:txBody>
      </p:sp>
      <p:sp>
        <p:nvSpPr>
          <p:cNvPr id="2" name="عنوان 1"/>
          <p:cNvSpPr>
            <a:spLocks noGrp="1"/>
          </p:cNvSpPr>
          <p:nvPr>
            <p:ph type="title"/>
          </p:nvPr>
        </p:nvSpPr>
        <p:spPr>
          <a:xfrm>
            <a:off x="304800" y="274638"/>
            <a:ext cx="8382000" cy="792162"/>
          </a:xfrm>
          <a:solidFill>
            <a:schemeClr val="bg1">
              <a:lumMod val="85000"/>
            </a:schemeClr>
          </a:solidFill>
        </p:spPr>
        <p:txBody>
          <a:bodyPr>
            <a:noAutofit/>
          </a:bodyPr>
          <a:lstStyle/>
          <a:p>
            <a:pPr rtl="0"/>
            <a:r>
              <a:rPr lang="en-US" sz="2800" b="1" dirty="0">
                <a:solidFill>
                  <a:srgbClr val="FF0000"/>
                </a:solidFill>
              </a:rPr>
              <a:t>How to get out alive</a:t>
            </a:r>
            <a:br>
              <a:rPr lang="en-US" sz="2800" b="1" dirty="0">
                <a:solidFill>
                  <a:srgbClr val="FF0000"/>
                </a:solidFill>
              </a:rPr>
            </a:br>
            <a:r>
              <a:rPr lang="en-US" sz="2800" b="1" dirty="0">
                <a:solidFill>
                  <a:srgbClr val="FF0000"/>
                </a:solidFill>
              </a:rPr>
              <a:t>How humans behave when the worst thing happens...</a:t>
            </a:r>
            <a:endParaRPr lang="ar-SA" sz="2800" b="1" dirty="0">
              <a:solidFill>
                <a:srgbClr val="FF0000"/>
              </a:solidFill>
            </a:endParaRPr>
          </a:p>
        </p:txBody>
      </p:sp>
      <p:sp>
        <p:nvSpPr>
          <p:cNvPr id="5" name="مربع نص 4"/>
          <p:cNvSpPr txBox="1"/>
          <p:nvPr/>
        </p:nvSpPr>
        <p:spPr>
          <a:xfrm>
            <a:off x="5410200" y="6172200"/>
            <a:ext cx="3505200" cy="400110"/>
          </a:xfrm>
          <a:prstGeom prst="rect">
            <a:avLst/>
          </a:prstGeom>
          <a:solidFill>
            <a:schemeClr val="accent4">
              <a:lumMod val="20000"/>
              <a:lumOff val="80000"/>
            </a:schemeClr>
          </a:solidFill>
        </p:spPr>
        <p:txBody>
          <a:bodyPr wrap="square" rtlCol="1">
            <a:spAutoFit/>
          </a:bodyPr>
          <a:lstStyle/>
          <a:p>
            <a:pPr algn="l" rtl="0"/>
            <a:r>
              <a:rPr lang="en-US" sz="2000" b="1" dirty="0">
                <a:solidFill>
                  <a:srgbClr val="0070C0"/>
                </a:solidFill>
              </a:rPr>
              <a:t>Now let’s check your answers.</a:t>
            </a:r>
            <a:endParaRPr lang="ar-SY" sz="2000" b="1" dirty="0">
              <a:solidFill>
                <a:srgbClr val="0070C0"/>
              </a:solidFill>
            </a:endParaRPr>
          </a:p>
        </p:txBody>
      </p:sp>
      <p:pic>
        <p:nvPicPr>
          <p:cNvPr id="4"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8077200" y="278050"/>
            <a:ext cx="609600" cy="609600"/>
          </a:xfrm>
          <a:prstGeom prst="rect">
            <a:avLst/>
          </a:prstGeom>
        </p:spPr>
      </p:pic>
    </p:spTree>
    <p:extLst>
      <p:ext uri="{BB962C8B-B14F-4D97-AF65-F5344CB8AC3E}">
        <p14:creationId xmlns:p14="http://schemas.microsoft.com/office/powerpoint/2010/main" val="254764720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0371"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28600" y="274638"/>
            <a:ext cx="8610600" cy="639762"/>
          </a:xfrm>
          <a:solidFill>
            <a:srgbClr val="FF5050"/>
          </a:solidFill>
        </p:spPr>
        <p:txBody>
          <a:bodyPr>
            <a:normAutofit fontScale="90000"/>
          </a:bodyPr>
          <a:lstStyle/>
          <a:p>
            <a:pPr algn="l" rtl="0"/>
            <a:r>
              <a:rPr lang="en-US" b="1" dirty="0"/>
              <a:t>       Would you get out alive?    P.52</a:t>
            </a:r>
            <a:r>
              <a:rPr lang="en-US" dirty="0"/>
              <a:t> </a:t>
            </a:r>
            <a:endParaRPr lang="ar-SA" dirty="0"/>
          </a:p>
        </p:txBody>
      </p:sp>
      <p:sp>
        <p:nvSpPr>
          <p:cNvPr id="3" name="عنصر نائب للمحتوى 2"/>
          <p:cNvSpPr>
            <a:spLocks noGrp="1"/>
          </p:cNvSpPr>
          <p:nvPr>
            <p:ph idx="1"/>
          </p:nvPr>
        </p:nvSpPr>
        <p:spPr>
          <a:xfrm>
            <a:off x="152400" y="1052736"/>
            <a:ext cx="8763000" cy="5271864"/>
          </a:xfrm>
        </p:spPr>
        <p:txBody>
          <a:bodyPr>
            <a:noAutofit/>
          </a:bodyPr>
          <a:lstStyle/>
          <a:p>
            <a:pPr algn="l" rtl="0">
              <a:buNone/>
            </a:pPr>
            <a:r>
              <a:rPr lang="en-US" sz="2400" b="1" dirty="0"/>
              <a:t>a. How do </a:t>
            </a:r>
            <a:r>
              <a:rPr lang="en-US" sz="2400" b="1" i="1" dirty="0"/>
              <a:t>most </a:t>
            </a:r>
            <a:r>
              <a:rPr lang="en-US" sz="2400" b="1" dirty="0"/>
              <a:t>people react in a life or death disaster situation?</a:t>
            </a:r>
            <a:r>
              <a:rPr lang="en-US" sz="2400" dirty="0"/>
              <a:t/>
            </a:r>
            <a:br>
              <a:rPr lang="en-US" sz="2400" dirty="0"/>
            </a:br>
            <a:r>
              <a:rPr lang="en-US" sz="2400" dirty="0"/>
              <a:t>A. They panic and become hysterical.</a:t>
            </a:r>
            <a:br>
              <a:rPr lang="en-US" sz="2400" dirty="0"/>
            </a:br>
            <a:r>
              <a:rPr lang="en-US" sz="2400" dirty="0"/>
              <a:t>B. They act coolly and calmly.</a:t>
            </a:r>
            <a:br>
              <a:rPr lang="en-US" sz="2400" dirty="0"/>
            </a:br>
            <a:r>
              <a:rPr lang="en-US" sz="2400" b="1" i="1" dirty="0">
                <a:solidFill>
                  <a:srgbClr val="0070C0"/>
                </a:solidFill>
              </a:rPr>
              <a:t>C. They 'freeze' and can't do anything</a:t>
            </a:r>
            <a:r>
              <a:rPr lang="en-US" sz="2400" b="1" dirty="0">
                <a:solidFill>
                  <a:srgbClr val="0070C0"/>
                </a:solidFill>
              </a:rPr>
              <a:t>.</a:t>
            </a:r>
            <a:endParaRPr lang="en-US" sz="2400" dirty="0"/>
          </a:p>
          <a:p>
            <a:pPr algn="l" rtl="0">
              <a:buNone/>
            </a:pPr>
            <a:r>
              <a:rPr lang="en-US" sz="2400" b="1" dirty="0"/>
              <a:t>b. Answer the questions below.</a:t>
            </a:r>
          </a:p>
          <a:p>
            <a:pPr marL="457200" indent="-457200" algn="l" rtl="0">
              <a:buAutoNum type="arabicPeriod"/>
            </a:pPr>
            <a:r>
              <a:rPr lang="en-US" sz="2400" dirty="0"/>
              <a:t>What two reasons are given to explain why a lot of people freeze in a crisis?</a:t>
            </a:r>
          </a:p>
          <a:p>
            <a:pPr marL="457200" indent="-457200" algn="l" rtl="0">
              <a:buNone/>
            </a:pPr>
            <a:r>
              <a:rPr lang="en-US" sz="2400" dirty="0"/>
              <a:t>       </a:t>
            </a:r>
            <a:r>
              <a:rPr lang="en-US" sz="2400" b="1" i="1" dirty="0">
                <a:solidFill>
                  <a:srgbClr val="0070C0"/>
                </a:solidFill>
              </a:rPr>
              <a:t>Because in a crisis our minds take longer to process information, people can’t take a decision about what to do. People also often refuse to believe that the disaster is happening to them.</a:t>
            </a:r>
            <a:endParaRPr lang="en-US" sz="2400" dirty="0"/>
          </a:p>
          <a:p>
            <a:pPr algn="l" rtl="0">
              <a:buNone/>
            </a:pPr>
            <a:r>
              <a:rPr lang="en-US" sz="2400" dirty="0"/>
              <a:t>2. Is it possible to predict how people will react in a crisis?</a:t>
            </a:r>
          </a:p>
          <a:p>
            <a:pPr algn="l" rtl="0">
              <a:buNone/>
            </a:pPr>
            <a:r>
              <a:rPr lang="en-US" sz="2400" b="1" i="1" dirty="0">
                <a:solidFill>
                  <a:srgbClr val="0070C0"/>
                </a:solidFill>
              </a:rPr>
              <a:t>     No, because people’s normal personality is not a good guide to how they will react in a crisis.</a:t>
            </a:r>
          </a:p>
        </p:txBody>
      </p:sp>
      <p:sp>
        <p:nvSpPr>
          <p:cNvPr id="4" name="مربع نص 3"/>
          <p:cNvSpPr txBox="1"/>
          <p:nvPr/>
        </p:nvSpPr>
        <p:spPr>
          <a:xfrm>
            <a:off x="304800" y="304800"/>
            <a:ext cx="685800" cy="584775"/>
          </a:xfrm>
          <a:prstGeom prst="rect">
            <a:avLst/>
          </a:prstGeom>
          <a:solidFill>
            <a:schemeClr val="bg1">
              <a:lumMod val="85000"/>
            </a:schemeClr>
          </a:solidFill>
        </p:spPr>
        <p:txBody>
          <a:bodyPr wrap="square" rtlCol="1">
            <a:spAutoFit/>
          </a:bodyPr>
          <a:lstStyle/>
          <a:p>
            <a:pPr algn="l" rtl="0"/>
            <a:r>
              <a:rPr lang="en-US" sz="3200" b="1" dirty="0"/>
              <a:t>4A</a:t>
            </a:r>
            <a:endParaRPr lang="ar-SY" b="1" dirty="0"/>
          </a:p>
        </p:txBody>
      </p:sp>
    </p:spTree>
    <p:extLst>
      <p:ext uri="{BB962C8B-B14F-4D97-AF65-F5344CB8AC3E}">
        <p14:creationId xmlns:p14="http://schemas.microsoft.com/office/powerpoint/2010/main" val="30547790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81000" y="274638"/>
            <a:ext cx="8305800" cy="639762"/>
          </a:xfrm>
          <a:solidFill>
            <a:srgbClr val="FF5050"/>
          </a:solidFill>
        </p:spPr>
        <p:txBody>
          <a:bodyPr>
            <a:normAutofit fontScale="90000"/>
          </a:bodyPr>
          <a:lstStyle/>
          <a:p>
            <a:pPr algn="l" rtl="0"/>
            <a:r>
              <a:rPr lang="en-US" b="1" dirty="0"/>
              <a:t>       Would you get out alive?  P.52</a:t>
            </a:r>
            <a:r>
              <a:rPr lang="en-US" dirty="0"/>
              <a:t> </a:t>
            </a:r>
            <a:endParaRPr lang="ar-SA" dirty="0"/>
          </a:p>
        </p:txBody>
      </p:sp>
      <p:sp>
        <p:nvSpPr>
          <p:cNvPr id="3" name="عنصر نائب للمحتوى 2"/>
          <p:cNvSpPr>
            <a:spLocks noGrp="1"/>
          </p:cNvSpPr>
          <p:nvPr>
            <p:ph idx="1"/>
          </p:nvPr>
        </p:nvSpPr>
        <p:spPr>
          <a:xfrm>
            <a:off x="304800" y="990600"/>
            <a:ext cx="8534400" cy="5486400"/>
          </a:xfrm>
        </p:spPr>
        <p:txBody>
          <a:bodyPr>
            <a:normAutofit fontScale="70000" lnSpcReduction="20000"/>
          </a:bodyPr>
          <a:lstStyle/>
          <a:p>
            <a:pPr marL="514350" indent="-514350" algn="l" rtl="0">
              <a:buAutoNum type="alphaLcPeriod" startAt="3"/>
            </a:pPr>
            <a:r>
              <a:rPr lang="en-US" sz="3400" b="1" dirty="0"/>
              <a:t>Read </a:t>
            </a:r>
            <a:r>
              <a:rPr lang="en-US" sz="3400" b="1" dirty="0">
                <a:solidFill>
                  <a:srgbClr val="FF0000"/>
                </a:solidFill>
              </a:rPr>
              <a:t>A</a:t>
            </a:r>
            <a:r>
              <a:rPr lang="en-US" sz="3400" b="1" dirty="0"/>
              <a:t> about a survivor of the World Trade Center (WTC), and </a:t>
            </a:r>
            <a:r>
              <a:rPr lang="en-US" sz="3400" b="1" dirty="0">
                <a:solidFill>
                  <a:srgbClr val="FF0000"/>
                </a:solidFill>
              </a:rPr>
              <a:t>B</a:t>
            </a:r>
            <a:r>
              <a:rPr lang="en-US" sz="3400" b="1" dirty="0"/>
              <a:t> about a survivor from the Tenerife air crash. Answer these questions. Then go to check your answers. </a:t>
            </a:r>
          </a:p>
          <a:p>
            <a:pPr marL="514350" indent="-514350" algn="l" rtl="0">
              <a:buNone/>
            </a:pPr>
            <a:r>
              <a:rPr lang="en-US" sz="3400" b="1" dirty="0">
                <a:solidFill>
                  <a:srgbClr val="FF0000"/>
                </a:solidFill>
              </a:rPr>
              <a:t>A</a:t>
            </a:r>
            <a:r>
              <a:rPr lang="en-US" sz="3400" dirty="0"/>
              <a:t> </a:t>
            </a:r>
          </a:p>
          <a:p>
            <a:pPr marL="514350" indent="-514350" algn="l" rtl="0">
              <a:buAutoNum type="arabicPeriod"/>
            </a:pPr>
            <a:r>
              <a:rPr lang="en-US" sz="3400" dirty="0"/>
              <a:t>Where was </a:t>
            </a:r>
            <a:r>
              <a:rPr lang="en-US" sz="3400" dirty="0" err="1"/>
              <a:t>Elia</a:t>
            </a:r>
            <a:r>
              <a:rPr lang="en-US" sz="3400" dirty="0"/>
              <a:t> on 11</a:t>
            </a:r>
            <a:r>
              <a:rPr lang="en-US" sz="3400" baseline="30000" dirty="0"/>
              <a:t>th</a:t>
            </a:r>
            <a:r>
              <a:rPr lang="en-US" sz="3400" dirty="0"/>
              <a:t> September 2001?</a:t>
            </a:r>
          </a:p>
          <a:p>
            <a:pPr marL="514350" indent="-514350" algn="l" rtl="0">
              <a:buAutoNum type="arabicPeriod"/>
            </a:pPr>
            <a:r>
              <a:rPr lang="en-US" sz="3400" dirty="0"/>
              <a:t>How did she react when the plane hit the World Trade Center?</a:t>
            </a:r>
          </a:p>
          <a:p>
            <a:pPr marL="514350" indent="-514350" algn="l" rtl="0">
              <a:buAutoNum type="arabicPeriod"/>
            </a:pPr>
            <a:r>
              <a:rPr lang="en-US" sz="3400" dirty="0"/>
              <a:t>What saved her life?</a:t>
            </a:r>
          </a:p>
          <a:p>
            <a:pPr marL="514350" indent="-514350" algn="l" rtl="0">
              <a:buAutoNum type="arabicPeriod"/>
            </a:pPr>
            <a:r>
              <a:rPr lang="en-US" sz="3400" dirty="0"/>
              <a:t>How quickly did she leave?</a:t>
            </a:r>
          </a:p>
          <a:p>
            <a:pPr marL="514350" indent="-514350" algn="l" rtl="0">
              <a:buAutoNum type="arabicPeriod"/>
            </a:pPr>
            <a:r>
              <a:rPr lang="en-US" sz="3400" dirty="0"/>
              <a:t>How could more lives have been saved?</a:t>
            </a:r>
          </a:p>
          <a:p>
            <a:pPr marL="514350" indent="-514350" algn="l" rtl="0">
              <a:buNone/>
            </a:pPr>
            <a:r>
              <a:rPr lang="en-US" sz="3400" b="1" dirty="0">
                <a:solidFill>
                  <a:srgbClr val="FF0000"/>
                </a:solidFill>
              </a:rPr>
              <a:t>B </a:t>
            </a:r>
          </a:p>
          <a:p>
            <a:pPr marL="514350" indent="-514350" algn="l" rtl="0">
              <a:buAutoNum type="arabicPeriod"/>
            </a:pPr>
            <a:r>
              <a:rPr lang="en-US" sz="3400" dirty="0"/>
              <a:t>Where was Paul Heck on 27</a:t>
            </a:r>
            <a:r>
              <a:rPr lang="en-US" sz="3400" baseline="30000" dirty="0"/>
              <a:t>th</a:t>
            </a:r>
            <a:r>
              <a:rPr lang="en-US" sz="3400" dirty="0"/>
              <a:t> March 1977?</a:t>
            </a:r>
          </a:p>
          <a:p>
            <a:pPr marL="514350" indent="-514350" algn="l" rtl="0">
              <a:buAutoNum type="arabicPeriod"/>
            </a:pPr>
            <a:r>
              <a:rPr lang="en-US" sz="3400" dirty="0"/>
              <a:t>How did the accident happen?</a:t>
            </a:r>
          </a:p>
          <a:p>
            <a:pPr marL="514350" indent="-514350" algn="l" rtl="0">
              <a:buAutoNum type="arabicPeriod"/>
            </a:pPr>
            <a:r>
              <a:rPr lang="en-US" sz="3400" dirty="0"/>
              <a:t>How could more passengers have survived?</a:t>
            </a:r>
          </a:p>
          <a:p>
            <a:pPr marL="514350" indent="-514350" algn="l" rtl="0">
              <a:buAutoNum type="arabicPeriod"/>
            </a:pPr>
            <a:r>
              <a:rPr lang="en-US" sz="3400" dirty="0"/>
              <a:t>Why did Paul Heck survive?</a:t>
            </a:r>
          </a:p>
          <a:p>
            <a:pPr marL="514350" indent="-514350" algn="l" rtl="0">
              <a:buAutoNum type="arabicPeriod"/>
            </a:pPr>
            <a:r>
              <a:rPr lang="en-US" sz="3400" dirty="0"/>
              <a:t>What previous experience influenced Paul?</a:t>
            </a:r>
            <a:endParaRPr lang="ar-SA" sz="3400" dirty="0"/>
          </a:p>
        </p:txBody>
      </p:sp>
      <p:sp>
        <p:nvSpPr>
          <p:cNvPr id="4" name="مربع نص 3"/>
          <p:cNvSpPr txBox="1"/>
          <p:nvPr/>
        </p:nvSpPr>
        <p:spPr>
          <a:xfrm>
            <a:off x="457200" y="304800"/>
            <a:ext cx="685800" cy="584775"/>
          </a:xfrm>
          <a:prstGeom prst="rect">
            <a:avLst/>
          </a:prstGeom>
          <a:solidFill>
            <a:schemeClr val="bg1">
              <a:lumMod val="85000"/>
            </a:schemeClr>
          </a:solidFill>
        </p:spPr>
        <p:txBody>
          <a:bodyPr wrap="square" rtlCol="1">
            <a:spAutoFit/>
          </a:bodyPr>
          <a:lstStyle/>
          <a:p>
            <a:pPr algn="l" rtl="0"/>
            <a:r>
              <a:rPr lang="en-US" sz="3200" b="1" dirty="0"/>
              <a:t>4A</a:t>
            </a:r>
            <a:endParaRPr lang="ar-SY" b="1" dirty="0"/>
          </a:p>
        </p:txBody>
      </p:sp>
      <p:pic>
        <p:nvPicPr>
          <p:cNvPr id="5"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8077200" y="316173"/>
            <a:ext cx="609600" cy="609600"/>
          </a:xfrm>
          <a:prstGeom prst="rect">
            <a:avLst/>
          </a:prstGeom>
        </p:spPr>
      </p:pic>
    </p:spTree>
    <p:extLst>
      <p:ext uri="{BB962C8B-B14F-4D97-AF65-F5344CB8AC3E}">
        <p14:creationId xmlns:p14="http://schemas.microsoft.com/office/powerpoint/2010/main" val="305477901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9460" fill="hold"/>
                                        <p:tgtEl>
                                          <p:spTgt spid="5"/>
                                        </p:tgtEl>
                                      </p:cBhvr>
                                    </p:cmd>
                                  </p:childTnLst>
                                </p:cTn>
                              </p:par>
                            </p:childTnLst>
                          </p:cTn>
                        </p:par>
                      </p:childTnLst>
                    </p:cTn>
                  </p:par>
                </p:childTnLst>
              </p:cTn>
              <p:nextCondLst>
                <p:cond evt="onClick" delay="0">
                  <p:tgtEl>
                    <p:spTgt spid="5"/>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مربع نص 10"/>
          <p:cNvSpPr txBox="1"/>
          <p:nvPr/>
        </p:nvSpPr>
        <p:spPr>
          <a:xfrm>
            <a:off x="6629400" y="838200"/>
            <a:ext cx="1143000" cy="261610"/>
          </a:xfrm>
          <a:prstGeom prst="rect">
            <a:avLst/>
          </a:prstGeom>
          <a:solidFill>
            <a:srgbClr val="FFFF99"/>
          </a:solidFill>
        </p:spPr>
        <p:txBody>
          <a:bodyPr wrap="square" rtlCol="1">
            <a:spAutoFit/>
          </a:bodyPr>
          <a:lstStyle/>
          <a:p>
            <a:endParaRPr lang="ar-SY" sz="1100" dirty="0"/>
          </a:p>
        </p:txBody>
      </p:sp>
      <p:sp>
        <p:nvSpPr>
          <p:cNvPr id="3" name="عنصر نائب للمحتوى 2"/>
          <p:cNvSpPr>
            <a:spLocks noGrp="1"/>
          </p:cNvSpPr>
          <p:nvPr>
            <p:ph idx="1"/>
          </p:nvPr>
        </p:nvSpPr>
        <p:spPr>
          <a:xfrm>
            <a:off x="2667000" y="152400"/>
            <a:ext cx="6248400" cy="2819400"/>
          </a:xfrm>
        </p:spPr>
        <p:txBody>
          <a:bodyPr>
            <a:normAutofit lnSpcReduction="10000"/>
          </a:bodyPr>
          <a:lstStyle/>
          <a:p>
            <a:pPr algn="l" rtl="0">
              <a:spcBef>
                <a:spcPts val="0"/>
              </a:spcBef>
              <a:buNone/>
            </a:pPr>
            <a:r>
              <a:rPr lang="en-US" sz="2200" b="1" dirty="0">
                <a:solidFill>
                  <a:srgbClr val="FF0000"/>
                </a:solidFill>
              </a:rPr>
              <a:t>       A  </a:t>
            </a:r>
            <a:r>
              <a:rPr lang="en-US" sz="2200" b="1" dirty="0"/>
              <a:t>WHEN THE PLANE </a:t>
            </a:r>
            <a:r>
              <a:rPr lang="en-US" sz="2200" dirty="0"/>
              <a:t>hit the World Trade Center     on 11</a:t>
            </a:r>
            <a:r>
              <a:rPr lang="en-US" sz="2200" baseline="30000" dirty="0"/>
              <a:t>th</a:t>
            </a:r>
            <a:r>
              <a:rPr lang="en-US" sz="2200" dirty="0"/>
              <a:t> September 2001,Elia </a:t>
            </a:r>
            <a:r>
              <a:rPr lang="en-US" sz="2200" dirty="0" err="1"/>
              <a:t>Zederio</a:t>
            </a:r>
            <a:r>
              <a:rPr lang="en-US" sz="2200" dirty="0"/>
              <a:t> was working on the 73rd floor. She heard an explosion and felt the building actually move, as if it might fall over. </a:t>
            </a:r>
            <a:r>
              <a:rPr lang="en-US" sz="2200" dirty="0" err="1"/>
              <a:t>Zederio</a:t>
            </a:r>
            <a:r>
              <a:rPr lang="en-US" sz="2200" dirty="0"/>
              <a:t> first shouted out, ‘What's happening?' You might expect that her next instinct was to run. But she had the opposite reaction. What I really wanted was for someone to scream back, "Everything is OK! Don't worry."</a:t>
            </a:r>
          </a:p>
        </p:txBody>
      </p:sp>
      <p:sp>
        <p:nvSpPr>
          <p:cNvPr id="8" name="مربع نص 7"/>
          <p:cNvSpPr txBox="1"/>
          <p:nvPr/>
        </p:nvSpPr>
        <p:spPr>
          <a:xfrm>
            <a:off x="2590800" y="5715000"/>
            <a:ext cx="870531" cy="261610"/>
          </a:xfrm>
          <a:prstGeom prst="rect">
            <a:avLst/>
          </a:prstGeom>
          <a:solidFill>
            <a:srgbClr val="FFFF99"/>
          </a:solidFill>
        </p:spPr>
        <p:txBody>
          <a:bodyPr wrap="square" rtlCol="1">
            <a:spAutoFit/>
          </a:bodyPr>
          <a:lstStyle/>
          <a:p>
            <a:endParaRPr lang="ar-SY" sz="1100" dirty="0"/>
          </a:p>
        </p:txBody>
      </p:sp>
      <p:sp>
        <p:nvSpPr>
          <p:cNvPr id="9" name="مربع نص 8"/>
          <p:cNvSpPr txBox="1"/>
          <p:nvPr/>
        </p:nvSpPr>
        <p:spPr>
          <a:xfrm>
            <a:off x="5715001" y="5410200"/>
            <a:ext cx="685799" cy="261610"/>
          </a:xfrm>
          <a:prstGeom prst="rect">
            <a:avLst/>
          </a:prstGeom>
          <a:solidFill>
            <a:srgbClr val="FFFF99"/>
          </a:solidFill>
        </p:spPr>
        <p:txBody>
          <a:bodyPr wrap="square" rtlCol="1">
            <a:spAutoFit/>
          </a:bodyPr>
          <a:lstStyle/>
          <a:p>
            <a:endParaRPr lang="ar-SY" sz="1100" dirty="0"/>
          </a:p>
        </p:txBody>
      </p:sp>
      <p:sp>
        <p:nvSpPr>
          <p:cNvPr id="10" name="مربع نص 9"/>
          <p:cNvSpPr txBox="1"/>
          <p:nvPr/>
        </p:nvSpPr>
        <p:spPr>
          <a:xfrm>
            <a:off x="1371600" y="5105400"/>
            <a:ext cx="1143000" cy="261610"/>
          </a:xfrm>
          <a:prstGeom prst="rect">
            <a:avLst/>
          </a:prstGeom>
          <a:solidFill>
            <a:srgbClr val="FFFF99"/>
          </a:solidFill>
        </p:spPr>
        <p:txBody>
          <a:bodyPr wrap="square" rtlCol="1">
            <a:spAutoFit/>
          </a:bodyPr>
          <a:lstStyle/>
          <a:p>
            <a:endParaRPr lang="ar-SY" sz="1100" dirty="0"/>
          </a:p>
        </p:txBody>
      </p:sp>
      <p:pic>
        <p:nvPicPr>
          <p:cNvPr id="1026" name="Picture 2"/>
          <p:cNvPicPr>
            <a:picLocks noChangeAspect="1" noChangeArrowheads="1"/>
          </p:cNvPicPr>
          <p:nvPr/>
        </p:nvPicPr>
        <p:blipFill>
          <a:blip r:embed="rId2"/>
          <a:srcRect l="15715" t="14583" r="49048" b="26041"/>
          <a:stretch>
            <a:fillRect/>
          </a:stretch>
        </p:blipFill>
        <p:spPr bwMode="auto">
          <a:xfrm>
            <a:off x="152400" y="381000"/>
            <a:ext cx="2895600" cy="2522621"/>
          </a:xfrm>
          <a:prstGeom prst="rect">
            <a:avLst/>
          </a:prstGeom>
          <a:noFill/>
          <a:ln w="9525">
            <a:noFill/>
            <a:miter lim="800000"/>
            <a:headEnd/>
            <a:tailEnd/>
          </a:ln>
          <a:effectLst/>
        </p:spPr>
      </p:pic>
      <p:sp>
        <p:nvSpPr>
          <p:cNvPr id="5" name="مربع نص 4"/>
          <p:cNvSpPr txBox="1"/>
          <p:nvPr/>
        </p:nvSpPr>
        <p:spPr>
          <a:xfrm>
            <a:off x="152400" y="228600"/>
            <a:ext cx="2971800" cy="584775"/>
          </a:xfrm>
          <a:prstGeom prst="rect">
            <a:avLst/>
          </a:prstGeom>
          <a:solidFill>
            <a:schemeClr val="accent5">
              <a:lumMod val="20000"/>
              <a:lumOff val="80000"/>
            </a:schemeClr>
          </a:solidFill>
        </p:spPr>
        <p:txBody>
          <a:bodyPr wrap="square" rtlCol="1">
            <a:spAutoFit/>
          </a:bodyPr>
          <a:lstStyle/>
          <a:p>
            <a:pPr algn="l" rtl="0"/>
            <a:r>
              <a:rPr lang="en-US" sz="1600" dirty="0"/>
              <a:t>Office workers flee the collapsing towers on 11th September 2001. </a:t>
            </a:r>
            <a:endParaRPr lang="ar-SY" sz="1600" dirty="0"/>
          </a:p>
        </p:txBody>
      </p:sp>
      <p:sp>
        <p:nvSpPr>
          <p:cNvPr id="6" name="مربع نص 5"/>
          <p:cNvSpPr txBox="1"/>
          <p:nvPr/>
        </p:nvSpPr>
        <p:spPr>
          <a:xfrm>
            <a:off x="228600" y="2895600"/>
            <a:ext cx="8686800" cy="3785652"/>
          </a:xfrm>
          <a:prstGeom prst="rect">
            <a:avLst/>
          </a:prstGeom>
          <a:noFill/>
        </p:spPr>
        <p:txBody>
          <a:bodyPr wrap="square" rtlCol="1">
            <a:spAutoFit/>
          </a:bodyPr>
          <a:lstStyle/>
          <a:p>
            <a:pPr algn="l" rtl="0">
              <a:buNone/>
            </a:pPr>
            <a:r>
              <a:rPr lang="en-US" sz="2000" dirty="0"/>
              <a:t>Luckily, at least one of </a:t>
            </a:r>
            <a:r>
              <a:rPr lang="en-US" sz="2000" dirty="0" err="1"/>
              <a:t>Zedeno's</a:t>
            </a:r>
            <a:r>
              <a:rPr lang="en-US" sz="2000" dirty="0"/>
              <a:t> colleagues responded differently. He screamed, 'Get out of the building!' she remembers now. Years later, she still thinks about that command. 'My question is what would I have done if that person had said nothing?' </a:t>
            </a:r>
          </a:p>
          <a:p>
            <a:pPr algn="l" rtl="0">
              <a:buNone/>
            </a:pPr>
            <a:r>
              <a:rPr lang="en-US" sz="2000" dirty="0"/>
              <a:t>Even then </a:t>
            </a:r>
            <a:r>
              <a:rPr lang="en-US" sz="2000" dirty="0" err="1"/>
              <a:t>Zederio</a:t>
            </a:r>
            <a:r>
              <a:rPr lang="en-US" sz="2000" dirty="0"/>
              <a:t> still did not immediately run. First she reached for her bag, and then she started walking in circles. 'I was looking for something to take with me. I remember I took my book. Then I kept looking around for other stuff to take. I felt as if I was in a trance.' When she finally left, she went slowly. 'It's strange because the sound of the explosion and the way the building shook should have made me go faster.' But </a:t>
            </a:r>
            <a:r>
              <a:rPr lang="en-US" sz="2000" dirty="0" err="1"/>
              <a:t>Zederio</a:t>
            </a:r>
            <a:r>
              <a:rPr lang="en-US" sz="2000" dirty="0"/>
              <a:t> made it to safety. Experts have estimated that at least another 130 people would have got out of the World Trade Center alive if they had tried to leave the building sooner.</a:t>
            </a:r>
            <a:endParaRPr lang="ar-SA" sz="2000" dirty="0"/>
          </a:p>
        </p:txBody>
      </p:sp>
      <p:sp>
        <p:nvSpPr>
          <p:cNvPr id="12" name="مربع نص 11"/>
          <p:cNvSpPr txBox="1"/>
          <p:nvPr/>
        </p:nvSpPr>
        <p:spPr>
          <a:xfrm>
            <a:off x="5029200" y="6248400"/>
            <a:ext cx="3505200" cy="400110"/>
          </a:xfrm>
          <a:prstGeom prst="rect">
            <a:avLst/>
          </a:prstGeom>
          <a:solidFill>
            <a:schemeClr val="accent4">
              <a:lumMod val="20000"/>
              <a:lumOff val="80000"/>
            </a:schemeClr>
          </a:solidFill>
        </p:spPr>
        <p:txBody>
          <a:bodyPr wrap="square" rtlCol="1">
            <a:spAutoFit/>
          </a:bodyPr>
          <a:lstStyle/>
          <a:p>
            <a:pPr algn="l" rtl="0"/>
            <a:r>
              <a:rPr lang="en-US" sz="2000" b="1" dirty="0">
                <a:solidFill>
                  <a:srgbClr val="0070C0"/>
                </a:solidFill>
              </a:rPr>
              <a:t>Now let’s check your answers.</a:t>
            </a:r>
            <a:endParaRPr lang="ar-SY" sz="2000" b="1" dirty="0">
              <a:solidFill>
                <a:srgbClr val="0070C0"/>
              </a:solidFill>
            </a:endParaRPr>
          </a:p>
        </p:txBody>
      </p:sp>
    </p:spTree>
    <p:extLst>
      <p:ext uri="{BB962C8B-B14F-4D97-AF65-F5344CB8AC3E}">
        <p14:creationId xmlns:p14="http://schemas.microsoft.com/office/powerpoint/2010/main" val="26376895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81000" y="274638"/>
            <a:ext cx="8305800" cy="639762"/>
          </a:xfrm>
          <a:solidFill>
            <a:srgbClr val="FF5050"/>
          </a:solidFill>
        </p:spPr>
        <p:txBody>
          <a:bodyPr>
            <a:normAutofit fontScale="90000"/>
          </a:bodyPr>
          <a:lstStyle/>
          <a:p>
            <a:pPr algn="l" rtl="0"/>
            <a:r>
              <a:rPr lang="en-US" b="1" dirty="0"/>
              <a:t>       Would you get out alive?  P.52</a:t>
            </a:r>
            <a:r>
              <a:rPr lang="en-US" dirty="0"/>
              <a:t> </a:t>
            </a:r>
            <a:endParaRPr lang="ar-SA" dirty="0"/>
          </a:p>
        </p:txBody>
      </p:sp>
      <p:sp>
        <p:nvSpPr>
          <p:cNvPr id="3" name="عنصر نائب للمحتوى 2"/>
          <p:cNvSpPr>
            <a:spLocks noGrp="1"/>
          </p:cNvSpPr>
          <p:nvPr>
            <p:ph idx="1"/>
          </p:nvPr>
        </p:nvSpPr>
        <p:spPr>
          <a:xfrm>
            <a:off x="304800" y="990600"/>
            <a:ext cx="8534400" cy="5638800"/>
          </a:xfrm>
        </p:spPr>
        <p:txBody>
          <a:bodyPr>
            <a:normAutofit/>
          </a:bodyPr>
          <a:lstStyle/>
          <a:p>
            <a:pPr marL="514350" indent="-514350" algn="l" rtl="0">
              <a:buAutoNum type="alphaLcPeriod" startAt="3"/>
            </a:pPr>
            <a:r>
              <a:rPr lang="en-US" sz="2400" b="1" dirty="0"/>
              <a:t>Read </a:t>
            </a:r>
            <a:r>
              <a:rPr lang="en-US" sz="2400" b="1" dirty="0">
                <a:solidFill>
                  <a:srgbClr val="FF0000"/>
                </a:solidFill>
              </a:rPr>
              <a:t>A</a:t>
            </a:r>
            <a:r>
              <a:rPr lang="en-US" sz="2400" b="1" dirty="0"/>
              <a:t> about a survivor of the World Trade Center and answer these questions. </a:t>
            </a:r>
            <a:endParaRPr lang="en-US" sz="2400" dirty="0"/>
          </a:p>
          <a:p>
            <a:pPr marL="514350" indent="-514350" algn="l" rtl="0">
              <a:buNone/>
            </a:pPr>
            <a:r>
              <a:rPr lang="en-US" sz="2400" dirty="0"/>
              <a:t>1. Where was </a:t>
            </a:r>
            <a:r>
              <a:rPr lang="en-US" sz="2400" dirty="0" err="1"/>
              <a:t>Elia</a:t>
            </a:r>
            <a:r>
              <a:rPr lang="en-US" sz="2400" dirty="0"/>
              <a:t> on 11</a:t>
            </a:r>
            <a:r>
              <a:rPr lang="en-US" sz="2400" baseline="30000" dirty="0"/>
              <a:t>th</a:t>
            </a:r>
            <a:r>
              <a:rPr lang="en-US" sz="2400" dirty="0"/>
              <a:t> September 2001?</a:t>
            </a:r>
          </a:p>
          <a:p>
            <a:pPr marL="514350" indent="-514350" algn="l" rtl="0">
              <a:buNone/>
            </a:pPr>
            <a:r>
              <a:rPr lang="en-US" sz="2400" b="1" i="1" dirty="0">
                <a:solidFill>
                  <a:srgbClr val="0070C0"/>
                </a:solidFill>
              </a:rPr>
              <a:t>   </a:t>
            </a:r>
            <a:r>
              <a:rPr lang="en-US" sz="2400" b="1" i="1" dirty="0" err="1">
                <a:solidFill>
                  <a:srgbClr val="0070C0"/>
                </a:solidFill>
              </a:rPr>
              <a:t>Elia</a:t>
            </a:r>
            <a:r>
              <a:rPr lang="en-US" sz="2400" b="1" i="1" dirty="0">
                <a:solidFill>
                  <a:srgbClr val="0070C0"/>
                </a:solidFill>
              </a:rPr>
              <a:t> was working on the 73rd floor of the World Trade Centre.</a:t>
            </a:r>
          </a:p>
          <a:p>
            <a:pPr marL="514350" indent="-514350" algn="l" rtl="0">
              <a:buNone/>
            </a:pPr>
            <a:r>
              <a:rPr lang="en-US" sz="2400" dirty="0"/>
              <a:t>2. How did she react when the plane hit the World Trade Center?</a:t>
            </a:r>
          </a:p>
          <a:p>
            <a:pPr marL="514350" indent="-514350" algn="l" rtl="0">
              <a:buNone/>
            </a:pPr>
            <a:r>
              <a:rPr lang="en-US" sz="2400" b="1" i="1" dirty="0">
                <a:solidFill>
                  <a:srgbClr val="0070C0"/>
                </a:solidFill>
              </a:rPr>
              <a:t>   She first shouted out, ‘What's happening?'</a:t>
            </a:r>
          </a:p>
          <a:p>
            <a:pPr marL="514350" indent="-514350" algn="l" rtl="0">
              <a:buNone/>
            </a:pPr>
            <a:r>
              <a:rPr lang="en-US" sz="2400" dirty="0"/>
              <a:t>3. What saved her life?</a:t>
            </a:r>
          </a:p>
          <a:p>
            <a:pPr marL="514350" indent="-514350" algn="l" rtl="0">
              <a:buNone/>
            </a:pPr>
            <a:r>
              <a:rPr lang="en-US" sz="2400" b="1" i="1" dirty="0">
                <a:solidFill>
                  <a:srgbClr val="0070C0"/>
                </a:solidFill>
              </a:rPr>
              <a:t>   One of her colleagues screamed, ‘Get out of the building!’</a:t>
            </a:r>
          </a:p>
          <a:p>
            <a:pPr marL="514350" indent="-514350" algn="l" rtl="0">
              <a:buNone/>
            </a:pPr>
            <a:r>
              <a:rPr lang="en-US" sz="2400" dirty="0"/>
              <a:t>4. How quickly did she leave?</a:t>
            </a:r>
          </a:p>
          <a:p>
            <a:pPr marL="514350" indent="-514350" algn="l" rtl="0">
              <a:buNone/>
            </a:pPr>
            <a:r>
              <a:rPr lang="en-US" sz="2400" b="1" i="1" dirty="0">
                <a:solidFill>
                  <a:srgbClr val="0070C0"/>
                </a:solidFill>
              </a:rPr>
              <a:t>   She did not immediately run. First she took some stuff, then she finally left slowly.</a:t>
            </a:r>
          </a:p>
          <a:p>
            <a:pPr marL="514350" indent="-514350" algn="l" rtl="0">
              <a:buNone/>
            </a:pPr>
            <a:r>
              <a:rPr lang="en-US" sz="2400" dirty="0"/>
              <a:t>5. How could more lives have been saved?</a:t>
            </a:r>
          </a:p>
          <a:p>
            <a:pPr marL="514350" indent="-514350" algn="l" rtl="0">
              <a:buNone/>
            </a:pPr>
            <a:r>
              <a:rPr lang="en-US" sz="2400" b="1" i="1" dirty="0">
                <a:solidFill>
                  <a:srgbClr val="0070C0"/>
                </a:solidFill>
              </a:rPr>
              <a:t>   If they had tried to leave the building sooner.</a:t>
            </a:r>
          </a:p>
        </p:txBody>
      </p:sp>
      <p:sp>
        <p:nvSpPr>
          <p:cNvPr id="4" name="مربع نص 3"/>
          <p:cNvSpPr txBox="1"/>
          <p:nvPr/>
        </p:nvSpPr>
        <p:spPr>
          <a:xfrm>
            <a:off x="457200" y="304800"/>
            <a:ext cx="685800" cy="584775"/>
          </a:xfrm>
          <a:prstGeom prst="rect">
            <a:avLst/>
          </a:prstGeom>
          <a:solidFill>
            <a:schemeClr val="bg1">
              <a:lumMod val="85000"/>
            </a:schemeClr>
          </a:solidFill>
        </p:spPr>
        <p:txBody>
          <a:bodyPr wrap="square" rtlCol="1">
            <a:spAutoFit/>
          </a:bodyPr>
          <a:lstStyle/>
          <a:p>
            <a:pPr algn="l" rtl="0"/>
            <a:r>
              <a:rPr lang="en-US" sz="3200" b="1" dirty="0"/>
              <a:t>4A</a:t>
            </a:r>
            <a:endParaRPr lang="ar-SY" b="1" dirty="0"/>
          </a:p>
        </p:txBody>
      </p:sp>
      <p:pic>
        <p:nvPicPr>
          <p:cNvPr id="5"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8077200" y="283387"/>
            <a:ext cx="609600" cy="609600"/>
          </a:xfrm>
          <a:prstGeom prst="rect">
            <a:avLst/>
          </a:prstGeom>
        </p:spPr>
      </p:pic>
    </p:spTree>
    <p:extLst>
      <p:ext uri="{BB962C8B-B14F-4D97-AF65-F5344CB8AC3E}">
        <p14:creationId xmlns:p14="http://schemas.microsoft.com/office/powerpoint/2010/main" val="305477901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7246" fill="hold"/>
                                        <p:tgtEl>
                                          <p:spTgt spid="5"/>
                                        </p:tgtEl>
                                      </p:cBhvr>
                                    </p:cmd>
                                  </p:childTnLst>
                                </p:cTn>
                              </p:par>
                            </p:childTnLst>
                          </p:cTn>
                        </p:par>
                      </p:childTnLst>
                    </p:cTn>
                  </p:par>
                </p:childTnLst>
              </p:cTn>
              <p:nextCondLst>
                <p:cond evt="onClick" delay="0">
                  <p:tgtEl>
                    <p:spTgt spid="5"/>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مربع نص 5"/>
          <p:cNvSpPr txBox="1"/>
          <p:nvPr/>
        </p:nvSpPr>
        <p:spPr>
          <a:xfrm>
            <a:off x="4876800" y="3429000"/>
            <a:ext cx="1066800" cy="261610"/>
          </a:xfrm>
          <a:prstGeom prst="rect">
            <a:avLst/>
          </a:prstGeom>
          <a:solidFill>
            <a:srgbClr val="FFFF99"/>
          </a:solidFill>
        </p:spPr>
        <p:txBody>
          <a:bodyPr wrap="square" rtlCol="1">
            <a:spAutoFit/>
          </a:bodyPr>
          <a:lstStyle/>
          <a:p>
            <a:endParaRPr lang="ar-SY" sz="1100" dirty="0"/>
          </a:p>
        </p:txBody>
      </p:sp>
      <p:sp>
        <p:nvSpPr>
          <p:cNvPr id="7" name="مربع نص 6"/>
          <p:cNvSpPr txBox="1"/>
          <p:nvPr/>
        </p:nvSpPr>
        <p:spPr>
          <a:xfrm>
            <a:off x="4648200" y="1676400"/>
            <a:ext cx="1066800" cy="261610"/>
          </a:xfrm>
          <a:prstGeom prst="rect">
            <a:avLst/>
          </a:prstGeom>
          <a:solidFill>
            <a:srgbClr val="FFFF99"/>
          </a:solidFill>
        </p:spPr>
        <p:txBody>
          <a:bodyPr wrap="square" rtlCol="1">
            <a:spAutoFit/>
          </a:bodyPr>
          <a:lstStyle/>
          <a:p>
            <a:endParaRPr lang="ar-SY" sz="1100" dirty="0"/>
          </a:p>
        </p:txBody>
      </p:sp>
      <p:sp>
        <p:nvSpPr>
          <p:cNvPr id="8" name="مربع نص 7"/>
          <p:cNvSpPr txBox="1"/>
          <p:nvPr/>
        </p:nvSpPr>
        <p:spPr>
          <a:xfrm>
            <a:off x="1371600" y="1447800"/>
            <a:ext cx="990600" cy="261610"/>
          </a:xfrm>
          <a:prstGeom prst="rect">
            <a:avLst/>
          </a:prstGeom>
          <a:solidFill>
            <a:srgbClr val="FFFF99"/>
          </a:solidFill>
        </p:spPr>
        <p:txBody>
          <a:bodyPr wrap="square" rtlCol="1">
            <a:spAutoFit/>
          </a:bodyPr>
          <a:lstStyle/>
          <a:p>
            <a:endParaRPr lang="ar-SY" sz="1100" dirty="0"/>
          </a:p>
        </p:txBody>
      </p:sp>
      <p:sp>
        <p:nvSpPr>
          <p:cNvPr id="9" name="مربع نص 8"/>
          <p:cNvSpPr txBox="1"/>
          <p:nvPr/>
        </p:nvSpPr>
        <p:spPr>
          <a:xfrm>
            <a:off x="1371600" y="457200"/>
            <a:ext cx="1371600" cy="261610"/>
          </a:xfrm>
          <a:prstGeom prst="rect">
            <a:avLst/>
          </a:prstGeom>
          <a:solidFill>
            <a:srgbClr val="FFFF99"/>
          </a:solidFill>
        </p:spPr>
        <p:txBody>
          <a:bodyPr wrap="square" rtlCol="1">
            <a:spAutoFit/>
          </a:bodyPr>
          <a:lstStyle/>
          <a:p>
            <a:endParaRPr lang="ar-SY" sz="1100" dirty="0"/>
          </a:p>
        </p:txBody>
      </p:sp>
      <p:pic>
        <p:nvPicPr>
          <p:cNvPr id="2050" name="Picture 2"/>
          <p:cNvPicPr>
            <a:picLocks noChangeAspect="1" noChangeArrowheads="1"/>
          </p:cNvPicPr>
          <p:nvPr/>
        </p:nvPicPr>
        <p:blipFill>
          <a:blip r:embed="rId2"/>
          <a:srcRect l="18741" t="39583" r="49048" b="31250"/>
          <a:stretch>
            <a:fillRect/>
          </a:stretch>
        </p:blipFill>
        <p:spPr bwMode="auto">
          <a:xfrm>
            <a:off x="152400" y="4343400"/>
            <a:ext cx="4332514" cy="2057400"/>
          </a:xfrm>
          <a:prstGeom prst="rect">
            <a:avLst/>
          </a:prstGeom>
          <a:noFill/>
          <a:ln w="9525">
            <a:noFill/>
            <a:miter lim="800000"/>
            <a:headEnd/>
            <a:tailEnd/>
          </a:ln>
          <a:effectLst/>
        </p:spPr>
      </p:pic>
      <p:sp>
        <p:nvSpPr>
          <p:cNvPr id="4" name="مربع نص 3"/>
          <p:cNvSpPr txBox="1"/>
          <p:nvPr/>
        </p:nvSpPr>
        <p:spPr>
          <a:xfrm>
            <a:off x="914400" y="5791200"/>
            <a:ext cx="7924800" cy="646331"/>
          </a:xfrm>
          <a:prstGeom prst="rect">
            <a:avLst/>
          </a:prstGeom>
          <a:solidFill>
            <a:schemeClr val="accent3">
              <a:lumMod val="40000"/>
              <a:lumOff val="60000"/>
            </a:schemeClr>
          </a:solidFill>
        </p:spPr>
        <p:txBody>
          <a:bodyPr wrap="square" rtlCol="1">
            <a:spAutoFit/>
          </a:bodyPr>
          <a:lstStyle/>
          <a:p>
            <a:pPr algn="l" rtl="0"/>
            <a:r>
              <a:rPr lang="en-US" b="1" i="1" dirty="0"/>
              <a:t>Tenerife air crash 27th March 1977.The accident led to research into why people sometimes freeze when they need to flee. </a:t>
            </a:r>
            <a:endParaRPr lang="ar-SY" b="1" i="1" dirty="0"/>
          </a:p>
        </p:txBody>
      </p:sp>
      <p:sp>
        <p:nvSpPr>
          <p:cNvPr id="10" name="مربع نص 9"/>
          <p:cNvSpPr txBox="1"/>
          <p:nvPr/>
        </p:nvSpPr>
        <p:spPr>
          <a:xfrm>
            <a:off x="5410200" y="6248400"/>
            <a:ext cx="3505200" cy="400110"/>
          </a:xfrm>
          <a:prstGeom prst="rect">
            <a:avLst/>
          </a:prstGeom>
          <a:solidFill>
            <a:schemeClr val="accent4">
              <a:lumMod val="20000"/>
              <a:lumOff val="80000"/>
            </a:schemeClr>
          </a:solidFill>
        </p:spPr>
        <p:txBody>
          <a:bodyPr wrap="square" rtlCol="1">
            <a:spAutoFit/>
          </a:bodyPr>
          <a:lstStyle/>
          <a:p>
            <a:pPr algn="l" rtl="0"/>
            <a:r>
              <a:rPr lang="en-US" sz="2000" b="1" dirty="0">
                <a:solidFill>
                  <a:srgbClr val="0070C0"/>
                </a:solidFill>
              </a:rPr>
              <a:t>Now let’s check your answers.</a:t>
            </a:r>
            <a:endParaRPr lang="ar-SY" sz="2000" b="1" dirty="0">
              <a:solidFill>
                <a:srgbClr val="0070C0"/>
              </a:solidFill>
            </a:endParaRPr>
          </a:p>
        </p:txBody>
      </p:sp>
      <p:sp>
        <p:nvSpPr>
          <p:cNvPr id="3" name="عنصر نائب للمحتوى 2"/>
          <p:cNvSpPr>
            <a:spLocks noGrp="1"/>
          </p:cNvSpPr>
          <p:nvPr>
            <p:ph idx="1"/>
          </p:nvPr>
        </p:nvSpPr>
        <p:spPr>
          <a:xfrm>
            <a:off x="152400" y="228600"/>
            <a:ext cx="8763000" cy="6248400"/>
          </a:xfrm>
        </p:spPr>
        <p:txBody>
          <a:bodyPr>
            <a:normAutofit fontScale="62500" lnSpcReduction="20000"/>
          </a:bodyPr>
          <a:lstStyle/>
          <a:p>
            <a:pPr algn="l" rtl="0">
              <a:buNone/>
            </a:pPr>
            <a:r>
              <a:rPr lang="en-US" b="1" dirty="0">
                <a:solidFill>
                  <a:srgbClr val="FF0000"/>
                </a:solidFill>
              </a:rPr>
              <a:t>B   </a:t>
            </a:r>
            <a:r>
              <a:rPr lang="en-US" b="1" dirty="0"/>
              <a:t>ON MARCH 27 1977 </a:t>
            </a:r>
            <a:r>
              <a:rPr lang="en-US" dirty="0"/>
              <a:t>a Pan Am 747,which was waiting to take off from Tenerife airport, collided with a Dutch KLM 747 that was landing in the fog. It was the worst air crash in history. Everyone on the KLM plane was killed but 62 passengers on the Pan Am plane survived. Many more would have survived if they had got off the plane immediately.</a:t>
            </a:r>
          </a:p>
          <a:p>
            <a:pPr marL="0" indent="0" algn="l" rtl="0">
              <a:spcBef>
                <a:spcPts val="0"/>
              </a:spcBef>
              <a:buNone/>
            </a:pPr>
            <a:r>
              <a:rPr lang="en-US" dirty="0"/>
              <a:t>One of the survivors was 65-year-old Paul Heck. He led his wife </a:t>
            </a:r>
            <a:r>
              <a:rPr lang="en-US" dirty="0" err="1"/>
              <a:t>Floy</a:t>
            </a:r>
            <a:r>
              <a:rPr lang="en-US" dirty="0"/>
              <a:t> towards the exit and they got out just before the plane caught fire, just 60 seconds after the collision. Why Paul Heck and not others? In the hours just before the crash Paul did something highly unusual. While he was waiting for the plane to take off, he studied the 747's safety diagram. He looked for the nearest exit and he pointed it out to his wife. He had been in a theatre fire as a boy, and ever since then, he always checked for the exits when he was in an unfamiliar environment. When the planes collided, Heck's brain had the data it needed. He could work on auto pilot, whereas other passengers froze, their minds </a:t>
            </a:r>
            <a:r>
              <a:rPr lang="en-US" dirty="0" err="1"/>
              <a:t>paralysed</a:t>
            </a:r>
            <a:r>
              <a:rPr lang="en-US" dirty="0"/>
              <a:t> by a storm of new information. Why don't more people read safety information on airplanes and fire escape information in hotels? The answer, according to research, is that people       </a:t>
            </a:r>
          </a:p>
          <a:p>
            <a:pPr marL="0" indent="0" algn="l" rtl="0">
              <a:spcBef>
                <a:spcPts val="0"/>
              </a:spcBef>
              <a:buNone/>
            </a:pPr>
            <a:r>
              <a:rPr lang="en-US" dirty="0"/>
              <a:t>                                                                            think it's not 'cool‘ to do so. So next time                          </a:t>
            </a:r>
          </a:p>
          <a:p>
            <a:pPr marL="0" indent="0" algn="l" rtl="0">
              <a:spcBef>
                <a:spcPts val="0"/>
              </a:spcBef>
              <a:buNone/>
            </a:pPr>
            <a:r>
              <a:rPr lang="en-US" dirty="0"/>
              <a:t>                                                                            you fly or stay in a hotel or find yourself         </a:t>
            </a:r>
          </a:p>
          <a:p>
            <a:pPr marL="0" indent="0" algn="l" rtl="0">
              <a:spcBef>
                <a:spcPts val="0"/>
              </a:spcBef>
              <a:buNone/>
            </a:pPr>
            <a:r>
              <a:rPr lang="en-US" dirty="0"/>
              <a:t>                                                                            in any new environment forget about              </a:t>
            </a:r>
          </a:p>
          <a:p>
            <a:pPr marL="0" indent="0" algn="l" rtl="0">
              <a:spcBef>
                <a:spcPts val="0"/>
              </a:spcBef>
              <a:buNone/>
            </a:pPr>
            <a:r>
              <a:rPr lang="en-US" dirty="0"/>
              <a:t>                                                                            'being cool' and take a few seconds to                                  </a:t>
            </a:r>
          </a:p>
          <a:p>
            <a:pPr marL="0" indent="0" algn="l" rtl="0">
              <a:spcBef>
                <a:spcPts val="0"/>
              </a:spcBef>
              <a:buNone/>
            </a:pPr>
            <a:r>
              <a:rPr lang="en-US" dirty="0"/>
              <a:t>                                                                            find out where the nearest emergency</a:t>
            </a:r>
          </a:p>
          <a:p>
            <a:pPr marL="0" indent="0" algn="l" rtl="0">
              <a:spcBef>
                <a:spcPts val="0"/>
              </a:spcBef>
              <a:buNone/>
            </a:pPr>
            <a:r>
              <a:rPr lang="en-US" dirty="0"/>
              <a:t>                                                                            exit is. It may just save your life.</a:t>
            </a:r>
            <a:endParaRPr lang="ar-SA" dirty="0"/>
          </a:p>
        </p:txBody>
      </p:sp>
    </p:spTree>
    <p:extLst>
      <p:ext uri="{BB962C8B-B14F-4D97-AF65-F5344CB8AC3E}">
        <p14:creationId xmlns:p14="http://schemas.microsoft.com/office/powerpoint/2010/main" val="39386649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81000" y="274638"/>
            <a:ext cx="8305800" cy="639762"/>
          </a:xfrm>
          <a:solidFill>
            <a:srgbClr val="FF5050"/>
          </a:solidFill>
        </p:spPr>
        <p:txBody>
          <a:bodyPr>
            <a:normAutofit fontScale="90000"/>
          </a:bodyPr>
          <a:lstStyle/>
          <a:p>
            <a:pPr algn="l" rtl="0"/>
            <a:r>
              <a:rPr lang="en-US" b="1" dirty="0"/>
              <a:t>       Would you get out alive?  P.52</a:t>
            </a:r>
            <a:r>
              <a:rPr lang="en-US" dirty="0"/>
              <a:t> </a:t>
            </a:r>
            <a:endParaRPr lang="ar-SA" dirty="0"/>
          </a:p>
        </p:txBody>
      </p:sp>
      <p:sp>
        <p:nvSpPr>
          <p:cNvPr id="3" name="عنصر نائب للمحتوى 2"/>
          <p:cNvSpPr>
            <a:spLocks noGrp="1"/>
          </p:cNvSpPr>
          <p:nvPr>
            <p:ph idx="1"/>
          </p:nvPr>
        </p:nvSpPr>
        <p:spPr>
          <a:xfrm>
            <a:off x="304800" y="990600"/>
            <a:ext cx="8534400" cy="5638800"/>
          </a:xfrm>
        </p:spPr>
        <p:txBody>
          <a:bodyPr>
            <a:normAutofit fontScale="92500" lnSpcReduction="10000"/>
          </a:bodyPr>
          <a:lstStyle/>
          <a:p>
            <a:pPr marL="514350" indent="-514350" algn="l" rtl="0">
              <a:buAutoNum type="alphaLcPeriod" startAt="3"/>
            </a:pPr>
            <a:r>
              <a:rPr lang="en-US" sz="2400" b="1" dirty="0"/>
              <a:t>Read </a:t>
            </a:r>
            <a:r>
              <a:rPr lang="en-US" sz="2400" b="1" dirty="0">
                <a:solidFill>
                  <a:srgbClr val="FF0000"/>
                </a:solidFill>
              </a:rPr>
              <a:t>B</a:t>
            </a:r>
            <a:r>
              <a:rPr lang="en-US" sz="2400" b="1" dirty="0"/>
              <a:t> about a survivor from the Tenerife air crash. Answer these questions. </a:t>
            </a:r>
            <a:endParaRPr lang="en-US" sz="2400" b="1" dirty="0">
              <a:solidFill>
                <a:srgbClr val="FF0000"/>
              </a:solidFill>
            </a:endParaRPr>
          </a:p>
          <a:p>
            <a:pPr marL="514350" indent="-514350" algn="l" rtl="0">
              <a:buNone/>
            </a:pPr>
            <a:r>
              <a:rPr lang="en-US" sz="2400" dirty="0"/>
              <a:t>1. Where was Paul Heck on 27</a:t>
            </a:r>
            <a:r>
              <a:rPr lang="en-US" sz="2400" baseline="30000" dirty="0"/>
              <a:t>th</a:t>
            </a:r>
            <a:r>
              <a:rPr lang="en-US" sz="2400" dirty="0"/>
              <a:t> March 1977?</a:t>
            </a:r>
          </a:p>
          <a:p>
            <a:pPr marL="514350" indent="-514350" algn="l" rtl="0">
              <a:buNone/>
            </a:pPr>
            <a:r>
              <a:rPr lang="en-US" sz="2400" b="1" i="1" dirty="0">
                <a:solidFill>
                  <a:srgbClr val="0070C0"/>
                </a:solidFill>
              </a:rPr>
              <a:t>     He was on Pan Am 747,which was waiting to take off from Tenerife airport.</a:t>
            </a:r>
          </a:p>
          <a:p>
            <a:pPr marL="514350" indent="-514350" algn="l" rtl="0">
              <a:buNone/>
            </a:pPr>
            <a:r>
              <a:rPr lang="en-US" sz="2400" dirty="0"/>
              <a:t>2. How did the accident happen?</a:t>
            </a:r>
          </a:p>
          <a:p>
            <a:pPr marL="514350" indent="-514350" algn="l" rtl="0">
              <a:buNone/>
            </a:pPr>
            <a:r>
              <a:rPr lang="en-US" sz="2400" b="1" i="1" dirty="0">
                <a:solidFill>
                  <a:srgbClr val="0070C0"/>
                </a:solidFill>
              </a:rPr>
              <a:t>     A Pan Am 747,which was waiting to take off from Tenerife airport, collided with a Dutch KLM 747 that was landing in the fog.</a:t>
            </a:r>
          </a:p>
          <a:p>
            <a:pPr marL="514350" indent="-514350" algn="l" rtl="0">
              <a:buNone/>
            </a:pPr>
            <a:r>
              <a:rPr lang="en-US" sz="2400" dirty="0"/>
              <a:t>3. How could more passengers have survived?</a:t>
            </a:r>
          </a:p>
          <a:p>
            <a:pPr marL="514350" indent="-514350" algn="l" rtl="0">
              <a:buNone/>
            </a:pPr>
            <a:r>
              <a:rPr lang="en-US" sz="2400" b="1" i="1" dirty="0">
                <a:solidFill>
                  <a:srgbClr val="0070C0"/>
                </a:solidFill>
              </a:rPr>
              <a:t>     If they hadn’t frozen and had got off the plane immediately.</a:t>
            </a:r>
          </a:p>
          <a:p>
            <a:pPr marL="514350" indent="-514350" algn="l" rtl="0">
              <a:buNone/>
            </a:pPr>
            <a:r>
              <a:rPr lang="en-US" sz="2400" dirty="0"/>
              <a:t>4. Why did Paul Heck survive?</a:t>
            </a:r>
          </a:p>
          <a:p>
            <a:pPr marL="514350" indent="-514350" algn="l" rtl="0">
              <a:buNone/>
            </a:pPr>
            <a:r>
              <a:rPr lang="en-US" sz="2400" b="1" i="1" dirty="0">
                <a:solidFill>
                  <a:srgbClr val="0070C0"/>
                </a:solidFill>
              </a:rPr>
              <a:t>     Because he walked immediately towards the exit and got out just before the plane caught fire, just 60 seconds after the collision.</a:t>
            </a:r>
          </a:p>
          <a:p>
            <a:pPr marL="514350" indent="-514350" algn="l" rtl="0">
              <a:buNone/>
            </a:pPr>
            <a:r>
              <a:rPr lang="en-US" sz="2400" dirty="0"/>
              <a:t>5. What previous experience influenced Paul?</a:t>
            </a:r>
          </a:p>
          <a:p>
            <a:pPr marL="514350" indent="-514350" algn="l" rtl="0">
              <a:buNone/>
            </a:pPr>
            <a:r>
              <a:rPr lang="en-US" sz="2400" b="1" i="1" dirty="0">
                <a:solidFill>
                  <a:srgbClr val="0070C0"/>
                </a:solidFill>
              </a:rPr>
              <a:t>     He had been in a theatre fire as a boy, and ever since then, he always checked for the exits when he was in an unfamiliar environment. </a:t>
            </a:r>
            <a:endParaRPr lang="ar-SA" sz="2400" b="1" i="1" dirty="0">
              <a:solidFill>
                <a:srgbClr val="0070C0"/>
              </a:solidFill>
            </a:endParaRPr>
          </a:p>
        </p:txBody>
      </p:sp>
      <p:sp>
        <p:nvSpPr>
          <p:cNvPr id="4" name="مربع نص 3"/>
          <p:cNvSpPr txBox="1"/>
          <p:nvPr/>
        </p:nvSpPr>
        <p:spPr>
          <a:xfrm>
            <a:off x="457200" y="304800"/>
            <a:ext cx="685800" cy="584775"/>
          </a:xfrm>
          <a:prstGeom prst="rect">
            <a:avLst/>
          </a:prstGeom>
          <a:solidFill>
            <a:schemeClr val="bg1">
              <a:lumMod val="85000"/>
            </a:schemeClr>
          </a:solidFill>
        </p:spPr>
        <p:txBody>
          <a:bodyPr wrap="square" rtlCol="1">
            <a:spAutoFit/>
          </a:bodyPr>
          <a:lstStyle/>
          <a:p>
            <a:pPr algn="l" rtl="0"/>
            <a:r>
              <a:rPr lang="en-US" sz="3200" b="1" dirty="0"/>
              <a:t>4A</a:t>
            </a:r>
            <a:endParaRPr lang="ar-SY" b="1" dirty="0"/>
          </a:p>
        </p:txBody>
      </p:sp>
      <p:pic>
        <p:nvPicPr>
          <p:cNvPr id="5"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8061278" y="398060"/>
            <a:ext cx="609600" cy="609600"/>
          </a:xfrm>
          <a:prstGeom prst="rect">
            <a:avLst/>
          </a:prstGeom>
        </p:spPr>
      </p:pic>
    </p:spTree>
    <p:extLst>
      <p:ext uri="{BB962C8B-B14F-4D97-AF65-F5344CB8AC3E}">
        <p14:creationId xmlns:p14="http://schemas.microsoft.com/office/powerpoint/2010/main" val="305477901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262" fill="hold"/>
                                        <p:tgtEl>
                                          <p:spTgt spid="5"/>
                                        </p:tgtEl>
                                      </p:cBhvr>
                                    </p:cmd>
                                  </p:childTnLst>
                                </p:cTn>
                              </p:par>
                            </p:childTnLst>
                          </p:cTn>
                        </p:par>
                      </p:childTnLst>
                    </p:cTn>
                  </p:par>
                </p:childTnLst>
              </p:cTn>
              <p:nextCondLst>
                <p:cond evt="onClick" delay="0">
                  <p:tgtEl>
                    <p:spTgt spid="5"/>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1981200" y="5791200"/>
            <a:ext cx="1371600" cy="261610"/>
          </a:xfrm>
          <a:prstGeom prst="rect">
            <a:avLst/>
          </a:prstGeom>
          <a:solidFill>
            <a:srgbClr val="FFFF99"/>
          </a:solidFill>
        </p:spPr>
        <p:txBody>
          <a:bodyPr wrap="square" rtlCol="1">
            <a:spAutoFit/>
          </a:bodyPr>
          <a:lstStyle/>
          <a:p>
            <a:endParaRPr lang="ar-SY" sz="1100" dirty="0"/>
          </a:p>
        </p:txBody>
      </p:sp>
      <p:sp>
        <p:nvSpPr>
          <p:cNvPr id="2" name="عنوان 1"/>
          <p:cNvSpPr>
            <a:spLocks noGrp="1"/>
          </p:cNvSpPr>
          <p:nvPr>
            <p:ph type="title"/>
          </p:nvPr>
        </p:nvSpPr>
        <p:spPr>
          <a:xfrm>
            <a:off x="381000" y="274638"/>
            <a:ext cx="8305800" cy="639762"/>
          </a:xfrm>
          <a:solidFill>
            <a:srgbClr val="FF5050"/>
          </a:solidFill>
        </p:spPr>
        <p:txBody>
          <a:bodyPr>
            <a:normAutofit fontScale="90000"/>
          </a:bodyPr>
          <a:lstStyle/>
          <a:p>
            <a:pPr algn="l" rtl="0"/>
            <a:r>
              <a:rPr lang="en-US" b="1" dirty="0"/>
              <a:t>       Would you get out alive?  P.52</a:t>
            </a:r>
            <a:r>
              <a:rPr lang="en-US" dirty="0"/>
              <a:t> </a:t>
            </a:r>
            <a:endParaRPr lang="ar-SA" dirty="0"/>
          </a:p>
        </p:txBody>
      </p:sp>
      <p:sp>
        <p:nvSpPr>
          <p:cNvPr id="3" name="عنصر نائب للمحتوى 2"/>
          <p:cNvSpPr>
            <a:spLocks noGrp="1"/>
          </p:cNvSpPr>
          <p:nvPr>
            <p:ph idx="1"/>
          </p:nvPr>
        </p:nvSpPr>
        <p:spPr>
          <a:xfrm>
            <a:off x="304800" y="1052736"/>
            <a:ext cx="8534400" cy="5424264"/>
          </a:xfrm>
        </p:spPr>
        <p:txBody>
          <a:bodyPr>
            <a:normAutofit fontScale="70000" lnSpcReduction="20000"/>
          </a:bodyPr>
          <a:lstStyle/>
          <a:p>
            <a:pPr algn="l" rtl="0">
              <a:buNone/>
            </a:pPr>
            <a:r>
              <a:rPr lang="en-US" b="1" dirty="0"/>
              <a:t>d. Read the whole article and mark the sentences true (T) or false (F).</a:t>
            </a:r>
          </a:p>
          <a:p>
            <a:pPr marL="514350" indent="-514350" algn="l" rtl="0">
              <a:buAutoNum type="arabicPeriod"/>
            </a:pPr>
            <a:r>
              <a:rPr lang="en-US" sz="3400" dirty="0" err="1"/>
              <a:t>Elia</a:t>
            </a:r>
            <a:r>
              <a:rPr lang="en-US" sz="3400" dirty="0"/>
              <a:t> </a:t>
            </a:r>
            <a:r>
              <a:rPr lang="en-US" sz="3400" dirty="0" err="1"/>
              <a:t>Zedeno’s</a:t>
            </a:r>
            <a:r>
              <a:rPr lang="en-US" sz="3400" dirty="0"/>
              <a:t> first instinct was to run.</a:t>
            </a:r>
          </a:p>
          <a:p>
            <a:pPr marL="514350" indent="-514350" algn="l" rtl="0">
              <a:buAutoNum type="arabicPeriod"/>
            </a:pPr>
            <a:r>
              <a:rPr lang="en-US" sz="3400" dirty="0"/>
              <a:t>If her colleague hadn’t shouted, she might not have reacted how she did.</a:t>
            </a:r>
          </a:p>
          <a:p>
            <a:pPr marL="514350" indent="-514350" algn="l" rtl="0">
              <a:buAutoNum type="arabicPeriod"/>
            </a:pPr>
            <a:r>
              <a:rPr lang="en-US" sz="3400" dirty="0"/>
              <a:t>She took her time to leave because she didn’t know where the exit was.</a:t>
            </a:r>
          </a:p>
          <a:p>
            <a:pPr marL="514350" indent="-514350" algn="l" rtl="0">
              <a:buAutoNum type="arabicPeriod"/>
            </a:pPr>
            <a:r>
              <a:rPr lang="en-US" sz="3400" dirty="0"/>
              <a:t>Some people who died in the WTC could have survived.</a:t>
            </a:r>
          </a:p>
          <a:p>
            <a:pPr marL="514350" indent="-514350" algn="l" rtl="0">
              <a:buAutoNum type="arabicPeriod"/>
            </a:pPr>
            <a:r>
              <a:rPr lang="en-US" sz="3400" dirty="0"/>
              <a:t>The 1977 Tenerife air crash happened in bad weather conditions.</a:t>
            </a:r>
          </a:p>
          <a:p>
            <a:pPr marL="514350" indent="-514350" algn="l" rtl="0">
              <a:buAutoNum type="arabicPeriod"/>
            </a:pPr>
            <a:r>
              <a:rPr lang="en-US" sz="3400" dirty="0"/>
              <a:t>The Pan Am passengers had plenty of time to escape.</a:t>
            </a:r>
          </a:p>
          <a:p>
            <a:pPr marL="514350" indent="-514350" algn="l" rtl="0">
              <a:buAutoNum type="arabicPeriod"/>
            </a:pPr>
            <a:r>
              <a:rPr lang="en-US" sz="3400" dirty="0"/>
              <a:t>Heck always worried about how he would be able to escape from places.</a:t>
            </a:r>
          </a:p>
          <a:p>
            <a:pPr marL="514350" indent="-514350" algn="l" rtl="0">
              <a:buAutoNum type="arabicPeriod"/>
            </a:pPr>
            <a:r>
              <a:rPr lang="en-US" sz="3400" dirty="0"/>
              <a:t>People don’t read safety information because they aren’t worried about crashing.</a:t>
            </a:r>
          </a:p>
          <a:p>
            <a:pPr marL="514350" indent="-514350" algn="l" rtl="0">
              <a:buNone/>
            </a:pPr>
            <a:r>
              <a:rPr lang="en-US" b="1" dirty="0"/>
              <a:t>e. Look at the highlighted words related to disasters. Try to work out</a:t>
            </a:r>
            <a:br>
              <a:rPr lang="en-US" b="1" dirty="0"/>
            </a:br>
            <a:r>
              <a:rPr lang="en-US" b="1" dirty="0"/>
              <a:t>the meaning from the context of the ones you didn’t know.</a:t>
            </a:r>
            <a:endParaRPr lang="ar-SA" b="1" dirty="0"/>
          </a:p>
        </p:txBody>
      </p:sp>
      <p:sp>
        <p:nvSpPr>
          <p:cNvPr id="4" name="مربع نص 3"/>
          <p:cNvSpPr txBox="1"/>
          <p:nvPr/>
        </p:nvSpPr>
        <p:spPr>
          <a:xfrm>
            <a:off x="457200" y="304800"/>
            <a:ext cx="685800" cy="584775"/>
          </a:xfrm>
          <a:prstGeom prst="rect">
            <a:avLst/>
          </a:prstGeom>
          <a:solidFill>
            <a:schemeClr val="bg1">
              <a:lumMod val="85000"/>
            </a:schemeClr>
          </a:solidFill>
        </p:spPr>
        <p:txBody>
          <a:bodyPr wrap="square" rtlCol="1">
            <a:spAutoFit/>
          </a:bodyPr>
          <a:lstStyle/>
          <a:p>
            <a:pPr algn="l" rtl="0"/>
            <a:r>
              <a:rPr lang="en-US" sz="3200" b="1" dirty="0"/>
              <a:t>4A</a:t>
            </a:r>
            <a:endParaRPr lang="ar-SY" b="1" dirty="0"/>
          </a:p>
        </p:txBody>
      </p:sp>
      <p:sp>
        <p:nvSpPr>
          <p:cNvPr id="6" name="مربع نص 5"/>
          <p:cNvSpPr txBox="1"/>
          <p:nvPr/>
        </p:nvSpPr>
        <p:spPr>
          <a:xfrm>
            <a:off x="5486400" y="6248400"/>
            <a:ext cx="3505200" cy="400110"/>
          </a:xfrm>
          <a:prstGeom prst="rect">
            <a:avLst/>
          </a:prstGeom>
          <a:noFill/>
        </p:spPr>
        <p:txBody>
          <a:bodyPr wrap="square" rtlCol="1">
            <a:spAutoFit/>
          </a:bodyPr>
          <a:lstStyle/>
          <a:p>
            <a:pPr algn="l" rtl="0"/>
            <a:r>
              <a:rPr lang="en-US" sz="2000" b="1" dirty="0">
                <a:solidFill>
                  <a:srgbClr val="7030A0"/>
                </a:solidFill>
              </a:rPr>
              <a:t>Now let’s check your answers.</a:t>
            </a:r>
            <a:endParaRPr lang="ar-SY" sz="2000" b="1" dirty="0">
              <a:solidFill>
                <a:srgbClr val="7030A0"/>
              </a:solidFill>
            </a:endParaRPr>
          </a:p>
        </p:txBody>
      </p:sp>
      <p:pic>
        <p:nvPicPr>
          <p:cNvPr id="7"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8153400" y="289719"/>
            <a:ext cx="609600" cy="609600"/>
          </a:xfrm>
          <a:prstGeom prst="rect">
            <a:avLst/>
          </a:prstGeom>
        </p:spPr>
      </p:pic>
    </p:spTree>
    <p:extLst>
      <p:ext uri="{BB962C8B-B14F-4D97-AF65-F5344CB8AC3E}">
        <p14:creationId xmlns:p14="http://schemas.microsoft.com/office/powerpoint/2010/main" val="305477901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4932" fill="hold"/>
                                        <p:tgtEl>
                                          <p:spTgt spid="7"/>
                                        </p:tgtEl>
                                      </p:cBhvr>
                                    </p:cmd>
                                  </p:childTnLst>
                                </p:cTn>
                              </p:par>
                            </p:childTnLst>
                          </p:cTn>
                        </p:par>
                      </p:childTnLst>
                    </p:cTn>
                  </p:par>
                </p:childTnLst>
              </p:cTn>
              <p:nextCondLst>
                <p:cond evt="onClick" delay="0">
                  <p:tgtEl>
                    <p:spTgt spid="7"/>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52400" y="914400"/>
            <a:ext cx="8839200" cy="5562600"/>
          </a:xfrm>
        </p:spPr>
        <p:txBody>
          <a:bodyPr>
            <a:noAutofit/>
          </a:bodyPr>
          <a:lstStyle/>
          <a:p>
            <a:pPr marL="514350" indent="-514350" algn="l" rtl="0">
              <a:buNone/>
            </a:pPr>
            <a:r>
              <a:rPr lang="en-US" sz="2200" dirty="0"/>
              <a:t>1 </a:t>
            </a:r>
            <a:r>
              <a:rPr lang="en-US" sz="2200" dirty="0" err="1"/>
              <a:t>Elia</a:t>
            </a:r>
            <a:r>
              <a:rPr lang="en-US" sz="2200" dirty="0"/>
              <a:t> </a:t>
            </a:r>
            <a:r>
              <a:rPr lang="en-US" sz="2200" dirty="0" err="1"/>
              <a:t>Zedeno’s</a:t>
            </a:r>
            <a:r>
              <a:rPr lang="en-US" sz="2200" dirty="0"/>
              <a:t> first instinct was to run.</a:t>
            </a:r>
          </a:p>
          <a:p>
            <a:pPr marL="514350" indent="-514350" algn="l" rtl="0">
              <a:buNone/>
            </a:pPr>
            <a:r>
              <a:rPr lang="en-US" sz="2200" b="1" i="1" dirty="0">
                <a:solidFill>
                  <a:srgbClr val="0070C0"/>
                </a:solidFill>
              </a:rPr>
              <a:t>     F. She didn’t run. She waited for someone to tell her everything was all right.</a:t>
            </a:r>
          </a:p>
          <a:p>
            <a:pPr marL="514350" indent="-514350" algn="l" rtl="0">
              <a:buNone/>
            </a:pPr>
            <a:r>
              <a:rPr lang="en-US" sz="2200" dirty="0"/>
              <a:t>2 If her colleague hadn’t shouted, she might not have reacted how she did.</a:t>
            </a:r>
          </a:p>
          <a:p>
            <a:pPr marL="514350" indent="-514350" algn="l" rtl="0">
              <a:buNone/>
            </a:pPr>
            <a:r>
              <a:rPr lang="en-US" sz="2200" b="1" i="1" dirty="0">
                <a:solidFill>
                  <a:srgbClr val="0070C0"/>
                </a:solidFill>
              </a:rPr>
              <a:t>     T</a:t>
            </a:r>
          </a:p>
          <a:p>
            <a:pPr marL="514350" indent="-514350" algn="l" rtl="0">
              <a:buNone/>
            </a:pPr>
            <a:r>
              <a:rPr lang="en-US" sz="2200" dirty="0"/>
              <a:t>3 She took her time to leave because she didn’t know where the exit was. </a:t>
            </a:r>
          </a:p>
          <a:p>
            <a:pPr marL="514350" indent="-514350" algn="l" rtl="0">
              <a:buNone/>
            </a:pPr>
            <a:r>
              <a:rPr lang="en-US" sz="2200" b="1" i="1" dirty="0">
                <a:solidFill>
                  <a:srgbClr val="0070C0"/>
                </a:solidFill>
              </a:rPr>
              <a:t>     F. She was looking for things to take with her.</a:t>
            </a:r>
          </a:p>
          <a:p>
            <a:pPr marL="514350" indent="-514350" algn="l" rtl="0">
              <a:buNone/>
            </a:pPr>
            <a:r>
              <a:rPr lang="en-US" sz="2200" dirty="0"/>
              <a:t>4 Some people who died in the WTC could have survived. </a:t>
            </a:r>
            <a:r>
              <a:rPr lang="en-US" sz="2200" b="1" i="1" dirty="0">
                <a:solidFill>
                  <a:srgbClr val="0070C0"/>
                </a:solidFill>
              </a:rPr>
              <a:t>T</a:t>
            </a:r>
          </a:p>
          <a:p>
            <a:pPr marL="514350" indent="-514350" algn="l" rtl="0">
              <a:buNone/>
            </a:pPr>
            <a:r>
              <a:rPr lang="en-US" sz="2200" dirty="0"/>
              <a:t>5 The 1977 Tenerife air crash happened in bad weather conditions. </a:t>
            </a:r>
            <a:r>
              <a:rPr lang="en-US" sz="2200" b="1" i="1" dirty="0">
                <a:solidFill>
                  <a:srgbClr val="0070C0"/>
                </a:solidFill>
              </a:rPr>
              <a:t>T</a:t>
            </a:r>
          </a:p>
          <a:p>
            <a:pPr marL="514350" indent="-514350" algn="l" rtl="0">
              <a:buNone/>
            </a:pPr>
            <a:r>
              <a:rPr lang="en-US" sz="2200" dirty="0"/>
              <a:t>6 The Pan Am passengers had plenty of time to escape.</a:t>
            </a:r>
          </a:p>
          <a:p>
            <a:pPr marL="514350" indent="-514350" algn="l" rtl="0">
              <a:buNone/>
            </a:pPr>
            <a:r>
              <a:rPr lang="en-US" sz="2200" b="1" i="1" dirty="0">
                <a:solidFill>
                  <a:srgbClr val="0070C0"/>
                </a:solidFill>
              </a:rPr>
              <a:t>     F . They had very little time. The plane caught fire after 60 seconds.</a:t>
            </a:r>
          </a:p>
          <a:p>
            <a:pPr marL="514350" indent="-514350" algn="l" rtl="0">
              <a:buNone/>
            </a:pPr>
            <a:r>
              <a:rPr lang="en-US" sz="2200" dirty="0"/>
              <a:t>7 Heck always worried about how he would be able to escape from places. </a:t>
            </a:r>
            <a:r>
              <a:rPr lang="en-US" sz="2200" b="1" i="1" dirty="0">
                <a:solidFill>
                  <a:srgbClr val="0070C0"/>
                </a:solidFill>
              </a:rPr>
              <a:t>T</a:t>
            </a:r>
          </a:p>
          <a:p>
            <a:pPr marL="514350" indent="-514350" algn="l" rtl="0">
              <a:buNone/>
            </a:pPr>
            <a:r>
              <a:rPr lang="en-US" sz="2200" dirty="0"/>
              <a:t>8 People don’t read safety information because they aren’t worried about crashing.       </a:t>
            </a:r>
            <a:r>
              <a:rPr lang="en-US" sz="2200" b="1" i="1" dirty="0">
                <a:solidFill>
                  <a:srgbClr val="0070C0"/>
                </a:solidFill>
              </a:rPr>
              <a:t>F . Because they think it’s not ‘cool’ to do so.</a:t>
            </a:r>
          </a:p>
        </p:txBody>
      </p:sp>
      <p:sp>
        <p:nvSpPr>
          <p:cNvPr id="2" name="عنوان 1"/>
          <p:cNvSpPr>
            <a:spLocks noGrp="1"/>
          </p:cNvSpPr>
          <p:nvPr>
            <p:ph type="title"/>
          </p:nvPr>
        </p:nvSpPr>
        <p:spPr>
          <a:xfrm>
            <a:off x="381000" y="274638"/>
            <a:ext cx="8305800" cy="639762"/>
          </a:xfrm>
          <a:solidFill>
            <a:srgbClr val="FF5050"/>
          </a:solidFill>
        </p:spPr>
        <p:txBody>
          <a:bodyPr>
            <a:normAutofit fontScale="90000"/>
          </a:bodyPr>
          <a:lstStyle/>
          <a:p>
            <a:pPr algn="l" rtl="0"/>
            <a:r>
              <a:rPr lang="en-US" b="1" dirty="0"/>
              <a:t>       Would you get out alive?  P.52</a:t>
            </a:r>
            <a:r>
              <a:rPr lang="en-US" dirty="0"/>
              <a:t> </a:t>
            </a:r>
            <a:endParaRPr lang="ar-SA" dirty="0"/>
          </a:p>
        </p:txBody>
      </p:sp>
      <p:sp>
        <p:nvSpPr>
          <p:cNvPr id="4" name="مربع نص 3"/>
          <p:cNvSpPr txBox="1"/>
          <p:nvPr/>
        </p:nvSpPr>
        <p:spPr>
          <a:xfrm>
            <a:off x="457200" y="304800"/>
            <a:ext cx="685800" cy="584775"/>
          </a:xfrm>
          <a:prstGeom prst="rect">
            <a:avLst/>
          </a:prstGeom>
          <a:solidFill>
            <a:schemeClr val="bg1">
              <a:lumMod val="85000"/>
            </a:schemeClr>
          </a:solidFill>
        </p:spPr>
        <p:txBody>
          <a:bodyPr wrap="square" rtlCol="1">
            <a:spAutoFit/>
          </a:bodyPr>
          <a:lstStyle/>
          <a:p>
            <a:pPr algn="l" rtl="0"/>
            <a:r>
              <a:rPr lang="en-US" sz="3200" b="1" dirty="0"/>
              <a:t>4A</a:t>
            </a:r>
            <a:endParaRPr lang="ar-SY" b="1" dirty="0"/>
          </a:p>
        </p:txBody>
      </p:sp>
      <p:pic>
        <p:nvPicPr>
          <p:cNvPr id="5"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8077200" y="329625"/>
            <a:ext cx="609600" cy="609600"/>
          </a:xfrm>
          <a:prstGeom prst="rect">
            <a:avLst/>
          </a:prstGeom>
        </p:spPr>
      </p:pic>
    </p:spTree>
    <p:extLst>
      <p:ext uri="{BB962C8B-B14F-4D97-AF65-F5344CB8AC3E}">
        <p14:creationId xmlns:p14="http://schemas.microsoft.com/office/powerpoint/2010/main" val="305477901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1371" fill="hold"/>
                                        <p:tgtEl>
                                          <p:spTgt spid="5"/>
                                        </p:tgtEl>
                                      </p:cBhvr>
                                    </p:cmd>
                                  </p:childTnLst>
                                </p:cTn>
                              </p:par>
                            </p:childTnLst>
                          </p:cTn>
                        </p:par>
                      </p:childTnLst>
                    </p:cTn>
                  </p:par>
                </p:childTnLst>
              </p:cTn>
              <p:nextCondLst>
                <p:cond evt="onClick" delay="0">
                  <p:tgtEl>
                    <p:spTgt spid="5"/>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2133600" y="1143000"/>
            <a:ext cx="1371600" cy="261610"/>
          </a:xfrm>
          <a:prstGeom prst="rect">
            <a:avLst/>
          </a:prstGeom>
          <a:solidFill>
            <a:srgbClr val="FFFF99"/>
          </a:solidFill>
        </p:spPr>
        <p:txBody>
          <a:bodyPr wrap="square" rtlCol="1">
            <a:spAutoFit/>
          </a:bodyPr>
          <a:lstStyle/>
          <a:p>
            <a:endParaRPr lang="ar-SY" sz="1100" dirty="0"/>
          </a:p>
        </p:txBody>
      </p:sp>
      <p:sp>
        <p:nvSpPr>
          <p:cNvPr id="3" name="عنصر نائب للمحتوى 2"/>
          <p:cNvSpPr>
            <a:spLocks noGrp="1"/>
          </p:cNvSpPr>
          <p:nvPr>
            <p:ph idx="1"/>
          </p:nvPr>
        </p:nvSpPr>
        <p:spPr>
          <a:xfrm>
            <a:off x="304800" y="1052736"/>
            <a:ext cx="8534400" cy="5424264"/>
          </a:xfrm>
        </p:spPr>
        <p:txBody>
          <a:bodyPr>
            <a:normAutofit fontScale="92500" lnSpcReduction="10000"/>
          </a:bodyPr>
          <a:lstStyle/>
          <a:p>
            <a:pPr marL="514350" indent="-514350" algn="l" rtl="0">
              <a:buNone/>
            </a:pPr>
            <a:r>
              <a:rPr lang="en-US" sz="2400" b="1" dirty="0"/>
              <a:t>e.   </a:t>
            </a:r>
            <a:r>
              <a:rPr lang="en-US" sz="2400" dirty="0"/>
              <a:t> Look at the highlighted words related to disasters. Try to work out the meaning from the context of the ones you didn’t know.</a:t>
            </a:r>
          </a:p>
          <a:p>
            <a:pPr marL="514350" indent="-514350" algn="l" rtl="0">
              <a:buNone/>
            </a:pPr>
            <a:r>
              <a:rPr lang="en-US" sz="2400" b="1" i="1" dirty="0">
                <a:solidFill>
                  <a:srgbClr val="0070C0"/>
                </a:solidFill>
              </a:rPr>
              <a:t>evacuation</a:t>
            </a:r>
            <a:r>
              <a:rPr lang="en-US" sz="2400" b="1" dirty="0"/>
              <a:t> = </a:t>
            </a:r>
            <a:r>
              <a:rPr lang="en-US" sz="2400" dirty="0"/>
              <a:t>moving people from a place of danger to a safer place</a:t>
            </a:r>
          </a:p>
          <a:p>
            <a:pPr marL="514350" indent="-514350" algn="l" rtl="0">
              <a:buNone/>
            </a:pPr>
            <a:r>
              <a:rPr lang="en-US" sz="2400" b="1" i="1" dirty="0">
                <a:solidFill>
                  <a:srgbClr val="0070C0"/>
                </a:solidFill>
              </a:rPr>
              <a:t>explosion</a:t>
            </a:r>
            <a:r>
              <a:rPr lang="en-US" sz="2400" b="1" dirty="0"/>
              <a:t> = </a:t>
            </a:r>
            <a:r>
              <a:rPr lang="en-US" sz="2400" dirty="0"/>
              <a:t>the noun of </a:t>
            </a:r>
            <a:r>
              <a:rPr lang="en-US" sz="2400" i="1" dirty="0"/>
              <a:t>explode,</a:t>
            </a:r>
            <a:r>
              <a:rPr lang="en-US" sz="2400" dirty="0"/>
              <a:t> the action caused by </a:t>
            </a:r>
            <a:r>
              <a:rPr lang="en-US" sz="2400" dirty="0" err="1"/>
              <a:t>sth</a:t>
            </a:r>
            <a:r>
              <a:rPr lang="en-US" sz="2400" dirty="0"/>
              <a:t> such as a bomb</a:t>
            </a:r>
          </a:p>
          <a:p>
            <a:pPr marL="514350" indent="-514350" algn="l" rtl="0">
              <a:buNone/>
            </a:pPr>
            <a:r>
              <a:rPr lang="en-US" sz="2400" b="1" i="1" dirty="0">
                <a:solidFill>
                  <a:srgbClr val="0070C0"/>
                </a:solidFill>
              </a:rPr>
              <a:t>in</a:t>
            </a:r>
            <a:r>
              <a:rPr lang="en-US" sz="2400" b="1" dirty="0"/>
              <a:t> </a:t>
            </a:r>
            <a:r>
              <a:rPr lang="en-US" sz="2400" b="1" i="1" dirty="0">
                <a:solidFill>
                  <a:srgbClr val="0070C0"/>
                </a:solidFill>
              </a:rPr>
              <a:t>a</a:t>
            </a:r>
            <a:r>
              <a:rPr lang="en-US" sz="2400" b="1" dirty="0"/>
              <a:t> </a:t>
            </a:r>
            <a:r>
              <a:rPr lang="en-US" sz="2400" b="1" i="1" dirty="0">
                <a:solidFill>
                  <a:srgbClr val="0070C0"/>
                </a:solidFill>
              </a:rPr>
              <a:t>trance</a:t>
            </a:r>
            <a:r>
              <a:rPr lang="en-US" sz="2400" b="1" dirty="0"/>
              <a:t> = </a:t>
            </a:r>
            <a:r>
              <a:rPr lang="en-US" sz="2400" dirty="0"/>
              <a:t>a state in which you are thinking so much about something that you are doing that you don’t notice what is happening around you, like a hypnotized person</a:t>
            </a:r>
          </a:p>
          <a:p>
            <a:pPr marL="514350" indent="-514350" algn="l" rtl="0">
              <a:buNone/>
            </a:pPr>
            <a:r>
              <a:rPr lang="en-US" sz="2400" b="1" i="1" dirty="0">
                <a:solidFill>
                  <a:srgbClr val="0070C0"/>
                </a:solidFill>
              </a:rPr>
              <a:t>shook</a:t>
            </a:r>
            <a:r>
              <a:rPr lang="en-US" sz="2400" dirty="0"/>
              <a:t> </a:t>
            </a:r>
            <a:r>
              <a:rPr lang="en-US" sz="2400" b="1" dirty="0"/>
              <a:t>=</a:t>
            </a:r>
            <a:r>
              <a:rPr lang="en-US" sz="2400" dirty="0"/>
              <a:t> past tense of </a:t>
            </a:r>
            <a:r>
              <a:rPr lang="en-US" sz="2400" i="1" dirty="0"/>
              <a:t>shake =</a:t>
            </a:r>
            <a:r>
              <a:rPr lang="en-US" sz="2400" dirty="0"/>
              <a:t> to move from side to side or up and down</a:t>
            </a:r>
          </a:p>
          <a:p>
            <a:pPr marL="514350" indent="-514350" algn="l" rtl="0">
              <a:buNone/>
            </a:pPr>
            <a:r>
              <a:rPr lang="en-US" sz="2400" b="1" i="1" dirty="0">
                <a:solidFill>
                  <a:srgbClr val="0070C0"/>
                </a:solidFill>
              </a:rPr>
              <a:t>made it</a:t>
            </a:r>
            <a:r>
              <a:rPr lang="en-US" sz="2400" b="1" dirty="0"/>
              <a:t> = </a:t>
            </a:r>
            <a:r>
              <a:rPr lang="en-US" sz="2400" dirty="0"/>
              <a:t>succeeded in doing </a:t>
            </a:r>
            <a:r>
              <a:rPr lang="en-US" sz="2400" dirty="0" err="1"/>
              <a:t>sth</a:t>
            </a:r>
            <a:r>
              <a:rPr lang="en-US" sz="2400" dirty="0"/>
              <a:t>, such as reaching a place in time.</a:t>
            </a:r>
          </a:p>
          <a:p>
            <a:pPr marL="514350" indent="-514350" algn="l" rtl="0">
              <a:buNone/>
            </a:pPr>
            <a:r>
              <a:rPr lang="en-US" sz="2400" b="1" i="1" dirty="0">
                <a:solidFill>
                  <a:srgbClr val="0070C0"/>
                </a:solidFill>
              </a:rPr>
              <a:t>collided with</a:t>
            </a:r>
            <a:r>
              <a:rPr lang="en-US" sz="2400" b="1" dirty="0"/>
              <a:t> =</a:t>
            </a:r>
            <a:r>
              <a:rPr lang="en-US" sz="2400" dirty="0"/>
              <a:t> crashed into</a:t>
            </a:r>
          </a:p>
          <a:p>
            <a:pPr marL="514350" indent="-514350" algn="l" rtl="0">
              <a:buNone/>
            </a:pPr>
            <a:r>
              <a:rPr lang="en-US" sz="2400" b="1" i="1" dirty="0">
                <a:solidFill>
                  <a:srgbClr val="0070C0"/>
                </a:solidFill>
              </a:rPr>
              <a:t>survivors</a:t>
            </a:r>
            <a:r>
              <a:rPr lang="en-US" sz="2400" b="1" dirty="0"/>
              <a:t> = </a:t>
            </a:r>
            <a:r>
              <a:rPr lang="en-US" sz="2400" dirty="0"/>
              <a:t>people who survive, do not die in an accident or terrorist attack</a:t>
            </a:r>
          </a:p>
          <a:p>
            <a:pPr marL="514350" indent="-514350" algn="l" rtl="0">
              <a:buNone/>
            </a:pPr>
            <a:r>
              <a:rPr lang="en-US" sz="2400" b="1" i="1" dirty="0">
                <a:solidFill>
                  <a:srgbClr val="0070C0"/>
                </a:solidFill>
              </a:rPr>
              <a:t>caught fire</a:t>
            </a:r>
            <a:r>
              <a:rPr lang="en-US" sz="2400" b="1" dirty="0"/>
              <a:t> =</a:t>
            </a:r>
            <a:r>
              <a:rPr lang="en-US" sz="2400" dirty="0"/>
              <a:t> started burning </a:t>
            </a:r>
          </a:p>
          <a:p>
            <a:pPr marL="514350" indent="-514350" algn="l" rtl="0">
              <a:buNone/>
            </a:pPr>
            <a:r>
              <a:rPr lang="en-US" sz="2400" b="1" i="1" dirty="0" err="1">
                <a:solidFill>
                  <a:srgbClr val="0070C0"/>
                </a:solidFill>
              </a:rPr>
              <a:t>paralysed</a:t>
            </a:r>
            <a:r>
              <a:rPr lang="en-US" sz="2400" b="1" dirty="0"/>
              <a:t> = </a:t>
            </a:r>
            <a:r>
              <a:rPr lang="en-US" sz="2400" dirty="0"/>
              <a:t>unable to</a:t>
            </a:r>
            <a:r>
              <a:rPr lang="en-US" sz="2400" b="1" dirty="0"/>
              <a:t> </a:t>
            </a:r>
            <a:r>
              <a:rPr lang="en-US" sz="2400" dirty="0"/>
              <a:t>move at all</a:t>
            </a:r>
            <a:endParaRPr lang="ar-SA" sz="2400" dirty="0"/>
          </a:p>
        </p:txBody>
      </p:sp>
      <p:sp>
        <p:nvSpPr>
          <p:cNvPr id="2" name="عنوان 1"/>
          <p:cNvSpPr>
            <a:spLocks noGrp="1"/>
          </p:cNvSpPr>
          <p:nvPr>
            <p:ph type="title"/>
          </p:nvPr>
        </p:nvSpPr>
        <p:spPr>
          <a:xfrm>
            <a:off x="381000" y="274638"/>
            <a:ext cx="8305800" cy="639762"/>
          </a:xfrm>
          <a:solidFill>
            <a:srgbClr val="FF5050"/>
          </a:solidFill>
        </p:spPr>
        <p:txBody>
          <a:bodyPr>
            <a:normAutofit fontScale="90000"/>
          </a:bodyPr>
          <a:lstStyle/>
          <a:p>
            <a:pPr algn="l" rtl="0"/>
            <a:r>
              <a:rPr lang="en-US" b="1" dirty="0"/>
              <a:t>       Would you get out alive?  P.52</a:t>
            </a:r>
            <a:r>
              <a:rPr lang="en-US" dirty="0"/>
              <a:t> </a:t>
            </a:r>
            <a:endParaRPr lang="ar-SA" dirty="0"/>
          </a:p>
        </p:txBody>
      </p:sp>
      <p:sp>
        <p:nvSpPr>
          <p:cNvPr id="4" name="مربع نص 3"/>
          <p:cNvSpPr txBox="1"/>
          <p:nvPr/>
        </p:nvSpPr>
        <p:spPr>
          <a:xfrm>
            <a:off x="457200" y="304800"/>
            <a:ext cx="685800" cy="584775"/>
          </a:xfrm>
          <a:prstGeom prst="rect">
            <a:avLst/>
          </a:prstGeom>
          <a:solidFill>
            <a:schemeClr val="bg1">
              <a:lumMod val="85000"/>
            </a:schemeClr>
          </a:solidFill>
        </p:spPr>
        <p:txBody>
          <a:bodyPr wrap="square" rtlCol="1">
            <a:spAutoFit/>
          </a:bodyPr>
          <a:lstStyle/>
          <a:p>
            <a:pPr algn="l" rtl="0"/>
            <a:r>
              <a:rPr lang="en-US" sz="3200" b="1" dirty="0"/>
              <a:t>4A</a:t>
            </a:r>
            <a:endParaRPr lang="ar-SY" b="1" dirty="0"/>
          </a:p>
        </p:txBody>
      </p:sp>
      <p:pic>
        <p:nvPicPr>
          <p:cNvPr id="6"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8153400" y="373968"/>
            <a:ext cx="609600" cy="609600"/>
          </a:xfrm>
          <a:prstGeom prst="rect">
            <a:avLst/>
          </a:prstGeom>
        </p:spPr>
      </p:pic>
    </p:spTree>
    <p:extLst>
      <p:ext uri="{BB962C8B-B14F-4D97-AF65-F5344CB8AC3E}">
        <p14:creationId xmlns:p14="http://schemas.microsoft.com/office/powerpoint/2010/main" val="305477901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8036" fill="hold"/>
                                        <p:tgtEl>
                                          <p:spTgt spid="6"/>
                                        </p:tgtEl>
                                      </p:cBhvr>
                                    </p:cmd>
                                  </p:childTnLst>
                                </p:cTn>
                              </p:par>
                            </p:childTnLst>
                          </p:cTn>
                        </p:par>
                      </p:childTnLst>
                    </p:cTn>
                  </p:par>
                </p:childTnLst>
              </p:cTn>
              <p:nextCondLst>
                <p:cond evt="onClick" delay="0">
                  <p:tgtEl>
                    <p:spTgt spid="6"/>
                  </p:tgtEl>
                </p:cond>
              </p:nextCondLst>
            </p:seq>
            <p:audio>
              <p:cMediaNode vol="100000">
                <p:cTn id="7" fill="hold" display="0">
                  <p:stCondLst>
                    <p:cond delay="indefinite"/>
                  </p:stCondLst>
                  <p:endCondLst>
                    <p:cond evt="onStopAudio" delay="0">
                      <p:tgtEl>
                        <p:sldTgt/>
                      </p:tgtEl>
                    </p:cond>
                  </p:endCondLst>
                </p:cTn>
                <p:tgtEl>
                  <p:spTgt spid="6"/>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04800" y="274638"/>
            <a:ext cx="8382000" cy="715962"/>
          </a:xfrm>
          <a:solidFill>
            <a:schemeClr val="accent2">
              <a:lumMod val="20000"/>
              <a:lumOff val="80000"/>
            </a:schemeClr>
          </a:solidFill>
        </p:spPr>
        <p:txBody>
          <a:bodyPr>
            <a:normAutofit/>
          </a:bodyPr>
          <a:lstStyle/>
          <a:p>
            <a:pPr algn="l" rtl="0"/>
            <a:r>
              <a:rPr lang="en-US" sz="3600" b="1" dirty="0"/>
              <a:t>VOCABULARY        feelings       p.53 </a:t>
            </a:r>
            <a:endParaRPr lang="ar-SA" sz="3600" b="1" dirty="0"/>
          </a:p>
        </p:txBody>
      </p:sp>
      <p:sp>
        <p:nvSpPr>
          <p:cNvPr id="3" name="عنصر نائب للمحتوى 2"/>
          <p:cNvSpPr>
            <a:spLocks noGrp="1"/>
          </p:cNvSpPr>
          <p:nvPr>
            <p:ph idx="1"/>
          </p:nvPr>
        </p:nvSpPr>
        <p:spPr>
          <a:xfrm>
            <a:off x="304800" y="1143000"/>
            <a:ext cx="8534400" cy="4983163"/>
          </a:xfrm>
        </p:spPr>
        <p:txBody>
          <a:bodyPr>
            <a:normAutofit/>
          </a:bodyPr>
          <a:lstStyle/>
          <a:p>
            <a:pPr algn="l" rtl="0">
              <a:buNone/>
            </a:pPr>
            <a:r>
              <a:rPr lang="en-US" sz="2800" dirty="0"/>
              <a:t>Look at </a:t>
            </a:r>
            <a:r>
              <a:rPr lang="en-US" sz="2800" i="1" dirty="0"/>
              <a:t>How humans behave when the worst thing happens </a:t>
            </a:r>
            <a:r>
              <a:rPr lang="en-US" sz="2800" dirty="0"/>
              <a:t>and find adjectives which mean...</a:t>
            </a:r>
          </a:p>
          <a:p>
            <a:pPr algn="l" rtl="0">
              <a:buNone/>
            </a:pPr>
            <a:r>
              <a:rPr lang="en-US" sz="2800" dirty="0"/>
              <a:t>1. unable to think clearly or understand what’s</a:t>
            </a:r>
            <a:br>
              <a:rPr lang="en-US" sz="2800" dirty="0"/>
            </a:br>
            <a:r>
              <a:rPr lang="en-US" sz="2800" dirty="0"/>
              <a:t>happening. ___________</a:t>
            </a:r>
          </a:p>
          <a:p>
            <a:pPr algn="l" rtl="0">
              <a:buNone/>
            </a:pPr>
            <a:r>
              <a:rPr lang="en-US" sz="2800" dirty="0"/>
              <a:t>2. not excited or nervous. ___________</a:t>
            </a:r>
          </a:p>
          <a:p>
            <a:pPr algn="l" rtl="0">
              <a:buNone/>
            </a:pPr>
            <a:r>
              <a:rPr lang="en-US" sz="2800" dirty="0"/>
              <a:t>3. very surprised by something unpleasant. ___________</a:t>
            </a:r>
          </a:p>
          <a:p>
            <a:pPr algn="l" rtl="0">
              <a:buNone/>
            </a:pPr>
            <a:r>
              <a:rPr lang="en-US" sz="2800" dirty="0"/>
              <a:t>4. so surprised that you can’t move or react. __________</a:t>
            </a:r>
          </a:p>
          <a:p>
            <a:pPr algn="l" rtl="0">
              <a:buNone/>
            </a:pPr>
            <a:r>
              <a:rPr lang="en-US" sz="2800" dirty="0"/>
              <a:t>                </a:t>
            </a:r>
          </a:p>
          <a:p>
            <a:pPr algn="l" rtl="0">
              <a:buNone/>
            </a:pPr>
            <a:r>
              <a:rPr lang="en-US" sz="2800" dirty="0"/>
              <a:t>                                                          </a:t>
            </a:r>
            <a:r>
              <a:rPr lang="en-US" sz="2400" b="1" dirty="0">
                <a:solidFill>
                  <a:srgbClr val="7030A0"/>
                </a:solidFill>
              </a:rPr>
              <a:t>Click to check your answers</a:t>
            </a:r>
            <a:r>
              <a:rPr lang="en-US" sz="2800" dirty="0">
                <a:solidFill>
                  <a:srgbClr val="7030A0"/>
                </a:solidFill>
              </a:rPr>
              <a:t>.  </a:t>
            </a:r>
            <a:endParaRPr lang="ar-SA" sz="2800" dirty="0">
              <a:solidFill>
                <a:srgbClr val="7030A0"/>
              </a:solidFill>
            </a:endParaRPr>
          </a:p>
        </p:txBody>
      </p:sp>
      <p:sp>
        <p:nvSpPr>
          <p:cNvPr id="4" name="مربع نص 3"/>
          <p:cNvSpPr txBox="1"/>
          <p:nvPr/>
        </p:nvSpPr>
        <p:spPr>
          <a:xfrm>
            <a:off x="2514600" y="2514600"/>
            <a:ext cx="1752600" cy="523220"/>
          </a:xfrm>
          <a:prstGeom prst="rect">
            <a:avLst/>
          </a:prstGeom>
          <a:noFill/>
        </p:spPr>
        <p:txBody>
          <a:bodyPr wrap="square" rtlCol="1">
            <a:spAutoFit/>
          </a:bodyPr>
          <a:lstStyle/>
          <a:p>
            <a:pPr algn="l" rtl="0"/>
            <a:r>
              <a:rPr lang="en-US" sz="2800" b="1" i="1" dirty="0">
                <a:solidFill>
                  <a:srgbClr val="0070C0"/>
                </a:solidFill>
              </a:rPr>
              <a:t>confused</a:t>
            </a:r>
            <a:endParaRPr lang="ar-SY" sz="2800" b="1" i="1" dirty="0">
              <a:solidFill>
                <a:srgbClr val="0070C0"/>
              </a:solidFill>
            </a:endParaRPr>
          </a:p>
        </p:txBody>
      </p:sp>
      <p:sp>
        <p:nvSpPr>
          <p:cNvPr id="5" name="مربع نص 4"/>
          <p:cNvSpPr txBox="1"/>
          <p:nvPr/>
        </p:nvSpPr>
        <p:spPr>
          <a:xfrm>
            <a:off x="6705600" y="3505200"/>
            <a:ext cx="1752600" cy="523220"/>
          </a:xfrm>
          <a:prstGeom prst="rect">
            <a:avLst/>
          </a:prstGeom>
          <a:noFill/>
        </p:spPr>
        <p:txBody>
          <a:bodyPr wrap="square" rtlCol="1">
            <a:spAutoFit/>
          </a:bodyPr>
          <a:lstStyle/>
          <a:p>
            <a:pPr algn="l" rtl="0"/>
            <a:r>
              <a:rPr lang="en-US" sz="2800" b="1" i="1" dirty="0">
                <a:solidFill>
                  <a:srgbClr val="0070C0"/>
                </a:solidFill>
              </a:rPr>
              <a:t>shocked</a:t>
            </a:r>
            <a:endParaRPr lang="ar-SY" sz="2800" b="1" i="1" dirty="0">
              <a:solidFill>
                <a:srgbClr val="0070C0"/>
              </a:solidFill>
            </a:endParaRPr>
          </a:p>
        </p:txBody>
      </p:sp>
      <p:sp>
        <p:nvSpPr>
          <p:cNvPr id="6" name="مربع نص 5"/>
          <p:cNvSpPr txBox="1"/>
          <p:nvPr/>
        </p:nvSpPr>
        <p:spPr>
          <a:xfrm>
            <a:off x="4191000" y="2971800"/>
            <a:ext cx="1752600" cy="523220"/>
          </a:xfrm>
          <a:prstGeom prst="rect">
            <a:avLst/>
          </a:prstGeom>
          <a:noFill/>
        </p:spPr>
        <p:txBody>
          <a:bodyPr wrap="square" rtlCol="1">
            <a:spAutoFit/>
          </a:bodyPr>
          <a:lstStyle/>
          <a:p>
            <a:pPr algn="l" rtl="0"/>
            <a:r>
              <a:rPr lang="en-US" sz="2800" b="1" i="1" dirty="0">
                <a:solidFill>
                  <a:srgbClr val="0070C0"/>
                </a:solidFill>
              </a:rPr>
              <a:t>calm</a:t>
            </a:r>
            <a:endParaRPr lang="ar-SY" sz="2800" b="1" i="1" dirty="0">
              <a:solidFill>
                <a:srgbClr val="0070C0"/>
              </a:solidFill>
            </a:endParaRPr>
          </a:p>
        </p:txBody>
      </p:sp>
      <p:sp>
        <p:nvSpPr>
          <p:cNvPr id="7" name="مربع نص 6"/>
          <p:cNvSpPr txBox="1"/>
          <p:nvPr/>
        </p:nvSpPr>
        <p:spPr>
          <a:xfrm>
            <a:off x="6781800" y="4038600"/>
            <a:ext cx="1752600" cy="523220"/>
          </a:xfrm>
          <a:prstGeom prst="rect">
            <a:avLst/>
          </a:prstGeom>
          <a:noFill/>
        </p:spPr>
        <p:txBody>
          <a:bodyPr wrap="square" rtlCol="1">
            <a:spAutoFit/>
          </a:bodyPr>
          <a:lstStyle/>
          <a:p>
            <a:pPr algn="l" rtl="0"/>
            <a:r>
              <a:rPr lang="en-US" sz="2800" b="1" i="1" dirty="0">
                <a:solidFill>
                  <a:srgbClr val="0070C0"/>
                </a:solidFill>
              </a:rPr>
              <a:t>stunned</a:t>
            </a:r>
            <a:endParaRPr lang="ar-SY" sz="2800" b="1" i="1" dirty="0">
              <a:solidFill>
                <a:srgbClr val="0070C0"/>
              </a:solidFill>
            </a:endParaRPr>
          </a:p>
        </p:txBody>
      </p:sp>
      <p:pic>
        <p:nvPicPr>
          <p:cNvPr id="9"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7848600" y="327819"/>
            <a:ext cx="609600" cy="609600"/>
          </a:xfrm>
          <a:prstGeom prst="rect">
            <a:avLst/>
          </a:prstGeom>
        </p:spPr>
      </p:pic>
    </p:spTree>
    <p:extLst>
      <p:ext uri="{BB962C8B-B14F-4D97-AF65-F5344CB8AC3E}">
        <p14:creationId xmlns:p14="http://schemas.microsoft.com/office/powerpoint/2010/main" val="1913319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checkerboard(across)">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checkerboard(across)">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checkerboard(across)">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3" restart="whenNotActive" fill="hold" evtFilter="cancelBubble" nodeType="interactiveSeq">
                <p:stCondLst>
                  <p:cond evt="onClick" delay="0">
                    <p:tgtEl>
                      <p:spTgt spid="9"/>
                    </p:tgtEl>
                  </p:cond>
                </p:stCondLst>
                <p:endSync evt="end" delay="0">
                  <p:rtn val="all"/>
                </p:endSync>
                <p:childTnLst>
                  <p:par>
                    <p:cTn id="24" fill="hold">
                      <p:stCondLst>
                        <p:cond delay="0"/>
                      </p:stCondLst>
                      <p:childTnLst>
                        <p:par>
                          <p:cTn id="25" fill="hold">
                            <p:stCondLst>
                              <p:cond delay="0"/>
                            </p:stCondLst>
                            <p:childTnLst>
                              <p:par>
                                <p:cTn id="26" presetID="1" presetClass="mediacall" presetSubtype="0" fill="hold" nodeType="clickEffect">
                                  <p:stCondLst>
                                    <p:cond delay="0"/>
                                  </p:stCondLst>
                                  <p:childTnLst>
                                    <p:cmd type="call" cmd="playFrom(0.0)">
                                      <p:cBhvr>
                                        <p:cTn id="27" dur="26325" fill="hold"/>
                                        <p:tgtEl>
                                          <p:spTgt spid="9"/>
                                        </p:tgtEl>
                                      </p:cBhvr>
                                    </p:cmd>
                                  </p:childTnLst>
                                </p:cTn>
                              </p:par>
                            </p:childTnLst>
                          </p:cTn>
                        </p:par>
                      </p:childTnLst>
                    </p:cTn>
                  </p:par>
                </p:childTnLst>
              </p:cTn>
              <p:nextCondLst>
                <p:cond evt="onClick" delay="0">
                  <p:tgtEl>
                    <p:spTgt spid="9"/>
                  </p:tgtEl>
                </p:cond>
              </p:nextCondLst>
            </p:seq>
            <p:audio>
              <p:cMediaNode vol="80000">
                <p:cTn id="28" fill="hold" display="0">
                  <p:stCondLst>
                    <p:cond delay="indefinite"/>
                  </p:stCondLst>
                  <p:endCondLst>
                    <p:cond evt="onStopAudio" delay="0">
                      <p:tgtEl>
                        <p:sldTgt/>
                      </p:tgtEl>
                    </p:cond>
                  </p:endCondLst>
                </p:cTn>
                <p:tgtEl>
                  <p:spTgt spid="9"/>
                </p:tgtEl>
              </p:cMediaNode>
            </p:audio>
          </p:childTnLst>
        </p:cTn>
      </p:par>
    </p:tnLst>
    <p:bldLst>
      <p:bldP spid="4" grpId="0"/>
      <p:bldP spid="5" grpId="0"/>
      <p:bldP spid="6" grpId="0"/>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28600" y="274638"/>
            <a:ext cx="8458200" cy="487362"/>
          </a:xfrm>
          <a:solidFill>
            <a:schemeClr val="accent6">
              <a:lumMod val="20000"/>
              <a:lumOff val="80000"/>
            </a:schemeClr>
          </a:solidFill>
        </p:spPr>
        <p:txBody>
          <a:bodyPr>
            <a:normAutofit fontScale="90000"/>
          </a:bodyPr>
          <a:lstStyle/>
          <a:p>
            <a:pPr algn="l" rtl="0"/>
            <a:r>
              <a:rPr lang="en-US" sz="3200" b="1" dirty="0"/>
              <a:t>Feelings          VOCABULARY BANK    P. 151</a:t>
            </a:r>
            <a:endParaRPr lang="ar-SA" sz="3200" b="1" dirty="0"/>
          </a:p>
        </p:txBody>
      </p:sp>
      <p:sp>
        <p:nvSpPr>
          <p:cNvPr id="3" name="عنصر نائب للمحتوى 2"/>
          <p:cNvSpPr>
            <a:spLocks noGrp="1"/>
          </p:cNvSpPr>
          <p:nvPr>
            <p:ph idx="1"/>
          </p:nvPr>
        </p:nvSpPr>
        <p:spPr>
          <a:xfrm>
            <a:off x="304800" y="838200"/>
            <a:ext cx="8610600" cy="5638800"/>
          </a:xfrm>
        </p:spPr>
        <p:txBody>
          <a:bodyPr>
            <a:normAutofit fontScale="92500" lnSpcReduction="10000"/>
          </a:bodyPr>
          <a:lstStyle/>
          <a:p>
            <a:pPr algn="l" rtl="0">
              <a:buNone/>
            </a:pPr>
            <a:r>
              <a:rPr lang="en-US" sz="2400" b="1" dirty="0"/>
              <a:t>1 Adjectives</a:t>
            </a:r>
          </a:p>
          <a:p>
            <a:pPr marL="457200" indent="-457200" algn="l" rtl="0">
              <a:buNone/>
            </a:pPr>
            <a:r>
              <a:rPr lang="en-US" sz="2400" dirty="0"/>
              <a:t>a. Match the adjectives with the situations. </a:t>
            </a:r>
            <a:r>
              <a:rPr lang="en-US" sz="2400" b="1" dirty="0">
                <a:solidFill>
                  <a:srgbClr val="7030A0"/>
                </a:solidFill>
              </a:rPr>
              <a:t>(Click to check your answers)</a:t>
            </a:r>
            <a:endParaRPr lang="en-US" sz="2400" dirty="0"/>
          </a:p>
          <a:p>
            <a:pPr marL="457200" indent="-457200" algn="l" rtl="0">
              <a:buNone/>
            </a:pPr>
            <a:r>
              <a:rPr lang="en-US" sz="2400" b="1" i="1" strike="sngStrike" dirty="0">
                <a:solidFill>
                  <a:srgbClr val="0070C0"/>
                </a:solidFill>
              </a:rPr>
              <a:t> confused</a:t>
            </a:r>
            <a:r>
              <a:rPr lang="en-US" sz="2400" b="1" i="1" dirty="0">
                <a:solidFill>
                  <a:srgbClr val="0070C0"/>
                </a:solidFill>
              </a:rPr>
              <a:t>        disappointed         glad or pleased        grateful      homesick</a:t>
            </a:r>
          </a:p>
          <a:p>
            <a:pPr marL="457200" indent="-457200" algn="l" rtl="0">
              <a:buNone/>
            </a:pPr>
            <a:r>
              <a:rPr lang="en-US" sz="2400" b="1" i="1" dirty="0">
                <a:solidFill>
                  <a:srgbClr val="0070C0"/>
                </a:solidFill>
              </a:rPr>
              <a:t>  lonely          nervous         offended         relieved         </a:t>
            </a:r>
            <a:r>
              <a:rPr lang="en-US" sz="2400" b="1" i="1" strike="sngStrike" dirty="0">
                <a:solidFill>
                  <a:srgbClr val="0070C0"/>
                </a:solidFill>
              </a:rPr>
              <a:t>shocked</a:t>
            </a:r>
          </a:p>
          <a:p>
            <a:pPr marL="457200" indent="-457200" algn="l" rtl="0">
              <a:buNone/>
            </a:pPr>
            <a:r>
              <a:rPr lang="en-US" sz="2400" b="1" dirty="0"/>
              <a:t>How would you feel if..</a:t>
            </a:r>
          </a:p>
          <a:p>
            <a:pPr marL="457200" indent="-457200" algn="l" rtl="0">
              <a:buNone/>
            </a:pPr>
            <a:r>
              <a:rPr lang="en-US" sz="2400" dirty="0"/>
              <a:t>1 two people gave you completely opposite advice? </a:t>
            </a:r>
            <a:r>
              <a:rPr lang="en-US" sz="2400" b="1" i="1" dirty="0">
                <a:solidFill>
                  <a:srgbClr val="0070C0"/>
                </a:solidFill>
              </a:rPr>
              <a:t>confused </a:t>
            </a:r>
          </a:p>
          <a:p>
            <a:pPr marL="457200" indent="-457200" algn="l" rtl="0">
              <a:buNone/>
            </a:pPr>
            <a:r>
              <a:rPr lang="en-US" sz="2400" dirty="0"/>
              <a:t>2 the police told you that your flat had been burgled? </a:t>
            </a:r>
            <a:r>
              <a:rPr lang="en-US" sz="2400" b="1" i="1" dirty="0">
                <a:solidFill>
                  <a:srgbClr val="0070C0"/>
                </a:solidFill>
              </a:rPr>
              <a:t>shocked</a:t>
            </a:r>
          </a:p>
          <a:p>
            <a:pPr marL="457200" indent="-457200" algn="l" rtl="0">
              <a:buNone/>
            </a:pPr>
            <a:r>
              <a:rPr lang="en-US" sz="2400" dirty="0"/>
              <a:t>3 a friend helped you a lot with a problem? ……………… </a:t>
            </a:r>
          </a:p>
          <a:p>
            <a:pPr marL="457200" indent="-457200" algn="l" rtl="0">
              <a:buNone/>
            </a:pPr>
            <a:r>
              <a:rPr lang="en-US" sz="2400" dirty="0"/>
              <a:t>4 you thought you had lost your passport but then you found it?.……………. </a:t>
            </a:r>
          </a:p>
          <a:p>
            <a:pPr marL="457200" indent="-457200" algn="l" rtl="0">
              <a:buNone/>
            </a:pPr>
            <a:r>
              <a:rPr lang="en-US" sz="2400" dirty="0"/>
              <a:t>5 you didn’t get a present you were hoping to get? ……………… </a:t>
            </a:r>
          </a:p>
          <a:p>
            <a:pPr marL="457200" indent="-457200" algn="l" rtl="0">
              <a:buNone/>
            </a:pPr>
            <a:r>
              <a:rPr lang="en-US" sz="2400" dirty="0"/>
              <a:t>6 you went to study abroad and were missing your family? ……………… </a:t>
            </a:r>
          </a:p>
          <a:p>
            <a:pPr marL="457200" indent="-457200" algn="l" rtl="0">
              <a:buNone/>
            </a:pPr>
            <a:r>
              <a:rPr lang="en-US" sz="2400" dirty="0"/>
              <a:t>7 you moved to a new town and didn’t have any friends? ……………… </a:t>
            </a:r>
          </a:p>
          <a:p>
            <a:pPr marL="457200" indent="-457200" algn="l" rtl="0">
              <a:buNone/>
            </a:pPr>
            <a:r>
              <a:rPr lang="en-US" sz="2400" dirty="0"/>
              <a:t>8 you were about to talk in public for the first time? ……………… </a:t>
            </a:r>
          </a:p>
          <a:p>
            <a:pPr marL="457200" indent="-457200" algn="l" rtl="0">
              <a:buNone/>
            </a:pPr>
            <a:r>
              <a:rPr lang="en-US" sz="2400" dirty="0"/>
              <a:t>9 your friend tells you she has just passed her driving test? ……………… </a:t>
            </a:r>
          </a:p>
          <a:p>
            <a:pPr marL="457200" indent="-457200" algn="l" rtl="0">
              <a:buNone/>
            </a:pPr>
            <a:r>
              <a:rPr lang="en-US" sz="2400" dirty="0"/>
              <a:t>10 a very good friend didn’t invite you to his party? ……………… </a:t>
            </a:r>
            <a:endParaRPr lang="ar-SA" sz="2400" dirty="0"/>
          </a:p>
        </p:txBody>
      </p:sp>
      <p:sp>
        <p:nvSpPr>
          <p:cNvPr id="4" name="مربع نص 3"/>
          <p:cNvSpPr txBox="1"/>
          <p:nvPr/>
        </p:nvSpPr>
        <p:spPr>
          <a:xfrm>
            <a:off x="6096000" y="4114800"/>
            <a:ext cx="1828800" cy="430887"/>
          </a:xfrm>
          <a:prstGeom prst="rect">
            <a:avLst/>
          </a:prstGeom>
          <a:solidFill>
            <a:schemeClr val="bg1"/>
          </a:solidFill>
        </p:spPr>
        <p:txBody>
          <a:bodyPr wrap="square" rtlCol="1">
            <a:spAutoFit/>
          </a:bodyPr>
          <a:lstStyle/>
          <a:p>
            <a:pPr algn="l" rtl="0"/>
            <a:r>
              <a:rPr lang="en-US" sz="2200" b="1" i="1" dirty="0">
                <a:solidFill>
                  <a:srgbClr val="0070C0"/>
                </a:solidFill>
              </a:rPr>
              <a:t>disappointed</a:t>
            </a:r>
            <a:endParaRPr lang="ar-SY" sz="2200" dirty="0"/>
          </a:p>
        </p:txBody>
      </p:sp>
      <p:sp>
        <p:nvSpPr>
          <p:cNvPr id="5" name="مربع نص 4"/>
          <p:cNvSpPr txBox="1"/>
          <p:nvPr/>
        </p:nvSpPr>
        <p:spPr>
          <a:xfrm>
            <a:off x="7674591" y="3708857"/>
            <a:ext cx="1295400" cy="430887"/>
          </a:xfrm>
          <a:prstGeom prst="rect">
            <a:avLst/>
          </a:prstGeom>
          <a:solidFill>
            <a:schemeClr val="bg1"/>
          </a:solidFill>
        </p:spPr>
        <p:txBody>
          <a:bodyPr wrap="square" rtlCol="1">
            <a:spAutoFit/>
          </a:bodyPr>
          <a:lstStyle/>
          <a:p>
            <a:pPr algn="l" rtl="0"/>
            <a:r>
              <a:rPr lang="en-US" sz="2200" b="1" i="1" dirty="0">
                <a:solidFill>
                  <a:srgbClr val="0070C0"/>
                </a:solidFill>
              </a:rPr>
              <a:t>relieved</a:t>
            </a:r>
            <a:endParaRPr lang="ar-SY" sz="2200" dirty="0"/>
          </a:p>
        </p:txBody>
      </p:sp>
      <p:sp>
        <p:nvSpPr>
          <p:cNvPr id="6" name="مربع نص 5"/>
          <p:cNvSpPr txBox="1"/>
          <p:nvPr/>
        </p:nvSpPr>
        <p:spPr>
          <a:xfrm>
            <a:off x="7010400" y="4432756"/>
            <a:ext cx="1600200" cy="430887"/>
          </a:xfrm>
          <a:prstGeom prst="rect">
            <a:avLst/>
          </a:prstGeom>
          <a:solidFill>
            <a:schemeClr val="bg1"/>
          </a:solidFill>
        </p:spPr>
        <p:txBody>
          <a:bodyPr wrap="square" rtlCol="1">
            <a:spAutoFit/>
          </a:bodyPr>
          <a:lstStyle/>
          <a:p>
            <a:pPr algn="l" rtl="0"/>
            <a:r>
              <a:rPr lang="en-US" sz="2200" b="1" i="1" dirty="0">
                <a:solidFill>
                  <a:srgbClr val="0070C0"/>
                </a:solidFill>
              </a:rPr>
              <a:t>homesick</a:t>
            </a:r>
            <a:endParaRPr lang="ar-SY" sz="2200" dirty="0"/>
          </a:p>
        </p:txBody>
      </p:sp>
      <p:sp>
        <p:nvSpPr>
          <p:cNvPr id="7" name="مربع نص 6"/>
          <p:cNvSpPr txBox="1"/>
          <p:nvPr/>
        </p:nvSpPr>
        <p:spPr>
          <a:xfrm>
            <a:off x="6874491" y="4843042"/>
            <a:ext cx="1600200" cy="430887"/>
          </a:xfrm>
          <a:prstGeom prst="rect">
            <a:avLst/>
          </a:prstGeom>
          <a:solidFill>
            <a:schemeClr val="bg1"/>
          </a:solidFill>
        </p:spPr>
        <p:txBody>
          <a:bodyPr wrap="square" rtlCol="1">
            <a:spAutoFit/>
          </a:bodyPr>
          <a:lstStyle/>
          <a:p>
            <a:pPr algn="l" rtl="0"/>
            <a:r>
              <a:rPr lang="en-US" sz="2200" b="1" i="1" dirty="0">
                <a:solidFill>
                  <a:srgbClr val="0070C0"/>
                </a:solidFill>
              </a:rPr>
              <a:t>lonely</a:t>
            </a:r>
            <a:endParaRPr lang="ar-SY" sz="2200" dirty="0"/>
          </a:p>
        </p:txBody>
      </p:sp>
      <p:sp>
        <p:nvSpPr>
          <p:cNvPr id="8" name="مربع نص 7"/>
          <p:cNvSpPr txBox="1"/>
          <p:nvPr/>
        </p:nvSpPr>
        <p:spPr>
          <a:xfrm>
            <a:off x="6248400" y="5181600"/>
            <a:ext cx="1600200" cy="430887"/>
          </a:xfrm>
          <a:prstGeom prst="rect">
            <a:avLst/>
          </a:prstGeom>
          <a:solidFill>
            <a:schemeClr val="bg1"/>
          </a:solidFill>
        </p:spPr>
        <p:txBody>
          <a:bodyPr wrap="square" rtlCol="1">
            <a:spAutoFit/>
          </a:bodyPr>
          <a:lstStyle/>
          <a:p>
            <a:pPr algn="l" rtl="0"/>
            <a:r>
              <a:rPr lang="en-US" sz="2200" b="1" i="1" dirty="0">
                <a:solidFill>
                  <a:srgbClr val="0070C0"/>
                </a:solidFill>
              </a:rPr>
              <a:t>nervous</a:t>
            </a:r>
            <a:endParaRPr lang="ar-SY" sz="2200" dirty="0"/>
          </a:p>
        </p:txBody>
      </p:sp>
      <p:sp>
        <p:nvSpPr>
          <p:cNvPr id="9" name="مربع نص 8"/>
          <p:cNvSpPr txBox="1"/>
          <p:nvPr/>
        </p:nvSpPr>
        <p:spPr>
          <a:xfrm>
            <a:off x="6988791" y="5569424"/>
            <a:ext cx="1981200" cy="430887"/>
          </a:xfrm>
          <a:prstGeom prst="rect">
            <a:avLst/>
          </a:prstGeom>
          <a:solidFill>
            <a:schemeClr val="bg1"/>
          </a:solidFill>
        </p:spPr>
        <p:txBody>
          <a:bodyPr wrap="square" rtlCol="1">
            <a:spAutoFit/>
          </a:bodyPr>
          <a:lstStyle/>
          <a:p>
            <a:pPr algn="l" rtl="0"/>
            <a:r>
              <a:rPr lang="en-US" sz="2200" b="1" i="1" dirty="0">
                <a:solidFill>
                  <a:srgbClr val="0070C0"/>
                </a:solidFill>
              </a:rPr>
              <a:t>glad or pleased</a:t>
            </a:r>
            <a:endParaRPr lang="ar-SY" sz="2200" dirty="0"/>
          </a:p>
        </p:txBody>
      </p:sp>
      <p:sp>
        <p:nvSpPr>
          <p:cNvPr id="10" name="مربع نص 9"/>
          <p:cNvSpPr txBox="1"/>
          <p:nvPr/>
        </p:nvSpPr>
        <p:spPr>
          <a:xfrm>
            <a:off x="6248400" y="6002172"/>
            <a:ext cx="1676400" cy="430887"/>
          </a:xfrm>
          <a:prstGeom prst="rect">
            <a:avLst/>
          </a:prstGeom>
          <a:solidFill>
            <a:schemeClr val="bg1"/>
          </a:solidFill>
        </p:spPr>
        <p:txBody>
          <a:bodyPr wrap="square" rtlCol="1">
            <a:spAutoFit/>
          </a:bodyPr>
          <a:lstStyle/>
          <a:p>
            <a:pPr algn="l" rtl="0"/>
            <a:r>
              <a:rPr lang="en-US" sz="2200" b="1" i="1" dirty="0">
                <a:solidFill>
                  <a:srgbClr val="0070C0"/>
                </a:solidFill>
              </a:rPr>
              <a:t>offended</a:t>
            </a:r>
            <a:endParaRPr lang="ar-SY" sz="2200" dirty="0"/>
          </a:p>
        </p:txBody>
      </p:sp>
      <p:sp>
        <p:nvSpPr>
          <p:cNvPr id="11" name="مربع نص 10"/>
          <p:cNvSpPr txBox="1"/>
          <p:nvPr/>
        </p:nvSpPr>
        <p:spPr>
          <a:xfrm>
            <a:off x="5334000" y="3352800"/>
            <a:ext cx="1600200" cy="430887"/>
          </a:xfrm>
          <a:prstGeom prst="rect">
            <a:avLst/>
          </a:prstGeom>
          <a:solidFill>
            <a:schemeClr val="bg1"/>
          </a:solidFill>
        </p:spPr>
        <p:txBody>
          <a:bodyPr wrap="square" rtlCol="1">
            <a:spAutoFit/>
          </a:bodyPr>
          <a:lstStyle/>
          <a:p>
            <a:pPr algn="l" rtl="0"/>
            <a:r>
              <a:rPr lang="en-US" sz="2200" b="1" i="1" dirty="0">
                <a:solidFill>
                  <a:srgbClr val="0070C0"/>
                </a:solidFill>
              </a:rPr>
              <a:t>grateful</a:t>
            </a:r>
            <a:endParaRPr lang="ar-SY" sz="2200" dirty="0"/>
          </a:p>
        </p:txBody>
      </p:sp>
      <p:pic>
        <p:nvPicPr>
          <p:cNvPr id="12"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7924800" y="274638"/>
            <a:ext cx="609600" cy="609600"/>
          </a:xfrm>
          <a:prstGeom prst="rect">
            <a:avLst/>
          </a:prstGeom>
        </p:spPr>
      </p:pic>
    </p:spTree>
    <p:extLst>
      <p:ext uri="{BB962C8B-B14F-4D97-AF65-F5344CB8AC3E}">
        <p14:creationId xmlns:p14="http://schemas.microsoft.com/office/powerpoint/2010/main" val="2246250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linds(horizontal)">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linds(horizontal)">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blinds(horizontal)">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blinds(horizontal)">
                                      <p:cBhvr>
                                        <p:cTn id="32" dur="5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blinds(horizontal)">
                                      <p:cBhvr>
                                        <p:cTn id="37" dur="500"/>
                                        <p:tgtEl>
                                          <p:spTgt spid="9"/>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blinds(horizontal)">
                                      <p:cBhvr>
                                        <p:cTn id="4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3" restart="whenNotActive" fill="hold" evtFilter="cancelBubble" nodeType="interactiveSeq">
                <p:stCondLst>
                  <p:cond evt="onClick" delay="0">
                    <p:tgtEl>
                      <p:spTgt spid="12"/>
                    </p:tgtEl>
                  </p:cond>
                </p:stCondLst>
                <p:endSync evt="end" delay="0">
                  <p:rtn val="all"/>
                </p:endSync>
                <p:childTnLst>
                  <p:par>
                    <p:cTn id="44" fill="hold">
                      <p:stCondLst>
                        <p:cond delay="0"/>
                      </p:stCondLst>
                      <p:childTnLst>
                        <p:par>
                          <p:cTn id="45" fill="hold">
                            <p:stCondLst>
                              <p:cond delay="0"/>
                            </p:stCondLst>
                            <p:childTnLst>
                              <p:par>
                                <p:cTn id="46" presetID="1" presetClass="mediacall" presetSubtype="0" fill="hold" nodeType="clickEffect">
                                  <p:stCondLst>
                                    <p:cond delay="0"/>
                                  </p:stCondLst>
                                  <p:childTnLst>
                                    <p:cmd type="call" cmd="playFrom(0.0)">
                                      <p:cBhvr>
                                        <p:cTn id="47" dur="73415" fill="hold"/>
                                        <p:tgtEl>
                                          <p:spTgt spid="12"/>
                                        </p:tgtEl>
                                      </p:cBhvr>
                                    </p:cmd>
                                  </p:childTnLst>
                                </p:cTn>
                              </p:par>
                            </p:childTnLst>
                          </p:cTn>
                        </p:par>
                      </p:childTnLst>
                    </p:cTn>
                  </p:par>
                </p:childTnLst>
              </p:cTn>
              <p:nextCondLst>
                <p:cond evt="onClick" delay="0">
                  <p:tgtEl>
                    <p:spTgt spid="12"/>
                  </p:tgtEl>
                </p:cond>
              </p:nextCondLst>
            </p:seq>
            <p:audio>
              <p:cMediaNode vol="80000">
                <p:cTn id="48" fill="hold" display="0">
                  <p:stCondLst>
                    <p:cond delay="indefinite"/>
                  </p:stCondLst>
                  <p:endCondLst>
                    <p:cond evt="onStopAudio" delay="0">
                      <p:tgtEl>
                        <p:sldTgt/>
                      </p:tgtEl>
                    </p:cond>
                  </p:endCondLst>
                </p:cTn>
                <p:tgtEl>
                  <p:spTgt spid="12"/>
                </p:tgtEl>
              </p:cMediaNode>
            </p:audio>
          </p:childTnLst>
        </p:cTn>
      </p:par>
    </p:tnLst>
    <p:bldLst>
      <p:bldP spid="4" grpId="0" animBg="1"/>
      <p:bldP spid="5" grpId="0" animBg="1"/>
      <p:bldP spid="6" grpId="0" animBg="1"/>
      <p:bldP spid="7" grpId="0" animBg="1"/>
      <p:bldP spid="8" grpId="0" animBg="1"/>
      <p:bldP spid="9" grpId="0" animBg="1"/>
      <p:bldP spid="10" grpId="0" animBg="1"/>
      <p:bldP spid="1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295400"/>
            <a:ext cx="8229600" cy="4830763"/>
          </a:xfrm>
        </p:spPr>
        <p:txBody>
          <a:bodyPr>
            <a:normAutofit lnSpcReduction="10000"/>
          </a:bodyPr>
          <a:lstStyle/>
          <a:p>
            <a:pPr algn="l" rtl="0">
              <a:buNone/>
            </a:pPr>
            <a:r>
              <a:rPr lang="en-US" sz="2800" b="1" dirty="0"/>
              <a:t>1 Adjectives</a:t>
            </a:r>
          </a:p>
          <a:p>
            <a:pPr algn="l" rtl="0">
              <a:buNone/>
            </a:pPr>
            <a:r>
              <a:rPr lang="en-US" sz="2800" dirty="0"/>
              <a:t>Some adjectives describe a mixture of feelings, e.g.</a:t>
            </a:r>
          </a:p>
          <a:p>
            <a:pPr algn="l" rtl="0">
              <a:buNone/>
            </a:pPr>
            <a:r>
              <a:rPr lang="en-US" sz="2800" b="1" dirty="0">
                <a:solidFill>
                  <a:srgbClr val="0070C0"/>
                </a:solidFill>
              </a:rPr>
              <a:t>fed up</a:t>
            </a:r>
            <a:r>
              <a:rPr lang="en-US" sz="2800" b="1" dirty="0"/>
              <a:t> = </a:t>
            </a:r>
            <a:r>
              <a:rPr lang="en-US" sz="2800" dirty="0"/>
              <a:t>bored or frustrated and unhappy (especially with a situation which has gone on too long) </a:t>
            </a:r>
          </a:p>
          <a:p>
            <a:pPr algn="l" rtl="0">
              <a:buNone/>
            </a:pPr>
            <a:r>
              <a:rPr lang="en-US" sz="2800" i="1" dirty="0"/>
              <a:t>I’m very fed up with my job. </a:t>
            </a:r>
          </a:p>
          <a:p>
            <a:pPr algn="l" rtl="0">
              <a:buNone/>
            </a:pPr>
            <a:r>
              <a:rPr lang="en-US" sz="2800" i="1" dirty="0"/>
              <a:t>I think I’m going to look for something else.</a:t>
            </a:r>
            <a:r>
              <a:rPr lang="en-US" sz="2800" dirty="0"/>
              <a:t/>
            </a:r>
            <a:br>
              <a:rPr lang="en-US" sz="2800" dirty="0"/>
            </a:br>
            <a:endParaRPr lang="en-US" sz="2800" dirty="0"/>
          </a:p>
          <a:p>
            <a:pPr algn="l" rtl="0">
              <a:buNone/>
            </a:pPr>
            <a:r>
              <a:rPr lang="en-US" sz="2800" b="1" dirty="0">
                <a:solidFill>
                  <a:srgbClr val="0070C0"/>
                </a:solidFill>
              </a:rPr>
              <a:t>upset</a:t>
            </a:r>
            <a:r>
              <a:rPr lang="en-US" sz="2800" b="1" dirty="0"/>
              <a:t> = </a:t>
            </a:r>
            <a:r>
              <a:rPr lang="en-US" sz="2800" dirty="0"/>
              <a:t>unhappy and worried / anxious</a:t>
            </a:r>
          </a:p>
          <a:p>
            <a:pPr algn="l" rtl="0">
              <a:buNone/>
            </a:pPr>
            <a:r>
              <a:rPr lang="en-US" sz="2800" i="1" dirty="0"/>
              <a:t>She was very upset when she heard that her cousin had had an accident.</a:t>
            </a:r>
            <a:endParaRPr lang="ar-SY" sz="2800" dirty="0"/>
          </a:p>
        </p:txBody>
      </p:sp>
      <p:sp>
        <p:nvSpPr>
          <p:cNvPr id="4" name="عنوان 1"/>
          <p:cNvSpPr>
            <a:spLocks noGrp="1"/>
          </p:cNvSpPr>
          <p:nvPr>
            <p:ph type="title"/>
          </p:nvPr>
        </p:nvSpPr>
        <p:spPr>
          <a:xfrm>
            <a:off x="457200" y="274638"/>
            <a:ext cx="8229600" cy="792162"/>
          </a:xfrm>
          <a:solidFill>
            <a:schemeClr val="accent6">
              <a:lumMod val="20000"/>
              <a:lumOff val="80000"/>
            </a:schemeClr>
          </a:solidFill>
        </p:spPr>
        <p:txBody>
          <a:bodyPr>
            <a:normAutofit/>
          </a:bodyPr>
          <a:lstStyle/>
          <a:p>
            <a:pPr algn="l" rtl="0"/>
            <a:r>
              <a:rPr lang="en-US" sz="3200" b="1" dirty="0"/>
              <a:t>Feelings          VOCABULARY BANK    P. 151</a:t>
            </a:r>
            <a:endParaRPr lang="ar-SA" sz="3200" b="1" dirty="0"/>
          </a:p>
        </p:txBody>
      </p:sp>
      <p:pic>
        <p:nvPicPr>
          <p:cNvPr id="2"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8001000" y="365919"/>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5835"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066800"/>
            <a:ext cx="8229600" cy="5562600"/>
          </a:xfrm>
        </p:spPr>
        <p:txBody>
          <a:bodyPr>
            <a:normAutofit lnSpcReduction="10000"/>
          </a:bodyPr>
          <a:lstStyle/>
          <a:p>
            <a:pPr algn="l" rtl="0">
              <a:buNone/>
            </a:pPr>
            <a:r>
              <a:rPr lang="en-US" sz="2400" dirty="0"/>
              <a:t>b Match the strong adjectives with their definitions.</a:t>
            </a:r>
          </a:p>
          <a:p>
            <a:pPr algn="l" rtl="0">
              <a:buNone/>
            </a:pPr>
            <a:r>
              <a:rPr lang="en-US" sz="2400" b="1" i="1" dirty="0">
                <a:solidFill>
                  <a:srgbClr val="7030A0"/>
                </a:solidFill>
              </a:rPr>
              <a:t>astonished     delighted     desperate     devastated      exhausted  furious      miserable      </a:t>
            </a:r>
            <a:r>
              <a:rPr lang="en-US" sz="2400" b="1" i="1" strike="sngStrike" dirty="0">
                <a:solidFill>
                  <a:srgbClr val="7030A0"/>
                </a:solidFill>
              </a:rPr>
              <a:t>stunned</a:t>
            </a:r>
            <a:r>
              <a:rPr lang="en-US" sz="2400" b="1" i="1" dirty="0">
                <a:solidFill>
                  <a:srgbClr val="7030A0"/>
                </a:solidFill>
              </a:rPr>
              <a:t>      terrified       thrilled</a:t>
            </a:r>
          </a:p>
          <a:p>
            <a:pPr marL="457200" indent="-457200" algn="l" rtl="0">
              <a:buAutoNum type="arabicPeriod"/>
            </a:pPr>
            <a:r>
              <a:rPr lang="en-US" sz="2400" dirty="0"/>
              <a:t>very surprised and unable to move or react </a:t>
            </a:r>
            <a:r>
              <a:rPr lang="en-US" sz="2400" b="1" i="1" dirty="0">
                <a:solidFill>
                  <a:srgbClr val="D802C9"/>
                </a:solidFill>
              </a:rPr>
              <a:t>stunned</a:t>
            </a:r>
          </a:p>
          <a:p>
            <a:pPr marL="457200" indent="-457200" algn="l" rtl="0">
              <a:buAutoNum type="arabicPeriod"/>
            </a:pPr>
            <a:r>
              <a:rPr lang="en-US" sz="2400" dirty="0"/>
              <a:t>extremely upset and shocked ___________</a:t>
            </a:r>
          </a:p>
          <a:p>
            <a:pPr marL="457200" indent="-457200" algn="l" rtl="0">
              <a:buAutoNum type="arabicPeriod"/>
            </a:pPr>
            <a:r>
              <a:rPr lang="en-US" sz="2400" dirty="0"/>
              <a:t>very pleased ___________</a:t>
            </a:r>
          </a:p>
          <a:p>
            <a:pPr marL="457200" indent="-457200" algn="l" rtl="0">
              <a:buAutoNum type="arabicPeriod"/>
            </a:pPr>
            <a:r>
              <a:rPr lang="en-US" sz="2400" dirty="0"/>
              <a:t>really tired ___________</a:t>
            </a:r>
          </a:p>
          <a:p>
            <a:pPr marL="457200" indent="-457200" algn="l" rtl="0">
              <a:buAutoNum type="arabicPeriod"/>
            </a:pPr>
            <a:r>
              <a:rPr lang="en-US" sz="2400" dirty="0"/>
              <a:t>very excited ___________</a:t>
            </a:r>
          </a:p>
          <a:p>
            <a:pPr marL="457200" indent="-457200" algn="l" rtl="0">
              <a:buAutoNum type="arabicPeriod"/>
            </a:pPr>
            <a:r>
              <a:rPr lang="en-US" sz="2400" dirty="0"/>
              <a:t>extremely scared ___________</a:t>
            </a:r>
          </a:p>
          <a:p>
            <a:pPr marL="457200" indent="-457200" algn="l" rtl="0">
              <a:buAutoNum type="arabicPeriod"/>
            </a:pPr>
            <a:r>
              <a:rPr lang="en-US" sz="2400" dirty="0"/>
              <a:t>really angry ___________</a:t>
            </a:r>
          </a:p>
          <a:p>
            <a:pPr marL="457200" indent="-457200" algn="l" rtl="0">
              <a:buAutoNum type="arabicPeriod"/>
            </a:pPr>
            <a:r>
              <a:rPr lang="en-US" sz="2400" dirty="0"/>
              <a:t>very surprised ___________ (or </a:t>
            </a:r>
            <a:r>
              <a:rPr lang="en-US" sz="2400" i="1" dirty="0"/>
              <a:t>amazed)</a:t>
            </a:r>
          </a:p>
          <a:p>
            <a:pPr marL="457200" indent="-457200" algn="l" rtl="0">
              <a:buAutoNum type="arabicPeriod"/>
            </a:pPr>
            <a:r>
              <a:rPr lang="en-US" sz="2400" dirty="0"/>
              <a:t>with little hope, and ready to do anything to improve the situation ___________</a:t>
            </a:r>
          </a:p>
          <a:p>
            <a:pPr marL="457200" indent="-457200" algn="l" rtl="0">
              <a:buAutoNum type="arabicPeriod"/>
            </a:pPr>
            <a:r>
              <a:rPr lang="en-US" sz="2400" dirty="0"/>
              <a:t>very unhappy ___________      </a:t>
            </a:r>
            <a:r>
              <a:rPr lang="en-US" sz="2400" dirty="0">
                <a:solidFill>
                  <a:srgbClr val="0070C0"/>
                </a:solidFill>
              </a:rPr>
              <a:t>(</a:t>
            </a:r>
            <a:r>
              <a:rPr lang="en-US" sz="2400" b="1" dirty="0">
                <a:solidFill>
                  <a:srgbClr val="0070C0"/>
                </a:solidFill>
              </a:rPr>
              <a:t>Click to check your answers)</a:t>
            </a:r>
            <a:endParaRPr lang="ar-SY" sz="2400" dirty="0">
              <a:solidFill>
                <a:srgbClr val="0070C0"/>
              </a:solidFill>
            </a:endParaRPr>
          </a:p>
        </p:txBody>
      </p:sp>
      <p:sp>
        <p:nvSpPr>
          <p:cNvPr id="4" name="عنوان 1"/>
          <p:cNvSpPr>
            <a:spLocks noGrp="1"/>
          </p:cNvSpPr>
          <p:nvPr>
            <p:ph type="title"/>
          </p:nvPr>
        </p:nvSpPr>
        <p:spPr>
          <a:xfrm>
            <a:off x="457200" y="274638"/>
            <a:ext cx="8229600" cy="715962"/>
          </a:xfrm>
          <a:solidFill>
            <a:schemeClr val="accent6">
              <a:lumMod val="20000"/>
              <a:lumOff val="80000"/>
            </a:schemeClr>
          </a:solidFill>
        </p:spPr>
        <p:txBody>
          <a:bodyPr>
            <a:normAutofit/>
          </a:bodyPr>
          <a:lstStyle/>
          <a:p>
            <a:pPr algn="l" rtl="0"/>
            <a:r>
              <a:rPr lang="en-US" sz="3200" b="1" dirty="0"/>
              <a:t>Feelings          VOCABULARY BANK    P. 151</a:t>
            </a:r>
            <a:endParaRPr lang="ar-SA" sz="3200" b="1" dirty="0"/>
          </a:p>
        </p:txBody>
      </p:sp>
      <p:sp>
        <p:nvSpPr>
          <p:cNvPr id="5" name="مربع نص 4"/>
          <p:cNvSpPr txBox="1"/>
          <p:nvPr/>
        </p:nvSpPr>
        <p:spPr>
          <a:xfrm>
            <a:off x="4724400" y="2514600"/>
            <a:ext cx="1752600" cy="461665"/>
          </a:xfrm>
          <a:prstGeom prst="rect">
            <a:avLst/>
          </a:prstGeom>
          <a:noFill/>
        </p:spPr>
        <p:txBody>
          <a:bodyPr wrap="square" rtlCol="1">
            <a:spAutoFit/>
          </a:bodyPr>
          <a:lstStyle/>
          <a:p>
            <a:pPr algn="l" rtl="0"/>
            <a:r>
              <a:rPr lang="en-US" sz="2400" b="1" i="1" dirty="0">
                <a:solidFill>
                  <a:srgbClr val="D802C9"/>
                </a:solidFill>
              </a:rPr>
              <a:t>devastated</a:t>
            </a:r>
            <a:endParaRPr lang="ar-SY" sz="2400" b="1" i="1" dirty="0">
              <a:solidFill>
                <a:srgbClr val="D802C9"/>
              </a:solidFill>
            </a:endParaRPr>
          </a:p>
        </p:txBody>
      </p:sp>
      <p:sp>
        <p:nvSpPr>
          <p:cNvPr id="6" name="مربع نص 5"/>
          <p:cNvSpPr txBox="1"/>
          <p:nvPr/>
        </p:nvSpPr>
        <p:spPr>
          <a:xfrm>
            <a:off x="2590800" y="2971800"/>
            <a:ext cx="1752600" cy="461665"/>
          </a:xfrm>
          <a:prstGeom prst="rect">
            <a:avLst/>
          </a:prstGeom>
          <a:noFill/>
        </p:spPr>
        <p:txBody>
          <a:bodyPr wrap="square" rtlCol="1">
            <a:spAutoFit/>
          </a:bodyPr>
          <a:lstStyle/>
          <a:p>
            <a:pPr algn="l" rtl="0"/>
            <a:r>
              <a:rPr lang="en-US" sz="2400" b="1" i="1" dirty="0">
                <a:solidFill>
                  <a:srgbClr val="D802C9"/>
                </a:solidFill>
              </a:rPr>
              <a:t>delighted</a:t>
            </a:r>
            <a:endParaRPr lang="ar-SY" sz="2400" b="1" i="1" dirty="0">
              <a:solidFill>
                <a:srgbClr val="D802C9"/>
              </a:solidFill>
            </a:endParaRPr>
          </a:p>
        </p:txBody>
      </p:sp>
      <p:sp>
        <p:nvSpPr>
          <p:cNvPr id="7" name="مربع نص 6"/>
          <p:cNvSpPr txBox="1"/>
          <p:nvPr/>
        </p:nvSpPr>
        <p:spPr>
          <a:xfrm>
            <a:off x="2362200" y="3352800"/>
            <a:ext cx="1752600" cy="461665"/>
          </a:xfrm>
          <a:prstGeom prst="rect">
            <a:avLst/>
          </a:prstGeom>
          <a:noFill/>
        </p:spPr>
        <p:txBody>
          <a:bodyPr wrap="square" rtlCol="1">
            <a:spAutoFit/>
          </a:bodyPr>
          <a:lstStyle/>
          <a:p>
            <a:pPr algn="l" rtl="0"/>
            <a:r>
              <a:rPr lang="en-US" sz="2400" b="1" i="1" dirty="0">
                <a:solidFill>
                  <a:srgbClr val="D802C9"/>
                </a:solidFill>
              </a:rPr>
              <a:t>exhausted</a:t>
            </a:r>
            <a:endParaRPr lang="ar-SY" sz="2400" b="1" i="1" dirty="0">
              <a:solidFill>
                <a:srgbClr val="D802C9"/>
              </a:solidFill>
            </a:endParaRPr>
          </a:p>
        </p:txBody>
      </p:sp>
      <p:sp>
        <p:nvSpPr>
          <p:cNvPr id="8" name="مربع نص 7"/>
          <p:cNvSpPr txBox="1"/>
          <p:nvPr/>
        </p:nvSpPr>
        <p:spPr>
          <a:xfrm>
            <a:off x="2514600" y="3733800"/>
            <a:ext cx="1752600" cy="461665"/>
          </a:xfrm>
          <a:prstGeom prst="rect">
            <a:avLst/>
          </a:prstGeom>
          <a:noFill/>
        </p:spPr>
        <p:txBody>
          <a:bodyPr wrap="square" rtlCol="1">
            <a:spAutoFit/>
          </a:bodyPr>
          <a:lstStyle/>
          <a:p>
            <a:pPr algn="l" rtl="0"/>
            <a:r>
              <a:rPr lang="en-US" sz="2400" b="1" i="1" dirty="0">
                <a:solidFill>
                  <a:srgbClr val="D802C9"/>
                </a:solidFill>
              </a:rPr>
              <a:t>thrilled</a:t>
            </a:r>
            <a:endParaRPr lang="ar-SY" sz="2400" b="1" i="1" dirty="0">
              <a:solidFill>
                <a:srgbClr val="D802C9"/>
              </a:solidFill>
            </a:endParaRPr>
          </a:p>
        </p:txBody>
      </p:sp>
      <p:sp>
        <p:nvSpPr>
          <p:cNvPr id="9" name="مربع نص 8"/>
          <p:cNvSpPr txBox="1"/>
          <p:nvPr/>
        </p:nvSpPr>
        <p:spPr>
          <a:xfrm>
            <a:off x="3124200" y="4191000"/>
            <a:ext cx="1752600" cy="461665"/>
          </a:xfrm>
          <a:prstGeom prst="rect">
            <a:avLst/>
          </a:prstGeom>
          <a:noFill/>
        </p:spPr>
        <p:txBody>
          <a:bodyPr wrap="square" rtlCol="1">
            <a:spAutoFit/>
          </a:bodyPr>
          <a:lstStyle/>
          <a:p>
            <a:pPr algn="l" rtl="0"/>
            <a:r>
              <a:rPr lang="en-US" sz="2400" b="1" i="1" dirty="0">
                <a:solidFill>
                  <a:srgbClr val="D802C9"/>
                </a:solidFill>
              </a:rPr>
              <a:t>terrified</a:t>
            </a:r>
            <a:endParaRPr lang="ar-SY" sz="2400" b="1" i="1" dirty="0">
              <a:solidFill>
                <a:srgbClr val="D802C9"/>
              </a:solidFill>
            </a:endParaRPr>
          </a:p>
        </p:txBody>
      </p:sp>
      <p:sp>
        <p:nvSpPr>
          <p:cNvPr id="10" name="مربع نص 9"/>
          <p:cNvSpPr txBox="1"/>
          <p:nvPr/>
        </p:nvSpPr>
        <p:spPr>
          <a:xfrm>
            <a:off x="2667000" y="4572000"/>
            <a:ext cx="1600200" cy="461665"/>
          </a:xfrm>
          <a:prstGeom prst="rect">
            <a:avLst/>
          </a:prstGeom>
          <a:noFill/>
        </p:spPr>
        <p:txBody>
          <a:bodyPr wrap="square" rtlCol="1">
            <a:spAutoFit/>
          </a:bodyPr>
          <a:lstStyle/>
          <a:p>
            <a:pPr algn="l" rtl="0"/>
            <a:r>
              <a:rPr lang="en-US" sz="2400" b="1" i="1" dirty="0">
                <a:solidFill>
                  <a:srgbClr val="D802C9"/>
                </a:solidFill>
              </a:rPr>
              <a:t>furious</a:t>
            </a:r>
            <a:endParaRPr lang="ar-SY" sz="2400" b="1" i="1" dirty="0">
              <a:solidFill>
                <a:srgbClr val="D802C9"/>
              </a:solidFill>
            </a:endParaRPr>
          </a:p>
        </p:txBody>
      </p:sp>
      <p:sp>
        <p:nvSpPr>
          <p:cNvPr id="11" name="مربع نص 10"/>
          <p:cNvSpPr txBox="1"/>
          <p:nvPr/>
        </p:nvSpPr>
        <p:spPr>
          <a:xfrm>
            <a:off x="2743200" y="4953000"/>
            <a:ext cx="1752600" cy="461665"/>
          </a:xfrm>
          <a:prstGeom prst="rect">
            <a:avLst/>
          </a:prstGeom>
          <a:noFill/>
        </p:spPr>
        <p:txBody>
          <a:bodyPr wrap="square" rtlCol="1">
            <a:spAutoFit/>
          </a:bodyPr>
          <a:lstStyle/>
          <a:p>
            <a:pPr algn="l" rtl="0"/>
            <a:r>
              <a:rPr lang="en-US" sz="2400" b="1" i="1" dirty="0">
                <a:solidFill>
                  <a:srgbClr val="D802C9"/>
                </a:solidFill>
              </a:rPr>
              <a:t>astonished</a:t>
            </a:r>
            <a:endParaRPr lang="ar-SY" sz="2400" b="1" i="1" dirty="0">
              <a:solidFill>
                <a:srgbClr val="D802C9"/>
              </a:solidFill>
            </a:endParaRPr>
          </a:p>
        </p:txBody>
      </p:sp>
      <p:sp>
        <p:nvSpPr>
          <p:cNvPr id="12" name="مربع نص 11"/>
          <p:cNvSpPr txBox="1"/>
          <p:nvPr/>
        </p:nvSpPr>
        <p:spPr>
          <a:xfrm>
            <a:off x="2133600" y="5715000"/>
            <a:ext cx="1752600" cy="461665"/>
          </a:xfrm>
          <a:prstGeom prst="rect">
            <a:avLst/>
          </a:prstGeom>
          <a:noFill/>
        </p:spPr>
        <p:txBody>
          <a:bodyPr wrap="square" rtlCol="1">
            <a:spAutoFit/>
          </a:bodyPr>
          <a:lstStyle/>
          <a:p>
            <a:pPr algn="l" rtl="0"/>
            <a:r>
              <a:rPr lang="en-US" sz="2400" b="1" i="1" dirty="0">
                <a:solidFill>
                  <a:srgbClr val="D802C9"/>
                </a:solidFill>
              </a:rPr>
              <a:t>desperate</a:t>
            </a:r>
            <a:endParaRPr lang="ar-SY" sz="2400" b="1" i="1" dirty="0">
              <a:solidFill>
                <a:srgbClr val="D802C9"/>
              </a:solidFill>
            </a:endParaRPr>
          </a:p>
        </p:txBody>
      </p:sp>
      <p:sp>
        <p:nvSpPr>
          <p:cNvPr id="13" name="مربع نص 12"/>
          <p:cNvSpPr txBox="1"/>
          <p:nvPr/>
        </p:nvSpPr>
        <p:spPr>
          <a:xfrm>
            <a:off x="2743200" y="6096000"/>
            <a:ext cx="1752600" cy="461665"/>
          </a:xfrm>
          <a:prstGeom prst="rect">
            <a:avLst/>
          </a:prstGeom>
          <a:noFill/>
        </p:spPr>
        <p:txBody>
          <a:bodyPr wrap="square" rtlCol="1">
            <a:spAutoFit/>
          </a:bodyPr>
          <a:lstStyle/>
          <a:p>
            <a:pPr algn="l" rtl="0"/>
            <a:r>
              <a:rPr lang="en-US" sz="2400" b="1" i="1" dirty="0">
                <a:solidFill>
                  <a:srgbClr val="D802C9"/>
                </a:solidFill>
              </a:rPr>
              <a:t>miserable</a:t>
            </a:r>
            <a:endParaRPr lang="ar-SY" sz="2400" b="1" i="1" dirty="0">
              <a:solidFill>
                <a:srgbClr val="D802C9"/>
              </a:solidFill>
            </a:endParaRPr>
          </a:p>
        </p:txBody>
      </p:sp>
      <p:pic>
        <p:nvPicPr>
          <p:cNvPr id="2"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8053316" y="327819"/>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linds(horizont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linds(horizontal)">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linds(horizontal)">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blinds(horizontal)">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blinds(horizontal)">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blinds(horizontal)">
                                      <p:cBhvr>
                                        <p:cTn id="42" dur="500"/>
                                        <p:tgtEl>
                                          <p:spTgt spid="12"/>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blinds(horizontal)">
                                      <p:cBhvr>
                                        <p:cTn id="4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8" restart="whenNotActive" fill="hold" evtFilter="cancelBubble" nodeType="interactiveSeq">
                <p:stCondLst>
                  <p:cond evt="onClick" delay="0">
                    <p:tgtEl>
                      <p:spTgt spid="2"/>
                    </p:tgtEl>
                  </p:cond>
                </p:stCondLst>
                <p:endSync evt="end" delay="0">
                  <p:rtn val="all"/>
                </p:endSync>
                <p:childTnLst>
                  <p:par>
                    <p:cTn id="49" fill="hold">
                      <p:stCondLst>
                        <p:cond delay="0"/>
                      </p:stCondLst>
                      <p:childTnLst>
                        <p:par>
                          <p:cTn id="50" fill="hold">
                            <p:stCondLst>
                              <p:cond delay="0"/>
                            </p:stCondLst>
                            <p:childTnLst>
                              <p:par>
                                <p:cTn id="51" presetID="1" presetClass="mediacall" presetSubtype="0" fill="hold" nodeType="clickEffect">
                                  <p:stCondLst>
                                    <p:cond delay="0"/>
                                  </p:stCondLst>
                                  <p:childTnLst>
                                    <p:cmd type="call" cmd="playFrom(0.0)">
                                      <p:cBhvr>
                                        <p:cTn id="52" dur="78477" fill="hold"/>
                                        <p:tgtEl>
                                          <p:spTgt spid="2"/>
                                        </p:tgtEl>
                                      </p:cBhvr>
                                    </p:cmd>
                                  </p:childTnLst>
                                </p:cTn>
                              </p:par>
                            </p:childTnLst>
                          </p:cTn>
                        </p:par>
                      </p:childTnLst>
                    </p:cTn>
                  </p:par>
                </p:childTnLst>
              </p:cTn>
              <p:nextCondLst>
                <p:cond evt="onClick" delay="0">
                  <p:tgtEl>
                    <p:spTgt spid="2"/>
                  </p:tgtEl>
                </p:cond>
              </p:nextCondLst>
            </p:seq>
            <p:audio>
              <p:cMediaNode vol="80000">
                <p:cTn id="53" fill="hold" display="0">
                  <p:stCondLst>
                    <p:cond delay="indefinite"/>
                  </p:stCondLst>
                  <p:endCondLst>
                    <p:cond evt="onStopAudio" delay="0">
                      <p:tgtEl>
                        <p:sldTgt/>
                      </p:tgtEl>
                    </p:cond>
                  </p:endCondLst>
                </p:cTn>
                <p:tgtEl>
                  <p:spTgt spid="2"/>
                </p:tgtEl>
              </p:cMediaNode>
            </p:audio>
          </p:childTnLst>
        </p:cTn>
      </p:par>
    </p:tnLst>
    <p:bldLst>
      <p:bldP spid="5" grpId="0"/>
      <p:bldP spid="6" grpId="0"/>
      <p:bldP spid="7" grpId="0"/>
      <p:bldP spid="8" grpId="0"/>
      <p:bldP spid="9" grpId="0"/>
      <p:bldP spid="10" grpId="0"/>
      <p:bldP spid="11" grpId="0"/>
      <p:bldP spid="12" grpId="0"/>
      <p:bldP spid="1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81000" y="1676400"/>
            <a:ext cx="8458200" cy="4449763"/>
          </a:xfrm>
        </p:spPr>
        <p:txBody>
          <a:bodyPr/>
          <a:lstStyle/>
          <a:p>
            <a:pPr algn="l" rtl="0"/>
            <a:r>
              <a:rPr lang="en-US" dirty="0"/>
              <a:t>Remember you can’t use </a:t>
            </a:r>
            <a:r>
              <a:rPr lang="en-US" i="1" dirty="0"/>
              <a:t>very, extremely,</a:t>
            </a:r>
            <a:r>
              <a:rPr lang="en-US" dirty="0"/>
              <a:t> etc. with strong adjectives. </a:t>
            </a:r>
          </a:p>
          <a:p>
            <a:pPr algn="l" rtl="0">
              <a:buNone/>
            </a:pPr>
            <a:endParaRPr lang="en-US" dirty="0"/>
          </a:p>
          <a:p>
            <a:pPr algn="l" rtl="0"/>
            <a:r>
              <a:rPr lang="en-US" dirty="0"/>
              <a:t>If you want to use an intensifier, use </a:t>
            </a:r>
            <a:r>
              <a:rPr lang="en-US" b="1" i="1" dirty="0">
                <a:solidFill>
                  <a:srgbClr val="7030A0"/>
                </a:solidFill>
              </a:rPr>
              <a:t>absolutely</a:t>
            </a:r>
            <a:r>
              <a:rPr lang="en-US" i="1" dirty="0"/>
              <a:t>, </a:t>
            </a:r>
            <a:r>
              <a:rPr lang="en-US" dirty="0"/>
              <a:t>e.g. </a:t>
            </a:r>
            <a:r>
              <a:rPr lang="en-US" i="1" dirty="0"/>
              <a:t>absolutely astonished</a:t>
            </a:r>
            <a:r>
              <a:rPr lang="en-US" dirty="0"/>
              <a:t> NOT </a:t>
            </a:r>
            <a:r>
              <a:rPr lang="en-US" i="1" strike="sngStrike" dirty="0"/>
              <a:t>very astonished</a:t>
            </a:r>
            <a:r>
              <a:rPr lang="en-US" i="1" dirty="0"/>
              <a:t>.</a:t>
            </a:r>
            <a:r>
              <a:rPr lang="en-US" dirty="0"/>
              <a:t/>
            </a:r>
            <a:br>
              <a:rPr lang="en-US" dirty="0"/>
            </a:br>
            <a:r>
              <a:rPr lang="en-US" dirty="0"/>
              <a:t/>
            </a:r>
            <a:br>
              <a:rPr lang="en-US" dirty="0"/>
            </a:br>
            <a:endParaRPr lang="ar-SY" dirty="0"/>
          </a:p>
        </p:txBody>
      </p:sp>
      <p:sp>
        <p:nvSpPr>
          <p:cNvPr id="4" name="عنوان 1"/>
          <p:cNvSpPr>
            <a:spLocks noGrp="1"/>
          </p:cNvSpPr>
          <p:nvPr>
            <p:ph type="title"/>
          </p:nvPr>
        </p:nvSpPr>
        <p:spPr>
          <a:solidFill>
            <a:schemeClr val="accent6">
              <a:lumMod val="20000"/>
              <a:lumOff val="80000"/>
            </a:schemeClr>
          </a:solidFill>
        </p:spPr>
        <p:txBody>
          <a:bodyPr>
            <a:normAutofit/>
          </a:bodyPr>
          <a:lstStyle/>
          <a:p>
            <a:pPr algn="l" rtl="0"/>
            <a:r>
              <a:rPr lang="en-US" sz="3200" b="1" dirty="0"/>
              <a:t>Feelings          VOCABULARY BANK    P. 151</a:t>
            </a:r>
            <a:endParaRPr lang="ar-SA" sz="3200" b="1" dirty="0"/>
          </a:p>
        </p:txBody>
      </p:sp>
      <p:pic>
        <p:nvPicPr>
          <p:cNvPr id="2"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7924800" y="541338"/>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3067"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52400" y="914400"/>
            <a:ext cx="8839200" cy="5715000"/>
          </a:xfrm>
        </p:spPr>
        <p:txBody>
          <a:bodyPr>
            <a:noAutofit/>
          </a:bodyPr>
          <a:lstStyle/>
          <a:p>
            <a:pPr algn="l" rtl="0">
              <a:buNone/>
            </a:pPr>
            <a:r>
              <a:rPr lang="en-US" sz="2400" b="1" dirty="0"/>
              <a:t>2. Idioms</a:t>
            </a:r>
          </a:p>
          <a:p>
            <a:pPr algn="l" rtl="0">
              <a:buNone/>
            </a:pPr>
            <a:r>
              <a:rPr lang="en-US" sz="2400" b="1" dirty="0"/>
              <a:t>a Look at the idioms in </a:t>
            </a:r>
            <a:r>
              <a:rPr lang="en-US" sz="2400" b="1" dirty="0">
                <a:solidFill>
                  <a:srgbClr val="0070C0"/>
                </a:solidFill>
              </a:rPr>
              <a:t>blue</a:t>
            </a:r>
            <a:r>
              <a:rPr lang="en-US" sz="2400" b="1" dirty="0"/>
              <a:t> and try to guess their meaning.</a:t>
            </a:r>
          </a:p>
          <a:p>
            <a:pPr algn="l" rtl="0">
              <a:buNone/>
            </a:pPr>
            <a:r>
              <a:rPr lang="en-US" sz="2400" dirty="0"/>
              <a:t>1 I’m </a:t>
            </a:r>
            <a:r>
              <a:rPr lang="en-US" sz="2400" b="1" dirty="0">
                <a:solidFill>
                  <a:srgbClr val="0070C0"/>
                </a:solidFill>
              </a:rPr>
              <a:t>sick and tired </a:t>
            </a:r>
            <a:r>
              <a:rPr lang="en-US" sz="2400" dirty="0"/>
              <a:t>of telling you to do your homework. Get on with it!</a:t>
            </a:r>
          </a:p>
          <a:p>
            <a:pPr algn="l" rtl="0">
              <a:buNone/>
            </a:pPr>
            <a:r>
              <a:rPr lang="en-US" sz="2400" dirty="0"/>
              <a:t>2 When I saw the burglar I was </a:t>
            </a:r>
            <a:r>
              <a:rPr lang="en-US" sz="2400" b="1" dirty="0">
                <a:solidFill>
                  <a:srgbClr val="0070C0"/>
                </a:solidFill>
              </a:rPr>
              <a:t>scared stiff</a:t>
            </a:r>
            <a:r>
              <a:rPr lang="en-US" sz="2400" dirty="0"/>
              <a:t>.</a:t>
            </a:r>
          </a:p>
          <a:p>
            <a:pPr algn="l" rtl="0">
              <a:buNone/>
            </a:pPr>
            <a:r>
              <a:rPr lang="en-US" sz="2400" dirty="0"/>
              <a:t>3 He finally passed his driving test! He’s </a:t>
            </a:r>
            <a:r>
              <a:rPr lang="en-US" sz="2400" b="1" dirty="0">
                <a:solidFill>
                  <a:srgbClr val="0070C0"/>
                </a:solidFill>
              </a:rPr>
              <a:t>over the moon</a:t>
            </a:r>
            <a:r>
              <a:rPr lang="en-US" sz="2400" dirty="0"/>
              <a:t>!</a:t>
            </a:r>
          </a:p>
          <a:p>
            <a:pPr algn="l" rtl="0">
              <a:buNone/>
            </a:pPr>
            <a:r>
              <a:rPr lang="en-US" sz="2400" dirty="0"/>
              <a:t>4 You look a bit </a:t>
            </a:r>
            <a:r>
              <a:rPr lang="en-US" sz="2400" b="1" dirty="0">
                <a:solidFill>
                  <a:srgbClr val="0070C0"/>
                </a:solidFill>
              </a:rPr>
              <a:t>down in the dumps</a:t>
            </a:r>
            <a:r>
              <a:rPr lang="en-US" sz="2400" dirty="0"/>
              <a:t>. Has life been treating you badly?</a:t>
            </a:r>
          </a:p>
          <a:p>
            <a:pPr algn="l" rtl="0">
              <a:buNone/>
            </a:pPr>
            <a:r>
              <a:rPr lang="en-US" sz="2400" dirty="0"/>
              <a:t>5 I’m completely </a:t>
            </a:r>
            <a:r>
              <a:rPr lang="en-US" sz="2400" b="1" dirty="0">
                <a:solidFill>
                  <a:srgbClr val="0070C0"/>
                </a:solidFill>
              </a:rPr>
              <a:t>worn out</a:t>
            </a:r>
            <a:r>
              <a:rPr lang="en-US" sz="2400" dirty="0"/>
              <a:t>. I just want to sit down and put my feet up.</a:t>
            </a:r>
          </a:p>
          <a:p>
            <a:pPr algn="l" rtl="0">
              <a:buNone/>
            </a:pPr>
            <a:r>
              <a:rPr lang="en-US" sz="2400" dirty="0"/>
              <a:t>6 When I saw her, </a:t>
            </a:r>
            <a:r>
              <a:rPr lang="en-US" sz="2400" b="1" dirty="0">
                <a:solidFill>
                  <a:srgbClr val="0070C0"/>
                </a:solidFill>
              </a:rPr>
              <a:t>I couldn’t believe my eyes</a:t>
            </a:r>
            <a:r>
              <a:rPr lang="en-US" sz="2400" dirty="0"/>
              <a:t>. She looked ten years younger.</a:t>
            </a:r>
          </a:p>
          <a:p>
            <a:pPr algn="l" rtl="0">
              <a:buNone/>
            </a:pPr>
            <a:r>
              <a:rPr lang="en-US" sz="2400" b="1" dirty="0"/>
              <a:t>b Match the idioms and the feelings.</a:t>
            </a:r>
            <a:r>
              <a:rPr lang="en-US" sz="2400" dirty="0"/>
              <a:t>  (</a:t>
            </a:r>
            <a:r>
              <a:rPr lang="en-US" sz="2400" b="1" dirty="0">
                <a:solidFill>
                  <a:srgbClr val="7030A0"/>
                </a:solidFill>
              </a:rPr>
              <a:t>Click to check your answers) </a:t>
            </a:r>
            <a:r>
              <a:rPr lang="en-US" sz="2400" dirty="0"/>
              <a:t/>
            </a:r>
            <a:br>
              <a:rPr lang="en-US" sz="2400" dirty="0"/>
            </a:br>
            <a:r>
              <a:rPr lang="en-US" sz="2400" dirty="0"/>
              <a:t>A exhausted                                  B (be) very surprised</a:t>
            </a:r>
            <a:br>
              <a:rPr lang="en-US" sz="2400" dirty="0"/>
            </a:br>
            <a:r>
              <a:rPr lang="en-US" sz="2400" dirty="0"/>
              <a:t>C fed up                                         D terrified</a:t>
            </a:r>
            <a:br>
              <a:rPr lang="en-US" sz="2400" dirty="0"/>
            </a:br>
            <a:r>
              <a:rPr lang="en-US" sz="2400" dirty="0"/>
              <a:t>E sad, depressed                          F very happy</a:t>
            </a:r>
            <a:endParaRPr lang="ar-SY" sz="2400" dirty="0"/>
          </a:p>
        </p:txBody>
      </p:sp>
      <p:sp>
        <p:nvSpPr>
          <p:cNvPr id="4" name="عنوان 1"/>
          <p:cNvSpPr>
            <a:spLocks noGrp="1"/>
          </p:cNvSpPr>
          <p:nvPr>
            <p:ph type="title"/>
          </p:nvPr>
        </p:nvSpPr>
        <p:spPr>
          <a:xfrm>
            <a:off x="228600" y="274638"/>
            <a:ext cx="8686800" cy="563562"/>
          </a:xfrm>
          <a:solidFill>
            <a:schemeClr val="accent6">
              <a:lumMod val="20000"/>
              <a:lumOff val="80000"/>
            </a:schemeClr>
          </a:solidFill>
        </p:spPr>
        <p:txBody>
          <a:bodyPr>
            <a:normAutofit fontScale="90000"/>
          </a:bodyPr>
          <a:lstStyle/>
          <a:p>
            <a:pPr algn="l" rtl="0"/>
            <a:r>
              <a:rPr lang="en-US" sz="3200" b="1" dirty="0"/>
              <a:t>Feelings          VOCABULARY BANK    P. 151</a:t>
            </a:r>
            <a:endParaRPr lang="ar-SA" sz="3200" b="1" dirty="0"/>
          </a:p>
        </p:txBody>
      </p:sp>
      <p:sp>
        <p:nvSpPr>
          <p:cNvPr id="5" name="مربع نص 4"/>
          <p:cNvSpPr txBox="1"/>
          <p:nvPr/>
        </p:nvSpPr>
        <p:spPr>
          <a:xfrm>
            <a:off x="2590800" y="6248400"/>
            <a:ext cx="457200" cy="461665"/>
          </a:xfrm>
          <a:prstGeom prst="rect">
            <a:avLst/>
          </a:prstGeom>
          <a:noFill/>
        </p:spPr>
        <p:txBody>
          <a:bodyPr wrap="square" rtlCol="1">
            <a:spAutoFit/>
          </a:bodyPr>
          <a:lstStyle/>
          <a:p>
            <a:pPr algn="ctr"/>
            <a:r>
              <a:rPr lang="en-US" sz="2400" b="1" dirty="0">
                <a:solidFill>
                  <a:srgbClr val="D802C9"/>
                </a:solidFill>
              </a:rPr>
              <a:t>4</a:t>
            </a:r>
            <a:endParaRPr lang="ar-SY" b="1" dirty="0">
              <a:solidFill>
                <a:srgbClr val="D802C9"/>
              </a:solidFill>
            </a:endParaRPr>
          </a:p>
        </p:txBody>
      </p:sp>
      <p:sp>
        <p:nvSpPr>
          <p:cNvPr id="6" name="مربع نص 5"/>
          <p:cNvSpPr txBox="1"/>
          <p:nvPr/>
        </p:nvSpPr>
        <p:spPr>
          <a:xfrm>
            <a:off x="6019800" y="6248401"/>
            <a:ext cx="457200" cy="461665"/>
          </a:xfrm>
          <a:prstGeom prst="rect">
            <a:avLst/>
          </a:prstGeom>
          <a:noFill/>
        </p:spPr>
        <p:txBody>
          <a:bodyPr wrap="square" rtlCol="1">
            <a:spAutoFit/>
          </a:bodyPr>
          <a:lstStyle/>
          <a:p>
            <a:pPr algn="ctr"/>
            <a:r>
              <a:rPr lang="en-US" sz="2400" b="1" dirty="0">
                <a:solidFill>
                  <a:srgbClr val="D802C9"/>
                </a:solidFill>
              </a:rPr>
              <a:t>3</a:t>
            </a:r>
            <a:endParaRPr lang="ar-SY" b="1" dirty="0">
              <a:solidFill>
                <a:srgbClr val="D802C9"/>
              </a:solidFill>
            </a:endParaRPr>
          </a:p>
        </p:txBody>
      </p:sp>
      <p:sp>
        <p:nvSpPr>
          <p:cNvPr id="7" name="مربع نص 6"/>
          <p:cNvSpPr txBox="1"/>
          <p:nvPr/>
        </p:nvSpPr>
        <p:spPr>
          <a:xfrm>
            <a:off x="5715000" y="5867400"/>
            <a:ext cx="457200" cy="461665"/>
          </a:xfrm>
          <a:prstGeom prst="rect">
            <a:avLst/>
          </a:prstGeom>
          <a:noFill/>
        </p:spPr>
        <p:txBody>
          <a:bodyPr wrap="square" rtlCol="1">
            <a:spAutoFit/>
          </a:bodyPr>
          <a:lstStyle/>
          <a:p>
            <a:pPr algn="ctr"/>
            <a:r>
              <a:rPr lang="en-US" sz="2400" b="1" dirty="0">
                <a:solidFill>
                  <a:srgbClr val="D802C9"/>
                </a:solidFill>
              </a:rPr>
              <a:t>2</a:t>
            </a:r>
            <a:endParaRPr lang="ar-SY" b="1" dirty="0">
              <a:solidFill>
                <a:srgbClr val="D802C9"/>
              </a:solidFill>
            </a:endParaRPr>
          </a:p>
        </p:txBody>
      </p:sp>
      <p:sp>
        <p:nvSpPr>
          <p:cNvPr id="8" name="مربع نص 7"/>
          <p:cNvSpPr txBox="1"/>
          <p:nvPr/>
        </p:nvSpPr>
        <p:spPr>
          <a:xfrm>
            <a:off x="7010400" y="5486400"/>
            <a:ext cx="457200" cy="461665"/>
          </a:xfrm>
          <a:prstGeom prst="rect">
            <a:avLst/>
          </a:prstGeom>
          <a:noFill/>
        </p:spPr>
        <p:txBody>
          <a:bodyPr wrap="square" rtlCol="1">
            <a:spAutoFit/>
          </a:bodyPr>
          <a:lstStyle/>
          <a:p>
            <a:pPr algn="ctr"/>
            <a:r>
              <a:rPr lang="en-US" sz="2400" b="1" dirty="0">
                <a:solidFill>
                  <a:srgbClr val="D802C9"/>
                </a:solidFill>
              </a:rPr>
              <a:t>6</a:t>
            </a:r>
            <a:endParaRPr lang="ar-SY" b="1" dirty="0">
              <a:solidFill>
                <a:srgbClr val="D802C9"/>
              </a:solidFill>
            </a:endParaRPr>
          </a:p>
        </p:txBody>
      </p:sp>
      <p:sp>
        <p:nvSpPr>
          <p:cNvPr id="9" name="مربع نص 8"/>
          <p:cNvSpPr txBox="1"/>
          <p:nvPr/>
        </p:nvSpPr>
        <p:spPr>
          <a:xfrm>
            <a:off x="1676400" y="5867400"/>
            <a:ext cx="457200" cy="461665"/>
          </a:xfrm>
          <a:prstGeom prst="rect">
            <a:avLst/>
          </a:prstGeom>
          <a:noFill/>
        </p:spPr>
        <p:txBody>
          <a:bodyPr wrap="square" rtlCol="1">
            <a:spAutoFit/>
          </a:bodyPr>
          <a:lstStyle/>
          <a:p>
            <a:pPr algn="ctr"/>
            <a:r>
              <a:rPr lang="en-US" sz="2400" b="1" dirty="0">
                <a:solidFill>
                  <a:srgbClr val="D802C9"/>
                </a:solidFill>
              </a:rPr>
              <a:t>1</a:t>
            </a:r>
            <a:endParaRPr lang="ar-SY" b="1" dirty="0">
              <a:solidFill>
                <a:srgbClr val="D802C9"/>
              </a:solidFill>
            </a:endParaRPr>
          </a:p>
        </p:txBody>
      </p:sp>
      <p:sp>
        <p:nvSpPr>
          <p:cNvPr id="10" name="مربع نص 9"/>
          <p:cNvSpPr txBox="1"/>
          <p:nvPr/>
        </p:nvSpPr>
        <p:spPr>
          <a:xfrm>
            <a:off x="2133600" y="5486400"/>
            <a:ext cx="457200" cy="461665"/>
          </a:xfrm>
          <a:prstGeom prst="rect">
            <a:avLst/>
          </a:prstGeom>
          <a:noFill/>
        </p:spPr>
        <p:txBody>
          <a:bodyPr wrap="square" rtlCol="1">
            <a:spAutoFit/>
          </a:bodyPr>
          <a:lstStyle/>
          <a:p>
            <a:pPr algn="ctr"/>
            <a:r>
              <a:rPr lang="en-US" sz="2400" b="1" dirty="0">
                <a:solidFill>
                  <a:srgbClr val="D802C9"/>
                </a:solidFill>
              </a:rPr>
              <a:t>5</a:t>
            </a:r>
            <a:endParaRPr lang="ar-SY" b="1" dirty="0">
              <a:solidFill>
                <a:srgbClr val="D802C9"/>
              </a:solidFill>
            </a:endParaRPr>
          </a:p>
        </p:txBody>
      </p:sp>
      <p:pic>
        <p:nvPicPr>
          <p:cNvPr id="2"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8153400" y="297384"/>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fill="hold"/>
                                        <p:tgtEl>
                                          <p:spTgt spid="5"/>
                                        </p:tgtEl>
                                        <p:attrNameLst>
                                          <p:attrName>ppt_x</p:attrName>
                                        </p:attrNameLst>
                                      </p:cBhvr>
                                      <p:tavLst>
                                        <p:tav tm="0">
                                          <p:val>
                                            <p:strVal val="#ppt_x"/>
                                          </p:val>
                                        </p:tav>
                                        <p:tav tm="100000">
                                          <p:val>
                                            <p:strVal val="#ppt_x"/>
                                          </p:val>
                                        </p:tav>
                                      </p:tavLst>
                                    </p:anim>
                                    <p:anim calcmode="lin" valueType="num">
                                      <p:cBhvr additive="base">
                                        <p:cTn id="3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additive="base">
                                        <p:cTn id="37" dur="500" fill="hold"/>
                                        <p:tgtEl>
                                          <p:spTgt spid="6"/>
                                        </p:tgtEl>
                                        <p:attrNameLst>
                                          <p:attrName>ppt_x</p:attrName>
                                        </p:attrNameLst>
                                      </p:cBhvr>
                                      <p:tavLst>
                                        <p:tav tm="0">
                                          <p:val>
                                            <p:strVal val="#ppt_x"/>
                                          </p:val>
                                        </p:tav>
                                        <p:tav tm="100000">
                                          <p:val>
                                            <p:strVal val="#ppt_x"/>
                                          </p:val>
                                        </p:tav>
                                      </p:tavLst>
                                    </p:anim>
                                    <p:anim calcmode="lin" valueType="num">
                                      <p:cBhvr additive="base">
                                        <p:cTn id="3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9" restart="whenNotActive" fill="hold" evtFilter="cancelBubble" nodeType="interactiveSeq">
                <p:stCondLst>
                  <p:cond evt="onClick" delay="0">
                    <p:tgtEl>
                      <p:spTgt spid="2"/>
                    </p:tgtEl>
                  </p:cond>
                </p:stCondLst>
                <p:endSync evt="end" delay="0">
                  <p:rtn val="all"/>
                </p:endSync>
                <p:childTnLst>
                  <p:par>
                    <p:cTn id="40" fill="hold">
                      <p:stCondLst>
                        <p:cond delay="0"/>
                      </p:stCondLst>
                      <p:childTnLst>
                        <p:par>
                          <p:cTn id="41" fill="hold">
                            <p:stCondLst>
                              <p:cond delay="0"/>
                            </p:stCondLst>
                            <p:childTnLst>
                              <p:par>
                                <p:cTn id="42" presetID="1" presetClass="mediacall" presetSubtype="0" fill="hold" nodeType="clickEffect">
                                  <p:stCondLst>
                                    <p:cond delay="0"/>
                                  </p:stCondLst>
                                  <p:childTnLst>
                                    <p:cmd type="call" cmd="playFrom(0.0)">
                                      <p:cBhvr>
                                        <p:cTn id="43" dur="41023" fill="hold"/>
                                        <p:tgtEl>
                                          <p:spTgt spid="2"/>
                                        </p:tgtEl>
                                      </p:cBhvr>
                                    </p:cmd>
                                  </p:childTnLst>
                                </p:cTn>
                              </p:par>
                            </p:childTnLst>
                          </p:cTn>
                        </p:par>
                      </p:childTnLst>
                    </p:cTn>
                  </p:par>
                </p:childTnLst>
              </p:cTn>
              <p:nextCondLst>
                <p:cond evt="onClick" delay="0">
                  <p:tgtEl>
                    <p:spTgt spid="2"/>
                  </p:tgtEl>
                </p:cond>
              </p:nextCondLst>
            </p:seq>
            <p:audio>
              <p:cMediaNode vol="80000">
                <p:cTn id="44" fill="hold" display="0">
                  <p:stCondLst>
                    <p:cond delay="indefinite"/>
                  </p:stCondLst>
                  <p:endCondLst>
                    <p:cond evt="onStopAudio" delay="0">
                      <p:tgtEl>
                        <p:sldTgt/>
                      </p:tgtEl>
                    </p:cond>
                  </p:endCondLst>
                </p:cTn>
                <p:tgtEl>
                  <p:spTgt spid="2"/>
                </p:tgtEl>
              </p:cMediaNode>
            </p:audio>
          </p:childTnLst>
        </p:cTn>
      </p:par>
    </p:tnLst>
    <p:bldLst>
      <p:bldP spid="5" grpId="0"/>
      <p:bldP spid="6" grpId="0"/>
      <p:bldP spid="7" grpId="0"/>
      <p:bldP spid="8" grpId="0"/>
      <p:bldP spid="9" grpId="0"/>
      <p:bldP spid="1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066801"/>
            <a:ext cx="8382000" cy="685799"/>
          </a:xfrm>
        </p:spPr>
        <p:txBody>
          <a:bodyPr>
            <a:normAutofit fontScale="92500" lnSpcReduction="20000"/>
          </a:bodyPr>
          <a:lstStyle/>
          <a:p>
            <a:pPr marL="274320" algn="l" rtl="0">
              <a:spcBef>
                <a:spcPts val="0"/>
              </a:spcBef>
              <a:buNone/>
            </a:pPr>
            <a:r>
              <a:rPr lang="en-US" sz="2400" b="1" dirty="0"/>
              <a:t>C. Look at the pictures. Try to remember an adjective and an idiom</a:t>
            </a:r>
          </a:p>
          <a:p>
            <a:pPr marL="274320" algn="l" rtl="0">
              <a:spcBef>
                <a:spcPts val="0"/>
              </a:spcBef>
              <a:buNone/>
            </a:pPr>
            <a:r>
              <a:rPr lang="en-US" sz="2400" b="1" dirty="0"/>
              <a:t>to describe how each person feels. Click to check your answers</a:t>
            </a:r>
            <a:r>
              <a:rPr lang="en-US" sz="2400" dirty="0"/>
              <a:t>.</a:t>
            </a:r>
            <a:endParaRPr lang="ar-SA" sz="2400" dirty="0"/>
          </a:p>
        </p:txBody>
      </p:sp>
      <p:sp>
        <p:nvSpPr>
          <p:cNvPr id="5" name="عنوان 1"/>
          <p:cNvSpPr>
            <a:spLocks noGrp="1"/>
          </p:cNvSpPr>
          <p:nvPr>
            <p:ph type="title"/>
          </p:nvPr>
        </p:nvSpPr>
        <p:spPr>
          <a:xfrm>
            <a:off x="457200" y="274638"/>
            <a:ext cx="8229600" cy="715962"/>
          </a:xfrm>
          <a:solidFill>
            <a:schemeClr val="accent2">
              <a:lumMod val="20000"/>
              <a:lumOff val="80000"/>
            </a:schemeClr>
          </a:solidFill>
        </p:spPr>
        <p:txBody>
          <a:bodyPr>
            <a:normAutofit/>
          </a:bodyPr>
          <a:lstStyle/>
          <a:p>
            <a:pPr algn="l" rtl="0"/>
            <a:r>
              <a:rPr lang="en-US" sz="3600" b="1" dirty="0"/>
              <a:t>VOCABULARY        feelings       p.53 </a:t>
            </a:r>
            <a:endParaRPr lang="ar-SA" sz="3600" b="1" dirty="0"/>
          </a:p>
        </p:txBody>
      </p:sp>
      <p:pic>
        <p:nvPicPr>
          <p:cNvPr id="3074" name="Picture 2"/>
          <p:cNvPicPr>
            <a:picLocks noChangeAspect="1" noChangeArrowheads="1"/>
          </p:cNvPicPr>
          <p:nvPr/>
        </p:nvPicPr>
        <p:blipFill>
          <a:blip r:embed="rId4"/>
          <a:srcRect l="56052" t="47917" r="8638" b="32134"/>
          <a:stretch>
            <a:fillRect/>
          </a:stretch>
        </p:blipFill>
        <p:spPr bwMode="auto">
          <a:xfrm>
            <a:off x="1219200" y="4038600"/>
            <a:ext cx="6477000" cy="2057400"/>
          </a:xfrm>
          <a:prstGeom prst="rect">
            <a:avLst/>
          </a:prstGeom>
          <a:noFill/>
          <a:ln w="9525">
            <a:noFill/>
            <a:miter lim="800000"/>
            <a:headEnd/>
            <a:tailEnd/>
          </a:ln>
          <a:effectLst/>
        </p:spPr>
      </p:pic>
      <p:pic>
        <p:nvPicPr>
          <p:cNvPr id="7" name="Picture 2"/>
          <p:cNvPicPr>
            <a:picLocks noChangeAspect="1" noChangeArrowheads="1"/>
          </p:cNvPicPr>
          <p:nvPr/>
        </p:nvPicPr>
        <p:blipFill>
          <a:blip r:embed="rId4"/>
          <a:srcRect l="56223" t="30541" r="8638" b="52290"/>
          <a:stretch>
            <a:fillRect/>
          </a:stretch>
        </p:blipFill>
        <p:spPr bwMode="auto">
          <a:xfrm>
            <a:off x="1143000" y="1828800"/>
            <a:ext cx="6934200" cy="1905000"/>
          </a:xfrm>
          <a:prstGeom prst="rect">
            <a:avLst/>
          </a:prstGeom>
          <a:noFill/>
          <a:ln w="9525">
            <a:noFill/>
            <a:miter lim="800000"/>
            <a:headEnd/>
            <a:tailEnd/>
          </a:ln>
          <a:effectLst/>
        </p:spPr>
      </p:pic>
      <p:sp>
        <p:nvSpPr>
          <p:cNvPr id="8" name="مربع نص 7"/>
          <p:cNvSpPr txBox="1"/>
          <p:nvPr/>
        </p:nvSpPr>
        <p:spPr>
          <a:xfrm>
            <a:off x="1371600" y="3352800"/>
            <a:ext cx="1524000" cy="769441"/>
          </a:xfrm>
          <a:prstGeom prst="rect">
            <a:avLst/>
          </a:prstGeom>
          <a:solidFill>
            <a:schemeClr val="bg2">
              <a:lumMod val="90000"/>
            </a:schemeClr>
          </a:solidFill>
        </p:spPr>
        <p:txBody>
          <a:bodyPr wrap="square" rtlCol="1">
            <a:spAutoFit/>
          </a:bodyPr>
          <a:lstStyle/>
          <a:p>
            <a:pPr algn="l" rtl="0"/>
            <a:r>
              <a:rPr lang="en-US" sz="2200" b="1" dirty="0"/>
              <a:t>fed up, sick and tired</a:t>
            </a:r>
            <a:endParaRPr lang="ar-SY" sz="2200" b="1" dirty="0"/>
          </a:p>
        </p:txBody>
      </p:sp>
      <p:sp>
        <p:nvSpPr>
          <p:cNvPr id="9" name="مربع نص 8"/>
          <p:cNvSpPr txBox="1"/>
          <p:nvPr/>
        </p:nvSpPr>
        <p:spPr>
          <a:xfrm>
            <a:off x="3352800" y="3352800"/>
            <a:ext cx="2590800" cy="769441"/>
          </a:xfrm>
          <a:prstGeom prst="rect">
            <a:avLst/>
          </a:prstGeom>
          <a:solidFill>
            <a:schemeClr val="bg2">
              <a:lumMod val="90000"/>
            </a:schemeClr>
          </a:solidFill>
        </p:spPr>
        <p:txBody>
          <a:bodyPr wrap="square" rtlCol="1">
            <a:spAutoFit/>
          </a:bodyPr>
          <a:lstStyle/>
          <a:p>
            <a:pPr algn="l" rtl="0"/>
            <a:r>
              <a:rPr lang="en-US" sz="2200" b="1" dirty="0"/>
              <a:t>astonished, couldn’t believe her eyes</a:t>
            </a:r>
            <a:endParaRPr lang="ar-SY" sz="2200" b="1" dirty="0"/>
          </a:p>
        </p:txBody>
      </p:sp>
      <p:sp>
        <p:nvSpPr>
          <p:cNvPr id="10" name="مربع نص 9"/>
          <p:cNvSpPr txBox="1"/>
          <p:nvPr/>
        </p:nvSpPr>
        <p:spPr>
          <a:xfrm>
            <a:off x="6019800" y="3352800"/>
            <a:ext cx="1905000" cy="769441"/>
          </a:xfrm>
          <a:prstGeom prst="rect">
            <a:avLst/>
          </a:prstGeom>
          <a:solidFill>
            <a:schemeClr val="bg2">
              <a:lumMod val="90000"/>
            </a:schemeClr>
          </a:solidFill>
        </p:spPr>
        <p:txBody>
          <a:bodyPr wrap="square" rtlCol="1">
            <a:spAutoFit/>
          </a:bodyPr>
          <a:lstStyle/>
          <a:p>
            <a:pPr algn="l" rtl="0"/>
            <a:r>
              <a:rPr lang="en-US" sz="2200" b="1" dirty="0"/>
              <a:t>delighted, over the moon</a:t>
            </a:r>
            <a:endParaRPr lang="ar-SY" sz="2200" b="1" dirty="0"/>
          </a:p>
        </p:txBody>
      </p:sp>
      <p:sp>
        <p:nvSpPr>
          <p:cNvPr id="11" name="مربع نص 10"/>
          <p:cNvSpPr txBox="1"/>
          <p:nvPr/>
        </p:nvSpPr>
        <p:spPr>
          <a:xfrm>
            <a:off x="1295400" y="5867400"/>
            <a:ext cx="2133600" cy="769441"/>
          </a:xfrm>
          <a:prstGeom prst="rect">
            <a:avLst/>
          </a:prstGeom>
          <a:solidFill>
            <a:schemeClr val="bg2">
              <a:lumMod val="90000"/>
            </a:schemeClr>
          </a:solidFill>
        </p:spPr>
        <p:txBody>
          <a:bodyPr wrap="square" rtlCol="1">
            <a:spAutoFit/>
          </a:bodyPr>
          <a:lstStyle/>
          <a:p>
            <a:pPr algn="l" rtl="0"/>
            <a:r>
              <a:rPr lang="en-US" sz="2200" b="1" dirty="0"/>
              <a:t>miserable, down in the dumps</a:t>
            </a:r>
            <a:endParaRPr lang="ar-SY" sz="2200" b="1" dirty="0"/>
          </a:p>
        </p:txBody>
      </p:sp>
      <p:sp>
        <p:nvSpPr>
          <p:cNvPr id="12" name="مربع نص 11"/>
          <p:cNvSpPr txBox="1"/>
          <p:nvPr/>
        </p:nvSpPr>
        <p:spPr>
          <a:xfrm>
            <a:off x="3810000" y="5867400"/>
            <a:ext cx="1524000" cy="769441"/>
          </a:xfrm>
          <a:prstGeom prst="rect">
            <a:avLst/>
          </a:prstGeom>
          <a:solidFill>
            <a:schemeClr val="bg2">
              <a:lumMod val="90000"/>
            </a:schemeClr>
          </a:solidFill>
        </p:spPr>
        <p:txBody>
          <a:bodyPr wrap="square" rtlCol="1">
            <a:spAutoFit/>
          </a:bodyPr>
          <a:lstStyle/>
          <a:p>
            <a:pPr algn="l" rtl="0"/>
            <a:r>
              <a:rPr lang="en-US" sz="2200" b="1" dirty="0"/>
              <a:t>exhausted, worn out</a:t>
            </a:r>
            <a:endParaRPr lang="ar-SY" sz="2200" b="1" dirty="0"/>
          </a:p>
        </p:txBody>
      </p:sp>
      <p:sp>
        <p:nvSpPr>
          <p:cNvPr id="13" name="مربع نص 12"/>
          <p:cNvSpPr txBox="1"/>
          <p:nvPr/>
        </p:nvSpPr>
        <p:spPr>
          <a:xfrm>
            <a:off x="5791200" y="5867400"/>
            <a:ext cx="2133600" cy="769441"/>
          </a:xfrm>
          <a:prstGeom prst="rect">
            <a:avLst/>
          </a:prstGeom>
          <a:solidFill>
            <a:schemeClr val="bg2">
              <a:lumMod val="90000"/>
            </a:schemeClr>
          </a:solidFill>
        </p:spPr>
        <p:txBody>
          <a:bodyPr wrap="square" rtlCol="1">
            <a:spAutoFit/>
          </a:bodyPr>
          <a:lstStyle/>
          <a:p>
            <a:pPr algn="l" rtl="0"/>
            <a:r>
              <a:rPr lang="en-US" sz="2200" b="1" dirty="0"/>
              <a:t>terrified, scared stiff</a:t>
            </a:r>
            <a:endParaRPr lang="ar-SY" sz="2200" b="1" dirty="0"/>
          </a:p>
        </p:txBody>
      </p:sp>
      <p:pic>
        <p:nvPicPr>
          <p:cNvPr id="2"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cstate="print"/>
          <a:stretch>
            <a:fillRect/>
          </a:stretch>
        </p:blipFill>
        <p:spPr>
          <a:xfrm>
            <a:off x="7924800" y="335507"/>
            <a:ext cx="609600" cy="609600"/>
          </a:xfrm>
          <a:prstGeom prst="rect">
            <a:avLst/>
          </a:prstGeom>
        </p:spPr>
      </p:pic>
    </p:spTree>
    <p:extLst>
      <p:ext uri="{BB962C8B-B14F-4D97-AF65-F5344CB8AC3E}">
        <p14:creationId xmlns:p14="http://schemas.microsoft.com/office/powerpoint/2010/main" val="623289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linds(horizont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linds(horizontal)">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blinds(horizontal)">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blinds(horizontal)">
                                      <p:cBhvr>
                                        <p:cTn id="3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3" restart="whenNotActive" fill="hold" evtFilter="cancelBubble" nodeType="interactiveSeq">
                <p:stCondLst>
                  <p:cond evt="onClick" delay="0">
                    <p:tgtEl>
                      <p:spTgt spid="2"/>
                    </p:tgtEl>
                  </p:cond>
                </p:stCondLst>
                <p:endSync evt="end" delay="0">
                  <p:rtn val="all"/>
                </p:endSync>
                <p:childTnLst>
                  <p:par>
                    <p:cTn id="34" fill="hold">
                      <p:stCondLst>
                        <p:cond delay="0"/>
                      </p:stCondLst>
                      <p:childTnLst>
                        <p:par>
                          <p:cTn id="35" fill="hold">
                            <p:stCondLst>
                              <p:cond delay="0"/>
                            </p:stCondLst>
                            <p:childTnLst>
                              <p:par>
                                <p:cTn id="36" presetID="1" presetClass="mediacall" presetSubtype="0" fill="hold" nodeType="clickEffect">
                                  <p:stCondLst>
                                    <p:cond delay="0"/>
                                  </p:stCondLst>
                                  <p:childTnLst>
                                    <p:cmd type="call" cmd="playFrom(0.0)">
                                      <p:cBhvr>
                                        <p:cTn id="37" dur="16062" fill="hold"/>
                                        <p:tgtEl>
                                          <p:spTgt spid="2"/>
                                        </p:tgtEl>
                                      </p:cBhvr>
                                    </p:cmd>
                                  </p:childTnLst>
                                </p:cTn>
                              </p:par>
                            </p:childTnLst>
                          </p:cTn>
                        </p:par>
                      </p:childTnLst>
                    </p:cTn>
                  </p:par>
                </p:childTnLst>
              </p:cTn>
              <p:nextCondLst>
                <p:cond evt="onClick" delay="0">
                  <p:tgtEl>
                    <p:spTgt spid="2"/>
                  </p:tgtEl>
                </p:cond>
              </p:nextCondLst>
            </p:seq>
            <p:audio>
              <p:cMediaNode vol="80000">
                <p:cTn id="38" fill="hold" display="0">
                  <p:stCondLst>
                    <p:cond delay="indefinite"/>
                  </p:stCondLst>
                  <p:endCondLst>
                    <p:cond evt="onStopAudio" delay="0">
                      <p:tgtEl>
                        <p:sldTgt/>
                      </p:tgtEl>
                    </p:cond>
                  </p:endCondLst>
                </p:cTn>
                <p:tgtEl>
                  <p:spTgt spid="2"/>
                </p:tgtEl>
              </p:cMediaNode>
            </p:audio>
          </p:childTnLst>
        </p:cTn>
      </p:par>
    </p:tnLst>
    <p:bldLst>
      <p:bldP spid="8" grpId="0" animBg="1"/>
      <p:bldP spid="9" grpId="0" animBg="1"/>
      <p:bldP spid="10" grpId="0" animBg="1"/>
      <p:bldP spid="11" grpId="0" animBg="1"/>
      <p:bldP spid="12" grpId="0" animBg="1"/>
      <p:bldP spid="1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715962"/>
          </a:xfrm>
          <a:solidFill>
            <a:schemeClr val="accent6">
              <a:lumMod val="40000"/>
              <a:lumOff val="60000"/>
            </a:schemeClr>
          </a:solidFill>
        </p:spPr>
        <p:txBody>
          <a:bodyPr>
            <a:normAutofit/>
          </a:bodyPr>
          <a:lstStyle/>
          <a:p>
            <a:pPr algn="l" rtl="0"/>
            <a:r>
              <a:rPr lang="en-US" sz="3600" b="1" dirty="0"/>
              <a:t>GRAMMAR  unreal conditionals   P.54</a:t>
            </a:r>
            <a:endParaRPr lang="ar-SA" sz="3600" b="1" dirty="0"/>
          </a:p>
        </p:txBody>
      </p:sp>
      <p:sp>
        <p:nvSpPr>
          <p:cNvPr id="3" name="عنصر نائب للمحتوى 2"/>
          <p:cNvSpPr>
            <a:spLocks noGrp="1"/>
          </p:cNvSpPr>
          <p:nvPr>
            <p:ph idx="1"/>
          </p:nvPr>
        </p:nvSpPr>
        <p:spPr>
          <a:xfrm>
            <a:off x="457200" y="1052736"/>
            <a:ext cx="8229600" cy="5073427"/>
          </a:xfrm>
        </p:spPr>
        <p:txBody>
          <a:bodyPr>
            <a:noAutofit/>
          </a:bodyPr>
          <a:lstStyle/>
          <a:p>
            <a:pPr algn="l" rtl="0">
              <a:buNone/>
            </a:pPr>
            <a:r>
              <a:rPr lang="en-US" sz="2400" dirty="0"/>
              <a:t>1 What would you do if your school caught fire?</a:t>
            </a:r>
          </a:p>
          <a:p>
            <a:pPr algn="l" rtl="0">
              <a:buNone/>
            </a:pPr>
            <a:r>
              <a:rPr lang="en-US" sz="2400" dirty="0"/>
              <a:t>2 What would you have done if you had been on the Pan Am plane in Tenerife? </a:t>
            </a:r>
          </a:p>
          <a:p>
            <a:pPr algn="l" rtl="0">
              <a:buNone/>
            </a:pPr>
            <a:r>
              <a:rPr lang="en-US" sz="2400" b="1" dirty="0"/>
              <a:t>a</a:t>
            </a:r>
            <a:r>
              <a:rPr lang="en-US" sz="2400" dirty="0"/>
              <a:t> Look at 1 and 2 above and answer the questions.</a:t>
            </a:r>
          </a:p>
          <a:p>
            <a:pPr algn="l" rtl="0"/>
            <a:r>
              <a:rPr lang="en-US" sz="2400" dirty="0"/>
              <a:t>Which one refers to a hypothetical situation in the past? </a:t>
            </a:r>
          </a:p>
          <a:p>
            <a:pPr algn="l" rtl="0"/>
            <a:r>
              <a:rPr lang="en-US" sz="2400" dirty="0"/>
              <a:t>Which one refers to a hypothetical situation in the present or future?                                             </a:t>
            </a:r>
            <a:r>
              <a:rPr lang="en-US" sz="2400" b="1" dirty="0">
                <a:solidFill>
                  <a:srgbClr val="7030A0"/>
                </a:solidFill>
              </a:rPr>
              <a:t>(Click to check your answers</a:t>
            </a:r>
            <a:r>
              <a:rPr lang="en-US" sz="2800" b="1" dirty="0">
                <a:solidFill>
                  <a:srgbClr val="7030A0"/>
                </a:solidFill>
              </a:rPr>
              <a:t>)</a:t>
            </a:r>
            <a:endParaRPr lang="en-US" sz="2400" dirty="0"/>
          </a:p>
          <a:p>
            <a:pPr marL="182880" algn="l" rtl="0">
              <a:spcBef>
                <a:spcPts val="0"/>
              </a:spcBef>
              <a:buNone/>
            </a:pPr>
            <a:r>
              <a:rPr lang="en-US" sz="2400" b="1" dirty="0"/>
              <a:t>b </a:t>
            </a:r>
            <a:r>
              <a:rPr lang="en-US" sz="2400" dirty="0"/>
              <a:t>Underline the verb forms. Which forms are they?</a:t>
            </a:r>
          </a:p>
          <a:p>
            <a:pPr marL="182880" algn="l" rtl="0">
              <a:spcBef>
                <a:spcPts val="0"/>
              </a:spcBef>
              <a:buNone/>
            </a:pPr>
            <a:r>
              <a:rPr lang="en-US" sz="2400" dirty="0"/>
              <a:t>   </a:t>
            </a:r>
            <a:r>
              <a:rPr lang="en-US" sz="2400" b="1" dirty="0">
                <a:solidFill>
                  <a:srgbClr val="7030A0"/>
                </a:solidFill>
              </a:rPr>
              <a:t>(Click to check your answers</a:t>
            </a:r>
            <a:r>
              <a:rPr lang="en-US" sz="2800" b="1" dirty="0">
                <a:solidFill>
                  <a:srgbClr val="7030A0"/>
                </a:solidFill>
              </a:rPr>
              <a:t>) </a:t>
            </a:r>
            <a:r>
              <a:rPr lang="en-US" sz="2400" dirty="0"/>
              <a:t/>
            </a:r>
            <a:br>
              <a:rPr lang="en-US" sz="2400" dirty="0"/>
            </a:br>
            <a:endParaRPr lang="ar-SA" sz="2400" dirty="0"/>
          </a:p>
        </p:txBody>
      </p:sp>
      <p:sp>
        <p:nvSpPr>
          <p:cNvPr id="4" name="مربع نص 3"/>
          <p:cNvSpPr txBox="1"/>
          <p:nvPr/>
        </p:nvSpPr>
        <p:spPr>
          <a:xfrm>
            <a:off x="7772400" y="2667000"/>
            <a:ext cx="457200" cy="523220"/>
          </a:xfrm>
          <a:prstGeom prst="rect">
            <a:avLst/>
          </a:prstGeom>
          <a:noFill/>
        </p:spPr>
        <p:txBody>
          <a:bodyPr wrap="square" rtlCol="1">
            <a:spAutoFit/>
          </a:bodyPr>
          <a:lstStyle/>
          <a:p>
            <a:pPr algn="ctr"/>
            <a:r>
              <a:rPr lang="en-US" sz="2800" b="1" dirty="0">
                <a:solidFill>
                  <a:srgbClr val="0070C0"/>
                </a:solidFill>
              </a:rPr>
              <a:t>2</a:t>
            </a:r>
            <a:endParaRPr lang="ar-SY" sz="2800" b="1" dirty="0">
              <a:solidFill>
                <a:srgbClr val="0070C0"/>
              </a:solidFill>
            </a:endParaRPr>
          </a:p>
        </p:txBody>
      </p:sp>
      <p:sp>
        <p:nvSpPr>
          <p:cNvPr id="5" name="مربع نص 4"/>
          <p:cNvSpPr txBox="1"/>
          <p:nvPr/>
        </p:nvSpPr>
        <p:spPr>
          <a:xfrm>
            <a:off x="1828800" y="3505200"/>
            <a:ext cx="457200" cy="523220"/>
          </a:xfrm>
          <a:prstGeom prst="rect">
            <a:avLst/>
          </a:prstGeom>
          <a:noFill/>
        </p:spPr>
        <p:txBody>
          <a:bodyPr wrap="square" rtlCol="1">
            <a:spAutoFit/>
          </a:bodyPr>
          <a:lstStyle/>
          <a:p>
            <a:pPr algn="ctr"/>
            <a:r>
              <a:rPr lang="en-US" sz="2800" b="1" dirty="0">
                <a:solidFill>
                  <a:srgbClr val="0070C0"/>
                </a:solidFill>
              </a:rPr>
              <a:t>1</a:t>
            </a:r>
            <a:endParaRPr lang="ar-SY" sz="2800" b="1" dirty="0">
              <a:solidFill>
                <a:srgbClr val="0070C0"/>
              </a:solidFill>
            </a:endParaRPr>
          </a:p>
        </p:txBody>
      </p:sp>
      <p:cxnSp>
        <p:nvCxnSpPr>
          <p:cNvPr id="7" name="رابط مستقيم 6"/>
          <p:cNvCxnSpPr/>
          <p:nvPr/>
        </p:nvCxnSpPr>
        <p:spPr>
          <a:xfrm>
            <a:off x="1524000" y="1524000"/>
            <a:ext cx="1600200" cy="1588"/>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 name="رابط مستقيم 8"/>
          <p:cNvCxnSpPr/>
          <p:nvPr/>
        </p:nvCxnSpPr>
        <p:spPr>
          <a:xfrm>
            <a:off x="1524000" y="1905000"/>
            <a:ext cx="2590800" cy="1588"/>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 name="رابط مستقيم 9"/>
          <p:cNvCxnSpPr/>
          <p:nvPr/>
        </p:nvCxnSpPr>
        <p:spPr>
          <a:xfrm>
            <a:off x="4953000" y="1905000"/>
            <a:ext cx="1143000" cy="1588"/>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1" name="رابط مستقيم 10"/>
          <p:cNvCxnSpPr/>
          <p:nvPr/>
        </p:nvCxnSpPr>
        <p:spPr>
          <a:xfrm>
            <a:off x="4953000" y="1524000"/>
            <a:ext cx="838200" cy="1588"/>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15" name="مربع نص 14"/>
          <p:cNvSpPr txBox="1"/>
          <p:nvPr/>
        </p:nvSpPr>
        <p:spPr>
          <a:xfrm>
            <a:off x="381000" y="4876800"/>
            <a:ext cx="8458200" cy="1200329"/>
          </a:xfrm>
          <a:prstGeom prst="rect">
            <a:avLst/>
          </a:prstGeom>
          <a:solidFill>
            <a:schemeClr val="accent5">
              <a:lumMod val="20000"/>
              <a:lumOff val="80000"/>
            </a:schemeClr>
          </a:solidFill>
        </p:spPr>
        <p:txBody>
          <a:bodyPr wrap="square" rtlCol="1">
            <a:spAutoFit/>
          </a:bodyPr>
          <a:lstStyle/>
          <a:p>
            <a:pPr algn="l" rtl="0"/>
            <a:r>
              <a:rPr lang="en-US" sz="2400" b="1" i="1" dirty="0">
                <a:solidFill>
                  <a:srgbClr val="0070C0"/>
                </a:solidFill>
              </a:rPr>
              <a:t>1 would + infinitive in the main clause, past simple in the </a:t>
            </a:r>
            <a:r>
              <a:rPr lang="en-US" sz="2400" b="1" i="1" dirty="0" err="1">
                <a:solidFill>
                  <a:srgbClr val="0070C0"/>
                </a:solidFill>
              </a:rPr>
              <a:t>jf</a:t>
            </a:r>
            <a:r>
              <a:rPr lang="en-US" sz="2400" b="1" i="1" dirty="0">
                <a:solidFill>
                  <a:srgbClr val="0070C0"/>
                </a:solidFill>
              </a:rPr>
              <a:t>-clause</a:t>
            </a:r>
            <a:br>
              <a:rPr lang="en-US" sz="2400" b="1" i="1" dirty="0">
                <a:solidFill>
                  <a:srgbClr val="0070C0"/>
                </a:solidFill>
              </a:rPr>
            </a:br>
            <a:r>
              <a:rPr lang="en-US" sz="2400" b="1" i="1" dirty="0">
                <a:solidFill>
                  <a:srgbClr val="0070C0"/>
                </a:solidFill>
              </a:rPr>
              <a:t>2 would have + past participle in the main clause, past perfect in the if-clause</a:t>
            </a:r>
            <a:endParaRPr lang="ar-SY" sz="2400" b="1" i="1" dirty="0">
              <a:solidFill>
                <a:srgbClr val="0070C0"/>
              </a:solidFill>
            </a:endParaRPr>
          </a:p>
        </p:txBody>
      </p:sp>
      <p:pic>
        <p:nvPicPr>
          <p:cNvPr id="6"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8001000" y="381000"/>
            <a:ext cx="609600" cy="609600"/>
          </a:xfrm>
          <a:prstGeom prst="rect">
            <a:avLst/>
          </a:prstGeom>
        </p:spPr>
      </p:pic>
    </p:spTree>
    <p:extLst>
      <p:ext uri="{BB962C8B-B14F-4D97-AF65-F5344CB8AC3E}">
        <p14:creationId xmlns:p14="http://schemas.microsoft.com/office/powerpoint/2010/main" val="1930574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ppt_x"/>
                                          </p:val>
                                        </p:tav>
                                        <p:tav tm="100000">
                                          <p:val>
                                            <p:strVal val="#ppt_x"/>
                                          </p:val>
                                        </p:tav>
                                      </p:tavLst>
                                    </p:anim>
                                    <p:anim calcmode="lin" valueType="num">
                                      <p:cBhvr additive="base">
                                        <p:cTn id="2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ppt_x"/>
                                          </p:val>
                                        </p:tav>
                                        <p:tav tm="100000">
                                          <p:val>
                                            <p:strVal val="#ppt_x"/>
                                          </p:val>
                                        </p:tav>
                                      </p:tavLst>
                                    </p:anim>
                                    <p:anim calcmode="lin" valueType="num">
                                      <p:cBhvr additive="base">
                                        <p:cTn id="30" dur="500" fill="hold"/>
                                        <p:tgtEl>
                                          <p:spTgt spid="9"/>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500" fill="hold"/>
                                        <p:tgtEl>
                                          <p:spTgt spid="10"/>
                                        </p:tgtEl>
                                        <p:attrNameLst>
                                          <p:attrName>ppt_x</p:attrName>
                                        </p:attrNameLst>
                                      </p:cBhvr>
                                      <p:tavLst>
                                        <p:tav tm="0">
                                          <p:val>
                                            <p:strVal val="#ppt_x"/>
                                          </p:val>
                                        </p:tav>
                                        <p:tav tm="100000">
                                          <p:val>
                                            <p:strVal val="#ppt_x"/>
                                          </p:val>
                                        </p:tav>
                                      </p:tavLst>
                                    </p:anim>
                                    <p:anim calcmode="lin" valueType="num">
                                      <p:cBhvr additive="base">
                                        <p:cTn id="3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 presetClass="entr" presetSubtype="1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blinds(horizontal)">
                                      <p:cBhvr>
                                        <p:cTn id="3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0" restart="whenNotActive" fill="hold" evtFilter="cancelBubble" nodeType="interactiveSeq">
                <p:stCondLst>
                  <p:cond evt="onClick" delay="0">
                    <p:tgtEl>
                      <p:spTgt spid="6"/>
                    </p:tgtEl>
                  </p:cond>
                </p:stCondLst>
                <p:endSync evt="end" delay="0">
                  <p:rtn val="all"/>
                </p:endSync>
                <p:childTnLst>
                  <p:par>
                    <p:cTn id="41" fill="hold">
                      <p:stCondLst>
                        <p:cond delay="0"/>
                      </p:stCondLst>
                      <p:childTnLst>
                        <p:par>
                          <p:cTn id="42" fill="hold">
                            <p:stCondLst>
                              <p:cond delay="0"/>
                            </p:stCondLst>
                            <p:childTnLst>
                              <p:par>
                                <p:cTn id="43" presetID="1" presetClass="mediacall" presetSubtype="0" fill="hold" nodeType="clickEffect">
                                  <p:stCondLst>
                                    <p:cond delay="0"/>
                                  </p:stCondLst>
                                  <p:childTnLst>
                                    <p:cmd type="call" cmd="playFrom(0.0)">
                                      <p:cBhvr>
                                        <p:cTn id="44" dur="50335" fill="hold"/>
                                        <p:tgtEl>
                                          <p:spTgt spid="6"/>
                                        </p:tgtEl>
                                      </p:cBhvr>
                                    </p:cmd>
                                  </p:childTnLst>
                                </p:cTn>
                              </p:par>
                            </p:childTnLst>
                          </p:cTn>
                        </p:par>
                      </p:childTnLst>
                    </p:cTn>
                  </p:par>
                </p:childTnLst>
              </p:cTn>
              <p:nextCondLst>
                <p:cond evt="onClick" delay="0">
                  <p:tgtEl>
                    <p:spTgt spid="6"/>
                  </p:tgtEl>
                </p:cond>
              </p:nextCondLst>
            </p:seq>
            <p:audio>
              <p:cMediaNode vol="80000">
                <p:cTn id="45" fill="hold" display="0">
                  <p:stCondLst>
                    <p:cond delay="indefinite"/>
                  </p:stCondLst>
                  <p:endCondLst>
                    <p:cond evt="onStopAudio" delay="0">
                      <p:tgtEl>
                        <p:sldTgt/>
                      </p:tgtEl>
                    </p:cond>
                  </p:endCondLst>
                </p:cTn>
                <p:tgtEl>
                  <p:spTgt spid="6"/>
                </p:tgtEl>
              </p:cMediaNode>
            </p:audio>
          </p:childTnLst>
        </p:cTn>
      </p:par>
    </p:tnLst>
    <p:bldLst>
      <p:bldP spid="4" grpId="0"/>
      <p:bldP spid="5" grpId="0"/>
      <p:bldP spid="1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868362"/>
          </a:xfrm>
          <a:solidFill>
            <a:schemeClr val="accent6">
              <a:lumMod val="40000"/>
              <a:lumOff val="60000"/>
            </a:schemeClr>
          </a:solidFill>
        </p:spPr>
        <p:txBody>
          <a:bodyPr>
            <a:normAutofit/>
          </a:bodyPr>
          <a:lstStyle/>
          <a:p>
            <a:pPr algn="l" rtl="0"/>
            <a:r>
              <a:rPr lang="en-US" sz="3600" b="1" dirty="0"/>
              <a:t>GRAMMAR  unreal conditionals   P.54</a:t>
            </a:r>
            <a:endParaRPr lang="ar-SA" sz="3600" b="1" dirty="0"/>
          </a:p>
        </p:txBody>
      </p:sp>
      <p:sp>
        <p:nvSpPr>
          <p:cNvPr id="3" name="عنصر نائب للمحتوى 2"/>
          <p:cNvSpPr>
            <a:spLocks noGrp="1"/>
          </p:cNvSpPr>
          <p:nvPr>
            <p:ph idx="1"/>
          </p:nvPr>
        </p:nvSpPr>
        <p:spPr>
          <a:xfrm>
            <a:off x="457200" y="1371600"/>
            <a:ext cx="8382000" cy="4754563"/>
          </a:xfrm>
        </p:spPr>
        <p:txBody>
          <a:bodyPr>
            <a:noAutofit/>
          </a:bodyPr>
          <a:lstStyle/>
          <a:p>
            <a:pPr algn="l" rtl="0">
              <a:buNone/>
            </a:pPr>
            <a:r>
              <a:rPr lang="en-US" sz="2600" b="1" dirty="0"/>
              <a:t>c. Try to complete 1- 4 below. </a:t>
            </a:r>
            <a:r>
              <a:rPr lang="en-US" sz="2600" b="1" dirty="0">
                <a:solidFill>
                  <a:srgbClr val="7030A0"/>
                </a:solidFill>
              </a:rPr>
              <a:t>(Click to check your answers)</a:t>
            </a:r>
            <a:endParaRPr lang="en-US" sz="2600" b="1" dirty="0"/>
          </a:p>
          <a:p>
            <a:pPr marL="514350" indent="-514350" algn="l" rtl="0">
              <a:buAutoNum type="arabicPeriod"/>
            </a:pPr>
            <a:r>
              <a:rPr lang="en-US" sz="2600" dirty="0"/>
              <a:t>What would do if you ____________ (be) in a hotel and the fire alarm went off in the middle of the night?</a:t>
            </a:r>
          </a:p>
          <a:p>
            <a:pPr marL="514350" indent="-514350" algn="l" rtl="0">
              <a:buAutoNum type="arabicPeriod"/>
            </a:pPr>
            <a:r>
              <a:rPr lang="en-US" sz="2600" dirty="0"/>
              <a:t>Another 130 people __________________ (get out) of the World Trade Center alive if they had tried to leave the building sooner. </a:t>
            </a:r>
          </a:p>
          <a:p>
            <a:pPr marL="514350" indent="-514350" algn="l" rtl="0">
              <a:buAutoNum type="arabicPeriod"/>
            </a:pPr>
            <a:r>
              <a:rPr lang="en-US" sz="2600" dirty="0"/>
              <a:t>Many more people would have survived if they _____________ (get off ) the plane immediately. </a:t>
            </a:r>
          </a:p>
          <a:p>
            <a:pPr marL="514350" indent="-514350" algn="l" rtl="0">
              <a:buAutoNum type="arabicPeriod"/>
            </a:pPr>
            <a:r>
              <a:rPr lang="en-US" sz="2600" dirty="0"/>
              <a:t>If a fire alarm went off at work, I _______________  (not pay) any attention. </a:t>
            </a:r>
            <a:endParaRPr lang="ar-SA" sz="2600" dirty="0"/>
          </a:p>
        </p:txBody>
      </p:sp>
      <p:sp>
        <p:nvSpPr>
          <p:cNvPr id="4" name="مربع نص 3"/>
          <p:cNvSpPr txBox="1"/>
          <p:nvPr/>
        </p:nvSpPr>
        <p:spPr>
          <a:xfrm>
            <a:off x="5562600" y="4800600"/>
            <a:ext cx="2057400" cy="492443"/>
          </a:xfrm>
          <a:prstGeom prst="rect">
            <a:avLst/>
          </a:prstGeom>
          <a:noFill/>
        </p:spPr>
        <p:txBody>
          <a:bodyPr wrap="square" rtlCol="1">
            <a:spAutoFit/>
          </a:bodyPr>
          <a:lstStyle/>
          <a:p>
            <a:pPr algn="l" rtl="0"/>
            <a:r>
              <a:rPr lang="en-US" sz="2600" b="1" i="1" dirty="0">
                <a:solidFill>
                  <a:srgbClr val="0070C0"/>
                </a:solidFill>
              </a:rPr>
              <a:t>wouldn’t pay</a:t>
            </a:r>
            <a:endParaRPr lang="ar-SY" sz="2600" b="1" i="1" dirty="0">
              <a:solidFill>
                <a:srgbClr val="0070C0"/>
              </a:solidFill>
            </a:endParaRPr>
          </a:p>
        </p:txBody>
      </p:sp>
      <p:sp>
        <p:nvSpPr>
          <p:cNvPr id="5" name="مربع نص 4"/>
          <p:cNvSpPr txBox="1"/>
          <p:nvPr/>
        </p:nvSpPr>
        <p:spPr>
          <a:xfrm>
            <a:off x="1295400" y="4343400"/>
            <a:ext cx="1752600" cy="492443"/>
          </a:xfrm>
          <a:prstGeom prst="rect">
            <a:avLst/>
          </a:prstGeom>
          <a:noFill/>
        </p:spPr>
        <p:txBody>
          <a:bodyPr wrap="square" rtlCol="1">
            <a:spAutoFit/>
          </a:bodyPr>
          <a:lstStyle/>
          <a:p>
            <a:pPr algn="l" rtl="0"/>
            <a:r>
              <a:rPr lang="en-US" sz="2600" b="1" i="1" dirty="0">
                <a:solidFill>
                  <a:srgbClr val="0070C0"/>
                </a:solidFill>
              </a:rPr>
              <a:t>had got off</a:t>
            </a:r>
            <a:endParaRPr lang="ar-SY" sz="2600" b="1" i="1" dirty="0">
              <a:solidFill>
                <a:srgbClr val="0070C0"/>
              </a:solidFill>
            </a:endParaRPr>
          </a:p>
        </p:txBody>
      </p:sp>
      <p:sp>
        <p:nvSpPr>
          <p:cNvPr id="6" name="مربع نص 5"/>
          <p:cNvSpPr txBox="1"/>
          <p:nvPr/>
        </p:nvSpPr>
        <p:spPr>
          <a:xfrm>
            <a:off x="3810000" y="2667000"/>
            <a:ext cx="3048000" cy="492443"/>
          </a:xfrm>
          <a:prstGeom prst="rect">
            <a:avLst/>
          </a:prstGeom>
          <a:noFill/>
        </p:spPr>
        <p:txBody>
          <a:bodyPr wrap="square" rtlCol="1">
            <a:spAutoFit/>
          </a:bodyPr>
          <a:lstStyle/>
          <a:p>
            <a:pPr algn="l" rtl="0"/>
            <a:r>
              <a:rPr lang="en-US" sz="2600" b="1" i="1" dirty="0">
                <a:solidFill>
                  <a:srgbClr val="0070C0"/>
                </a:solidFill>
              </a:rPr>
              <a:t>would have got out</a:t>
            </a:r>
            <a:endParaRPr lang="ar-SY" sz="2600" b="1" i="1" dirty="0">
              <a:solidFill>
                <a:srgbClr val="0070C0"/>
              </a:solidFill>
            </a:endParaRPr>
          </a:p>
        </p:txBody>
      </p:sp>
      <p:sp>
        <p:nvSpPr>
          <p:cNvPr id="7" name="مربع نص 6"/>
          <p:cNvSpPr txBox="1"/>
          <p:nvPr/>
        </p:nvSpPr>
        <p:spPr>
          <a:xfrm>
            <a:off x="4267200" y="1828800"/>
            <a:ext cx="1524000" cy="492443"/>
          </a:xfrm>
          <a:prstGeom prst="rect">
            <a:avLst/>
          </a:prstGeom>
          <a:noFill/>
        </p:spPr>
        <p:txBody>
          <a:bodyPr wrap="square" rtlCol="1">
            <a:spAutoFit/>
          </a:bodyPr>
          <a:lstStyle/>
          <a:p>
            <a:pPr algn="l" rtl="0"/>
            <a:r>
              <a:rPr lang="en-US" sz="2600" b="1" i="1" dirty="0">
                <a:solidFill>
                  <a:srgbClr val="0070C0"/>
                </a:solidFill>
              </a:rPr>
              <a:t>were</a:t>
            </a:r>
            <a:endParaRPr lang="ar-SY" sz="2600" b="1" i="1" dirty="0">
              <a:solidFill>
                <a:srgbClr val="0070C0"/>
              </a:solidFill>
            </a:endParaRPr>
          </a:p>
        </p:txBody>
      </p:sp>
      <p:pic>
        <p:nvPicPr>
          <p:cNvPr id="8"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7924800" y="404019"/>
            <a:ext cx="609600" cy="609600"/>
          </a:xfrm>
          <a:prstGeom prst="rect">
            <a:avLst/>
          </a:prstGeom>
        </p:spPr>
      </p:pic>
    </p:spTree>
    <p:extLst>
      <p:ext uri="{BB962C8B-B14F-4D97-AF65-F5344CB8AC3E}">
        <p14:creationId xmlns:p14="http://schemas.microsoft.com/office/powerpoint/2010/main" val="1930574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linds(horizont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blinds(horizontal)">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3" restart="whenNotActive" fill="hold" evtFilter="cancelBubble" nodeType="interactiveSeq">
                <p:stCondLst>
                  <p:cond evt="onClick" delay="0">
                    <p:tgtEl>
                      <p:spTgt spid="8"/>
                    </p:tgtEl>
                  </p:cond>
                </p:stCondLst>
                <p:endSync evt="end" delay="0">
                  <p:rtn val="all"/>
                </p:endSync>
                <p:childTnLst>
                  <p:par>
                    <p:cTn id="24" fill="hold">
                      <p:stCondLst>
                        <p:cond delay="0"/>
                      </p:stCondLst>
                      <p:childTnLst>
                        <p:par>
                          <p:cTn id="25" fill="hold">
                            <p:stCondLst>
                              <p:cond delay="0"/>
                            </p:stCondLst>
                            <p:childTnLst>
                              <p:par>
                                <p:cTn id="26" presetID="1" presetClass="mediacall" presetSubtype="0" fill="hold" nodeType="clickEffect">
                                  <p:stCondLst>
                                    <p:cond delay="0"/>
                                  </p:stCondLst>
                                  <p:childTnLst>
                                    <p:cmd type="call" cmd="playFrom(0.0)">
                                      <p:cBhvr>
                                        <p:cTn id="27" dur="14669" fill="hold"/>
                                        <p:tgtEl>
                                          <p:spTgt spid="8"/>
                                        </p:tgtEl>
                                      </p:cBhvr>
                                    </p:cmd>
                                  </p:childTnLst>
                                </p:cTn>
                              </p:par>
                            </p:childTnLst>
                          </p:cTn>
                        </p:par>
                      </p:childTnLst>
                    </p:cTn>
                  </p:par>
                </p:childTnLst>
              </p:cTn>
              <p:nextCondLst>
                <p:cond evt="onClick" delay="0">
                  <p:tgtEl>
                    <p:spTgt spid="8"/>
                  </p:tgtEl>
                </p:cond>
              </p:nextCondLst>
            </p:seq>
            <p:audio>
              <p:cMediaNode vol="80000">
                <p:cTn id="28" fill="hold" display="0">
                  <p:stCondLst>
                    <p:cond delay="indefinite"/>
                  </p:stCondLst>
                  <p:endCondLst>
                    <p:cond evt="onStopAudio" delay="0">
                      <p:tgtEl>
                        <p:sldTgt/>
                      </p:tgtEl>
                    </p:cond>
                  </p:endCondLst>
                </p:cTn>
                <p:tgtEl>
                  <p:spTgt spid="8"/>
                </p:tgtEl>
              </p:cMediaNode>
            </p:audio>
          </p:childTnLst>
        </p:cTn>
      </p:par>
    </p:tnLst>
    <p:bldLst>
      <p:bldP spid="4" grpId="0"/>
      <p:bldP spid="5" grpId="0"/>
      <p:bldP spid="6" grpId="0"/>
      <p:bldP spid="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639762"/>
          </a:xfrm>
          <a:solidFill>
            <a:schemeClr val="accent1">
              <a:lumMod val="20000"/>
              <a:lumOff val="80000"/>
            </a:schemeClr>
          </a:solidFill>
        </p:spPr>
        <p:txBody>
          <a:bodyPr>
            <a:noAutofit/>
          </a:bodyPr>
          <a:lstStyle/>
          <a:p>
            <a:pPr algn="l" rtl="0"/>
            <a:r>
              <a:rPr lang="en-US" sz="2800" b="1" dirty="0"/>
              <a:t>GRAMMAR BANK  4A  unreal conditionals   P. 138</a:t>
            </a:r>
            <a:endParaRPr lang="ar-SY" sz="2800" b="1" dirty="0"/>
          </a:p>
        </p:txBody>
      </p:sp>
      <p:sp>
        <p:nvSpPr>
          <p:cNvPr id="3" name="عنصر نائب للمحتوى 2"/>
          <p:cNvSpPr>
            <a:spLocks noGrp="1"/>
          </p:cNvSpPr>
          <p:nvPr>
            <p:ph idx="1"/>
          </p:nvPr>
        </p:nvSpPr>
        <p:spPr>
          <a:xfrm>
            <a:off x="228600" y="1066800"/>
            <a:ext cx="8610600" cy="5410200"/>
          </a:xfrm>
        </p:spPr>
        <p:txBody>
          <a:bodyPr>
            <a:noAutofit/>
          </a:bodyPr>
          <a:lstStyle/>
          <a:p>
            <a:pPr algn="l" rtl="0">
              <a:buNone/>
            </a:pPr>
            <a:r>
              <a:rPr lang="en-US" sz="2100" b="1" dirty="0">
                <a:solidFill>
                  <a:schemeClr val="accent6">
                    <a:lumMod val="75000"/>
                  </a:schemeClr>
                </a:solidFill>
              </a:rPr>
              <a:t>second conditional sentences: </a:t>
            </a:r>
            <a:r>
              <a:rPr lang="en-US" sz="2100" b="1" i="1" dirty="0">
                <a:solidFill>
                  <a:schemeClr val="accent6">
                    <a:lumMod val="75000"/>
                  </a:schemeClr>
                </a:solidFill>
              </a:rPr>
              <a:t>if</a:t>
            </a:r>
            <a:r>
              <a:rPr lang="en-US" sz="2100" b="1" dirty="0">
                <a:solidFill>
                  <a:schemeClr val="accent6">
                    <a:lumMod val="75000"/>
                  </a:schemeClr>
                </a:solidFill>
              </a:rPr>
              <a:t> + past simple, </a:t>
            </a:r>
            <a:r>
              <a:rPr lang="en-US" sz="2100" b="1" i="1" dirty="0">
                <a:solidFill>
                  <a:schemeClr val="accent6">
                    <a:lumMod val="75000"/>
                  </a:schemeClr>
                </a:solidFill>
              </a:rPr>
              <a:t>would / wouldn’t </a:t>
            </a:r>
            <a:r>
              <a:rPr lang="en-US" sz="2100" b="1" dirty="0">
                <a:solidFill>
                  <a:schemeClr val="accent6">
                    <a:lumMod val="75000"/>
                  </a:schemeClr>
                </a:solidFill>
              </a:rPr>
              <a:t>+Infinitive</a:t>
            </a:r>
          </a:p>
          <a:p>
            <a:pPr algn="l" rtl="0">
              <a:buNone/>
            </a:pPr>
            <a:endParaRPr lang="en-US" sz="2100" dirty="0"/>
          </a:p>
          <a:p>
            <a:pPr algn="l" rtl="0">
              <a:buNone/>
            </a:pPr>
            <a:r>
              <a:rPr lang="en-US" sz="2100" dirty="0"/>
              <a:t>1. </a:t>
            </a:r>
            <a:r>
              <a:rPr lang="en-US" sz="2100" b="1" dirty="0">
                <a:solidFill>
                  <a:srgbClr val="C00000"/>
                </a:solidFill>
              </a:rPr>
              <a:t>If</a:t>
            </a:r>
            <a:r>
              <a:rPr lang="en-US" sz="2100" dirty="0"/>
              <a:t> there </a:t>
            </a:r>
            <a:r>
              <a:rPr lang="en-US" sz="2100" b="1" dirty="0"/>
              <a:t>was </a:t>
            </a:r>
            <a:r>
              <a:rPr lang="en-US" sz="2100" dirty="0"/>
              <a:t>a fire in this hotel, it </a:t>
            </a:r>
            <a:r>
              <a:rPr lang="en-US" sz="2100" b="1" dirty="0"/>
              <a:t>would be</a:t>
            </a:r>
            <a:r>
              <a:rPr lang="en-US" sz="2100" dirty="0"/>
              <a:t> very difficult to escape.</a:t>
            </a:r>
            <a:br>
              <a:rPr lang="en-US" sz="2100" dirty="0"/>
            </a:br>
            <a:r>
              <a:rPr lang="en-US" sz="2100" dirty="0"/>
              <a:t>I </a:t>
            </a:r>
            <a:r>
              <a:rPr lang="en-US" sz="2100" b="1" dirty="0"/>
              <a:t>wouldn’t live </a:t>
            </a:r>
            <a:r>
              <a:rPr lang="en-US" sz="2100" dirty="0"/>
              <a:t>in the country </a:t>
            </a:r>
            <a:r>
              <a:rPr lang="en-US" sz="2100" b="1" dirty="0">
                <a:solidFill>
                  <a:srgbClr val="C00000"/>
                </a:solidFill>
              </a:rPr>
              <a:t>if</a:t>
            </a:r>
            <a:r>
              <a:rPr lang="en-US" sz="2100" b="1" dirty="0"/>
              <a:t> </a:t>
            </a:r>
            <a:r>
              <a:rPr lang="en-US" sz="2100" dirty="0"/>
              <a:t>I </a:t>
            </a:r>
            <a:r>
              <a:rPr lang="en-US" sz="2100" b="1" dirty="0"/>
              <a:t>didn’t have </a:t>
            </a:r>
            <a:r>
              <a:rPr lang="en-US" sz="2100" dirty="0"/>
              <a:t>a car.</a:t>
            </a:r>
          </a:p>
          <a:p>
            <a:pPr algn="l" rtl="0">
              <a:buFont typeface="Wingdings" pitchFamily="2" charset="2"/>
              <a:buChar char="ü"/>
            </a:pPr>
            <a:r>
              <a:rPr lang="en-US" sz="2100" b="1" dirty="0">
                <a:solidFill>
                  <a:srgbClr val="0070C0"/>
                </a:solidFill>
              </a:rPr>
              <a:t>Use second conditional sentences to talk about hypothetical or improbable situations in the present / future.</a:t>
            </a:r>
            <a:endParaRPr lang="en-US" sz="2100" dirty="0"/>
          </a:p>
          <a:p>
            <a:pPr algn="l" rtl="0">
              <a:buNone/>
            </a:pPr>
            <a:r>
              <a:rPr lang="en-US" sz="2100" dirty="0"/>
              <a:t>2. </a:t>
            </a:r>
            <a:r>
              <a:rPr lang="en-US" sz="2100" b="1" dirty="0">
                <a:solidFill>
                  <a:srgbClr val="C00000"/>
                </a:solidFill>
              </a:rPr>
              <a:t>If</a:t>
            </a:r>
            <a:r>
              <a:rPr lang="en-US" sz="2100" dirty="0"/>
              <a:t> you </a:t>
            </a:r>
            <a:r>
              <a:rPr lang="en-US" sz="2100" b="1" dirty="0"/>
              <a:t>weren’t making </a:t>
            </a:r>
            <a:r>
              <a:rPr lang="en-US" sz="2100" dirty="0"/>
              <a:t>so much noise, I </a:t>
            </a:r>
            <a:r>
              <a:rPr lang="en-US" sz="2100" b="1" dirty="0"/>
              <a:t>could concentrate </a:t>
            </a:r>
            <a:r>
              <a:rPr lang="en-US" sz="2100" dirty="0"/>
              <a:t>better.</a:t>
            </a:r>
          </a:p>
          <a:p>
            <a:pPr algn="l" rtl="0">
              <a:buFont typeface="Wingdings" pitchFamily="2" charset="2"/>
              <a:buChar char="ü"/>
            </a:pPr>
            <a:r>
              <a:rPr lang="en-US" sz="2100" b="1" dirty="0">
                <a:solidFill>
                  <a:srgbClr val="0070C0"/>
                </a:solidFill>
              </a:rPr>
              <a:t>In the if clause you can also use the past continuous. In the other clause you can use </a:t>
            </a:r>
            <a:r>
              <a:rPr lang="en-US" sz="2100" b="1" i="1" dirty="0">
                <a:solidFill>
                  <a:srgbClr val="0070C0"/>
                </a:solidFill>
              </a:rPr>
              <a:t>could</a:t>
            </a:r>
            <a:r>
              <a:rPr lang="en-US" sz="2100" b="1" dirty="0">
                <a:solidFill>
                  <a:srgbClr val="0070C0"/>
                </a:solidFill>
              </a:rPr>
              <a:t> or </a:t>
            </a:r>
            <a:r>
              <a:rPr lang="en-US" sz="2100" b="1" i="1" dirty="0">
                <a:solidFill>
                  <a:srgbClr val="0070C0"/>
                </a:solidFill>
              </a:rPr>
              <a:t>might</a:t>
            </a:r>
            <a:r>
              <a:rPr lang="en-US" sz="2100" b="1" dirty="0">
                <a:solidFill>
                  <a:srgbClr val="0070C0"/>
                </a:solidFill>
              </a:rPr>
              <a:t> instead of </a:t>
            </a:r>
            <a:r>
              <a:rPr lang="en-US" sz="2100" b="1" i="1" dirty="0">
                <a:solidFill>
                  <a:srgbClr val="0070C0"/>
                </a:solidFill>
              </a:rPr>
              <a:t>would, </a:t>
            </a:r>
          </a:p>
          <a:p>
            <a:pPr algn="l" rtl="0">
              <a:buNone/>
            </a:pPr>
            <a:r>
              <a:rPr lang="en-US" sz="2100" dirty="0"/>
              <a:t>3. </a:t>
            </a:r>
            <a:r>
              <a:rPr lang="en-US" sz="2100" b="1" dirty="0">
                <a:solidFill>
                  <a:srgbClr val="C00000"/>
                </a:solidFill>
              </a:rPr>
              <a:t>If</a:t>
            </a:r>
            <a:r>
              <a:rPr lang="en-US" sz="2100" b="1" dirty="0"/>
              <a:t> </a:t>
            </a:r>
            <a:r>
              <a:rPr lang="en-US" sz="2100" dirty="0"/>
              <a:t>I </a:t>
            </a:r>
            <a:r>
              <a:rPr lang="en-US" sz="2100" b="1" dirty="0"/>
              <a:t>were </a:t>
            </a:r>
            <a:r>
              <a:rPr lang="en-US" sz="2100" dirty="0"/>
              <a:t>you, I</a:t>
            </a:r>
            <a:r>
              <a:rPr lang="en-US" sz="2100" b="1" dirty="0"/>
              <a:t>’d</a:t>
            </a:r>
            <a:r>
              <a:rPr lang="en-US" sz="2100" dirty="0"/>
              <a:t> </a:t>
            </a:r>
            <a:r>
              <a:rPr lang="en-US" sz="2100" b="1" dirty="0"/>
              <a:t>make </a:t>
            </a:r>
            <a:r>
              <a:rPr lang="en-US" sz="2100" dirty="0"/>
              <a:t>Jimmy wear a helmet when he’s cycling.</a:t>
            </a:r>
          </a:p>
          <a:p>
            <a:pPr algn="l" rtl="0">
              <a:buFont typeface="Wingdings" pitchFamily="2" charset="2"/>
              <a:buChar char="ü"/>
            </a:pPr>
            <a:r>
              <a:rPr lang="en-US" sz="2100" b="1" dirty="0">
                <a:solidFill>
                  <a:srgbClr val="0070C0"/>
                </a:solidFill>
              </a:rPr>
              <a:t>With the verb </a:t>
            </a:r>
            <a:r>
              <a:rPr lang="en-US" sz="2100" b="1" i="1" dirty="0">
                <a:solidFill>
                  <a:srgbClr val="0070C0"/>
                </a:solidFill>
              </a:rPr>
              <a:t>be</a:t>
            </a:r>
            <a:r>
              <a:rPr lang="en-US" sz="2100" b="1" dirty="0">
                <a:solidFill>
                  <a:srgbClr val="0070C0"/>
                </a:solidFill>
              </a:rPr>
              <a:t> you can use </a:t>
            </a:r>
            <a:r>
              <a:rPr lang="en-US" sz="2100" b="1" i="1" dirty="0">
                <a:solidFill>
                  <a:srgbClr val="0070C0"/>
                </a:solidFill>
              </a:rPr>
              <a:t>was</a:t>
            </a:r>
            <a:r>
              <a:rPr lang="en-US" sz="2100" b="1" dirty="0">
                <a:solidFill>
                  <a:srgbClr val="0070C0"/>
                </a:solidFill>
              </a:rPr>
              <a:t> or </a:t>
            </a:r>
            <a:r>
              <a:rPr lang="en-US" sz="2100" b="1" i="1" dirty="0">
                <a:solidFill>
                  <a:srgbClr val="0070C0"/>
                </a:solidFill>
              </a:rPr>
              <a:t>were</a:t>
            </a:r>
            <a:r>
              <a:rPr lang="en-US" sz="2100" b="1" dirty="0">
                <a:solidFill>
                  <a:srgbClr val="0070C0"/>
                </a:solidFill>
              </a:rPr>
              <a:t> for </a:t>
            </a:r>
            <a:r>
              <a:rPr lang="en-US" sz="2100" b="1" i="1" dirty="0">
                <a:solidFill>
                  <a:srgbClr val="0070C0"/>
                </a:solidFill>
              </a:rPr>
              <a:t>I, he,</a:t>
            </a:r>
            <a:r>
              <a:rPr lang="en-US" sz="2100" b="1" dirty="0">
                <a:solidFill>
                  <a:srgbClr val="0070C0"/>
                </a:solidFill>
              </a:rPr>
              <a:t> and </a:t>
            </a:r>
            <a:r>
              <a:rPr lang="en-US" sz="2100" b="1" i="1" dirty="0">
                <a:solidFill>
                  <a:srgbClr val="0070C0"/>
                </a:solidFill>
              </a:rPr>
              <a:t>she</a:t>
            </a:r>
            <a:r>
              <a:rPr lang="en-US" sz="2100" b="1" dirty="0">
                <a:solidFill>
                  <a:srgbClr val="0070C0"/>
                </a:solidFill>
              </a:rPr>
              <a:t> in the </a:t>
            </a:r>
            <a:r>
              <a:rPr lang="en-US" sz="2100" b="1" i="1" dirty="0">
                <a:solidFill>
                  <a:srgbClr val="0070C0"/>
                </a:solidFill>
              </a:rPr>
              <a:t>if</a:t>
            </a:r>
            <a:r>
              <a:rPr lang="en-US" sz="2100" b="1" dirty="0">
                <a:solidFill>
                  <a:srgbClr val="0070C0"/>
                </a:solidFill>
              </a:rPr>
              <a:t> clause,  </a:t>
            </a:r>
            <a:r>
              <a:rPr lang="en-US" sz="2100" dirty="0"/>
              <a:t>e.g. </a:t>
            </a:r>
            <a:r>
              <a:rPr lang="en-US" sz="2100" i="1" dirty="0"/>
              <a:t>If he was / were here, he would know what to do.</a:t>
            </a:r>
            <a:r>
              <a:rPr lang="en-US" sz="2100" dirty="0"/>
              <a:t> </a:t>
            </a:r>
          </a:p>
          <a:p>
            <a:pPr algn="l" rtl="0">
              <a:buFont typeface="Wingdings" pitchFamily="2" charset="2"/>
              <a:buChar char="ü"/>
            </a:pPr>
            <a:r>
              <a:rPr lang="en-US" sz="2100" b="1" dirty="0">
                <a:solidFill>
                  <a:srgbClr val="0070C0"/>
                </a:solidFill>
              </a:rPr>
              <a:t>However, in conditionals beginning </a:t>
            </a:r>
            <a:r>
              <a:rPr lang="en-US" sz="2100" b="1" i="1" dirty="0">
                <a:solidFill>
                  <a:srgbClr val="0070C0"/>
                </a:solidFill>
              </a:rPr>
              <a:t>If I were you...</a:t>
            </a:r>
            <a:r>
              <a:rPr lang="en-US" sz="2100" b="1" dirty="0">
                <a:solidFill>
                  <a:srgbClr val="0070C0"/>
                </a:solidFill>
              </a:rPr>
              <a:t> to give advice, always use </a:t>
            </a:r>
            <a:r>
              <a:rPr lang="en-US" sz="2100" b="1" i="1" dirty="0">
                <a:solidFill>
                  <a:srgbClr val="0070C0"/>
                </a:solidFill>
              </a:rPr>
              <a:t>were.</a:t>
            </a:r>
            <a:endParaRPr lang="ar-SY" sz="2100" b="1" dirty="0">
              <a:solidFill>
                <a:srgbClr val="0070C0"/>
              </a:solidFill>
            </a:endParaRPr>
          </a:p>
        </p:txBody>
      </p:sp>
      <p:pic>
        <p:nvPicPr>
          <p:cNvPr id="4"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8077200" y="274638"/>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68826"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990600"/>
            <a:ext cx="8229600" cy="5135563"/>
          </a:xfrm>
        </p:spPr>
        <p:txBody>
          <a:bodyPr>
            <a:normAutofit fontScale="77500" lnSpcReduction="20000"/>
          </a:bodyPr>
          <a:lstStyle/>
          <a:p>
            <a:pPr algn="l" rtl="0">
              <a:buNone/>
            </a:pPr>
            <a:r>
              <a:rPr lang="en-US" b="1" dirty="0">
                <a:solidFill>
                  <a:schemeClr val="accent6">
                    <a:lumMod val="75000"/>
                  </a:schemeClr>
                </a:solidFill>
              </a:rPr>
              <a:t>third conditional sentences: </a:t>
            </a:r>
            <a:r>
              <a:rPr lang="en-US" b="1" i="1" dirty="0">
                <a:solidFill>
                  <a:schemeClr val="accent6">
                    <a:lumMod val="75000"/>
                  </a:schemeClr>
                </a:solidFill>
              </a:rPr>
              <a:t>if +</a:t>
            </a:r>
            <a:r>
              <a:rPr lang="en-US" b="1" dirty="0">
                <a:solidFill>
                  <a:schemeClr val="accent6">
                    <a:lumMod val="75000"/>
                  </a:schemeClr>
                </a:solidFill>
              </a:rPr>
              <a:t> past perfect, </a:t>
            </a:r>
            <a:r>
              <a:rPr lang="en-US" b="1" i="1" dirty="0">
                <a:solidFill>
                  <a:schemeClr val="accent6">
                    <a:lumMod val="75000"/>
                  </a:schemeClr>
                </a:solidFill>
              </a:rPr>
              <a:t>would / wouldn’t have </a:t>
            </a:r>
            <a:r>
              <a:rPr lang="en-US" b="1" dirty="0">
                <a:solidFill>
                  <a:schemeClr val="accent6">
                    <a:lumMod val="75000"/>
                  </a:schemeClr>
                </a:solidFill>
              </a:rPr>
              <a:t>+ past participle</a:t>
            </a:r>
          </a:p>
          <a:p>
            <a:pPr algn="l" rtl="0">
              <a:buNone/>
            </a:pPr>
            <a:r>
              <a:rPr lang="en-US" dirty="0"/>
              <a:t>1. </a:t>
            </a:r>
            <a:r>
              <a:rPr lang="en-US" b="1" dirty="0">
                <a:solidFill>
                  <a:srgbClr val="C00000"/>
                </a:solidFill>
              </a:rPr>
              <a:t>If</a:t>
            </a:r>
            <a:r>
              <a:rPr lang="en-US" b="1" dirty="0"/>
              <a:t> </a:t>
            </a:r>
            <a:r>
              <a:rPr lang="en-US" dirty="0"/>
              <a:t>you </a:t>
            </a:r>
            <a:r>
              <a:rPr lang="en-US" b="1" dirty="0"/>
              <a:t>had studied </a:t>
            </a:r>
            <a:r>
              <a:rPr lang="en-US" dirty="0"/>
              <a:t>more, you </a:t>
            </a:r>
            <a:r>
              <a:rPr lang="en-US" b="1" dirty="0"/>
              <a:t>would have done </a:t>
            </a:r>
            <a:r>
              <a:rPr lang="en-US" dirty="0"/>
              <a:t>better</a:t>
            </a:r>
            <a:r>
              <a:rPr lang="en-US" b="1" dirty="0"/>
              <a:t> </a:t>
            </a:r>
            <a:r>
              <a:rPr lang="en-US" dirty="0"/>
              <a:t>in the exams.</a:t>
            </a:r>
            <a:br>
              <a:rPr lang="en-US" dirty="0"/>
            </a:br>
            <a:r>
              <a:rPr lang="en-US" dirty="0"/>
              <a:t>I </a:t>
            </a:r>
            <a:r>
              <a:rPr lang="en-US" b="1" dirty="0"/>
              <a:t>wouldn’t have been </a:t>
            </a:r>
            <a:r>
              <a:rPr lang="en-US" dirty="0"/>
              <a:t>late </a:t>
            </a:r>
            <a:r>
              <a:rPr lang="en-US" b="1" dirty="0">
                <a:solidFill>
                  <a:srgbClr val="C00000"/>
                </a:solidFill>
              </a:rPr>
              <a:t>if</a:t>
            </a:r>
            <a:r>
              <a:rPr lang="en-US" b="1" dirty="0"/>
              <a:t> I hadn’t </a:t>
            </a:r>
            <a:r>
              <a:rPr lang="en-US" dirty="0"/>
              <a:t>overslept.</a:t>
            </a:r>
          </a:p>
          <a:p>
            <a:pPr algn="l" rtl="0">
              <a:buFont typeface="Wingdings" pitchFamily="2" charset="2"/>
              <a:buChar char="ü"/>
            </a:pPr>
            <a:r>
              <a:rPr lang="en-US" b="1" dirty="0">
                <a:solidFill>
                  <a:srgbClr val="0070C0"/>
                </a:solidFill>
              </a:rPr>
              <a:t>We use third conditional sentences to talk about a hypothetical past situation and its consequence.</a:t>
            </a:r>
          </a:p>
          <a:p>
            <a:pPr algn="l" rtl="0">
              <a:buNone/>
            </a:pPr>
            <a:endParaRPr lang="en-US" b="1" dirty="0">
              <a:solidFill>
                <a:srgbClr val="0070C0"/>
              </a:solidFill>
            </a:endParaRPr>
          </a:p>
          <a:p>
            <a:pPr algn="l" rtl="0">
              <a:buNone/>
            </a:pPr>
            <a:r>
              <a:rPr lang="en-US" dirty="0"/>
              <a:t>2. He </a:t>
            </a:r>
            <a:r>
              <a:rPr lang="en-US" b="1" dirty="0"/>
              <a:t>would have died</a:t>
            </a:r>
            <a:r>
              <a:rPr lang="en-US" dirty="0"/>
              <a:t> </a:t>
            </a:r>
            <a:r>
              <a:rPr lang="en-US" b="1" dirty="0">
                <a:solidFill>
                  <a:srgbClr val="C00000"/>
                </a:solidFill>
              </a:rPr>
              <a:t>if</a:t>
            </a:r>
            <a:r>
              <a:rPr lang="en-US" b="1" dirty="0"/>
              <a:t> </a:t>
            </a:r>
            <a:r>
              <a:rPr lang="en-US" dirty="0"/>
              <a:t>he </a:t>
            </a:r>
            <a:r>
              <a:rPr lang="en-US" b="1" dirty="0"/>
              <a:t>hadn’t been wearing </a:t>
            </a:r>
            <a:r>
              <a:rPr lang="en-US" dirty="0"/>
              <a:t>a helmet.</a:t>
            </a:r>
            <a:br>
              <a:rPr lang="en-US" dirty="0"/>
            </a:br>
            <a:r>
              <a:rPr lang="en-US" b="1" dirty="0">
                <a:solidFill>
                  <a:srgbClr val="C00000"/>
                </a:solidFill>
              </a:rPr>
              <a:t>If </a:t>
            </a:r>
            <a:r>
              <a:rPr lang="en-US" dirty="0"/>
              <a:t>they </a:t>
            </a:r>
            <a:r>
              <a:rPr lang="en-US" b="1" dirty="0"/>
              <a:t>had known </a:t>
            </a:r>
            <a:r>
              <a:rPr lang="en-US" dirty="0"/>
              <a:t>you were coming, they </a:t>
            </a:r>
            <a:r>
              <a:rPr lang="en-US" b="1" dirty="0"/>
              <a:t>might have stayed</a:t>
            </a:r>
            <a:r>
              <a:rPr lang="en-US" dirty="0"/>
              <a:t> longer.</a:t>
            </a:r>
          </a:p>
          <a:p>
            <a:pPr algn="l" rtl="0">
              <a:buFont typeface="Wingdings" pitchFamily="2" charset="2"/>
              <a:buChar char="ü"/>
            </a:pPr>
            <a:r>
              <a:rPr lang="en-US" b="1" dirty="0">
                <a:solidFill>
                  <a:srgbClr val="0070C0"/>
                </a:solidFill>
              </a:rPr>
              <a:t>You can also use the past perfect continuous in the if clause. You can use </a:t>
            </a:r>
            <a:r>
              <a:rPr lang="en-US" b="1" i="1" dirty="0">
                <a:solidFill>
                  <a:srgbClr val="0070C0"/>
                </a:solidFill>
              </a:rPr>
              <a:t>could have</a:t>
            </a:r>
            <a:r>
              <a:rPr lang="en-US" b="1" dirty="0">
                <a:solidFill>
                  <a:srgbClr val="0070C0"/>
                </a:solidFill>
              </a:rPr>
              <a:t> or </a:t>
            </a:r>
            <a:r>
              <a:rPr lang="en-US" b="1" i="1" dirty="0">
                <a:solidFill>
                  <a:srgbClr val="0070C0"/>
                </a:solidFill>
              </a:rPr>
              <a:t>might have</a:t>
            </a:r>
            <a:r>
              <a:rPr lang="en-US" b="1" dirty="0">
                <a:solidFill>
                  <a:srgbClr val="0070C0"/>
                </a:solidFill>
              </a:rPr>
              <a:t> instead of </a:t>
            </a:r>
            <a:r>
              <a:rPr lang="en-US" b="1" i="1" dirty="0">
                <a:solidFill>
                  <a:srgbClr val="0070C0"/>
                </a:solidFill>
              </a:rPr>
              <a:t>would have</a:t>
            </a:r>
            <a:r>
              <a:rPr lang="en-US" b="1" dirty="0">
                <a:solidFill>
                  <a:srgbClr val="0070C0"/>
                </a:solidFill>
              </a:rPr>
              <a:t> in the other clause.</a:t>
            </a:r>
            <a:endParaRPr lang="en-US" b="1" dirty="0"/>
          </a:p>
        </p:txBody>
      </p:sp>
      <p:sp>
        <p:nvSpPr>
          <p:cNvPr id="5" name="عنوان 1"/>
          <p:cNvSpPr txBox="1">
            <a:spLocks/>
          </p:cNvSpPr>
          <p:nvPr/>
        </p:nvSpPr>
        <p:spPr>
          <a:xfrm>
            <a:off x="457200" y="274638"/>
            <a:ext cx="8229600" cy="639762"/>
          </a:xfrm>
          <a:prstGeom prst="rect">
            <a:avLst/>
          </a:prstGeom>
          <a:solidFill>
            <a:schemeClr val="accent1">
              <a:lumMod val="20000"/>
              <a:lumOff val="80000"/>
            </a:schemeClr>
          </a:solidFill>
        </p:spPr>
        <p:txBody>
          <a:bodyPr vert="horz" lIns="91440" tIns="45720" rIns="91440" bIns="45720" rtlCol="1"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a:ln>
                  <a:noFill/>
                </a:ln>
                <a:solidFill>
                  <a:schemeClr val="tx1"/>
                </a:solidFill>
                <a:effectLst/>
                <a:uLnTx/>
                <a:uFillTx/>
                <a:latin typeface="+mj-lt"/>
                <a:ea typeface="+mj-ea"/>
                <a:cs typeface="+mj-cs"/>
              </a:rPr>
              <a:t>GRAMMAR BANK  4A  unreal conditionals   P. 138</a:t>
            </a:r>
            <a:endParaRPr kumimoji="0" lang="ar-SY" sz="2800" b="1" i="0" u="none" strike="noStrike" kern="1200" cap="none" spc="0" normalizeH="0" baseline="0" noProof="0" dirty="0">
              <a:ln>
                <a:noFill/>
              </a:ln>
              <a:solidFill>
                <a:schemeClr val="tx1"/>
              </a:solidFill>
              <a:effectLst/>
              <a:uLnTx/>
              <a:uFillTx/>
              <a:latin typeface="+mj-lt"/>
              <a:ea typeface="+mj-ea"/>
              <a:cs typeface="+mj-cs"/>
            </a:endParaRPr>
          </a:p>
        </p:txBody>
      </p:sp>
      <p:pic>
        <p:nvPicPr>
          <p:cNvPr id="4"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8090848" y="342900"/>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2873"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143000"/>
            <a:ext cx="8382000" cy="4983163"/>
          </a:xfrm>
        </p:spPr>
        <p:txBody>
          <a:bodyPr>
            <a:normAutofit fontScale="77500" lnSpcReduction="20000"/>
          </a:bodyPr>
          <a:lstStyle/>
          <a:p>
            <a:pPr algn="l" rtl="0">
              <a:buNone/>
            </a:pPr>
            <a:r>
              <a:rPr lang="en-US" b="1" dirty="0">
                <a:solidFill>
                  <a:srgbClr val="D802C9"/>
                </a:solidFill>
              </a:rPr>
              <a:t>second or third conditional?</a:t>
            </a:r>
          </a:p>
          <a:p>
            <a:pPr marL="514350" indent="-514350" algn="l" rtl="0">
              <a:buAutoNum type="arabicPeriod"/>
            </a:pPr>
            <a:r>
              <a:rPr lang="en-US" dirty="0"/>
              <a:t>If</a:t>
            </a:r>
            <a:r>
              <a:rPr lang="en-US" b="1" dirty="0"/>
              <a:t> </a:t>
            </a:r>
            <a:r>
              <a:rPr lang="en-US" dirty="0"/>
              <a:t>you</a:t>
            </a:r>
            <a:r>
              <a:rPr lang="en-US" b="1" dirty="0"/>
              <a:t> studied </a:t>
            </a:r>
            <a:r>
              <a:rPr lang="en-US" dirty="0"/>
              <a:t>more</a:t>
            </a:r>
            <a:r>
              <a:rPr lang="en-US" b="1" dirty="0"/>
              <a:t>, </a:t>
            </a:r>
            <a:r>
              <a:rPr lang="en-US" dirty="0"/>
              <a:t>you</a:t>
            </a:r>
            <a:r>
              <a:rPr lang="en-US" b="1" dirty="0"/>
              <a:t> would </a:t>
            </a:r>
            <a:r>
              <a:rPr lang="en-US" dirty="0"/>
              <a:t>probably</a:t>
            </a:r>
            <a:r>
              <a:rPr lang="en-US" b="1" dirty="0"/>
              <a:t> pass </a:t>
            </a:r>
            <a:r>
              <a:rPr lang="en-US" dirty="0"/>
              <a:t>the exam.</a:t>
            </a:r>
          </a:p>
          <a:p>
            <a:pPr marL="514350" indent="-514350" algn="l" rtl="0">
              <a:buAutoNum type="arabicPeriod"/>
            </a:pPr>
            <a:r>
              <a:rPr lang="en-US" dirty="0"/>
              <a:t>If you </a:t>
            </a:r>
            <a:r>
              <a:rPr lang="en-US" b="1" dirty="0"/>
              <a:t>had studied </a:t>
            </a:r>
            <a:r>
              <a:rPr lang="en-US" dirty="0"/>
              <a:t>more, you </a:t>
            </a:r>
            <a:r>
              <a:rPr lang="en-US" b="1" dirty="0"/>
              <a:t>would </a:t>
            </a:r>
            <a:r>
              <a:rPr lang="en-US" dirty="0"/>
              <a:t>probably </a:t>
            </a:r>
            <a:r>
              <a:rPr lang="en-US" b="1" dirty="0"/>
              <a:t>have passed </a:t>
            </a:r>
            <a:r>
              <a:rPr lang="en-US" dirty="0"/>
              <a:t>the exam.</a:t>
            </a:r>
          </a:p>
          <a:p>
            <a:pPr marL="514350" indent="-514350" algn="l" rtl="0">
              <a:buNone/>
            </a:pPr>
            <a:r>
              <a:rPr lang="en-US" dirty="0"/>
              <a:t>Compare the two conditionals. </a:t>
            </a:r>
          </a:p>
          <a:p>
            <a:pPr marL="514350" indent="-514350" algn="l" rtl="0">
              <a:buNone/>
            </a:pPr>
            <a:r>
              <a:rPr lang="en-US" dirty="0"/>
              <a:t>1 = You don’t study enough. You need to study more. </a:t>
            </a:r>
          </a:p>
          <a:p>
            <a:pPr marL="514350" indent="-514350" algn="l" rtl="0">
              <a:buNone/>
            </a:pPr>
            <a:r>
              <a:rPr lang="en-US" dirty="0"/>
              <a:t>2 = You didn’t study enough, so you failed.</a:t>
            </a:r>
          </a:p>
          <a:p>
            <a:pPr algn="l" rtl="0">
              <a:buFont typeface="Wingdings" pitchFamily="2" charset="2"/>
              <a:buChar char="Ø"/>
            </a:pPr>
            <a:endParaRPr lang="en-US" dirty="0"/>
          </a:p>
          <a:p>
            <a:pPr algn="l" rtl="0">
              <a:buFont typeface="Wingdings" pitchFamily="2" charset="2"/>
              <a:buChar char="Ø"/>
            </a:pPr>
            <a:r>
              <a:rPr lang="en-US" dirty="0"/>
              <a:t>We sometimes mix second and third conditionals if a hypothetical situation in the past has a present / future consequence, </a:t>
            </a:r>
          </a:p>
          <a:p>
            <a:pPr algn="l" rtl="0">
              <a:buNone/>
            </a:pPr>
            <a:r>
              <a:rPr lang="en-US" dirty="0"/>
              <a:t>e.g. </a:t>
            </a:r>
            <a:r>
              <a:rPr lang="en-US" i="1" dirty="0"/>
              <a:t>He wouldn’t be so relaxed if he hadn’t finished his exams.</a:t>
            </a:r>
            <a:r>
              <a:rPr lang="en-US" dirty="0"/>
              <a:t/>
            </a:r>
            <a:br>
              <a:rPr lang="en-US" dirty="0"/>
            </a:br>
            <a:endParaRPr lang="ar-SY" dirty="0"/>
          </a:p>
        </p:txBody>
      </p:sp>
      <p:sp>
        <p:nvSpPr>
          <p:cNvPr id="4" name="عنوان 1"/>
          <p:cNvSpPr txBox="1">
            <a:spLocks/>
          </p:cNvSpPr>
          <p:nvPr/>
        </p:nvSpPr>
        <p:spPr>
          <a:xfrm>
            <a:off x="457200" y="381000"/>
            <a:ext cx="8229600" cy="639762"/>
          </a:xfrm>
          <a:prstGeom prst="rect">
            <a:avLst/>
          </a:prstGeom>
          <a:solidFill>
            <a:schemeClr val="accent1">
              <a:lumMod val="20000"/>
              <a:lumOff val="80000"/>
            </a:schemeClr>
          </a:solidFill>
        </p:spPr>
        <p:txBody>
          <a:bodyPr vert="horz" lIns="91440" tIns="45720" rIns="91440" bIns="45720" rtlCol="1"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a:ln>
                  <a:noFill/>
                </a:ln>
                <a:solidFill>
                  <a:schemeClr val="tx1"/>
                </a:solidFill>
                <a:effectLst/>
                <a:uLnTx/>
                <a:uFillTx/>
                <a:latin typeface="+mj-lt"/>
                <a:ea typeface="+mj-ea"/>
                <a:cs typeface="+mj-cs"/>
              </a:rPr>
              <a:t>GRAMMAR BANK  4A  unreal conditionals   P. 138</a:t>
            </a:r>
            <a:endParaRPr kumimoji="0" lang="ar-SY" sz="2800" b="1" i="0" u="none" strike="noStrike" kern="1200" cap="none" spc="0" normalizeH="0" baseline="0" noProof="0" dirty="0">
              <a:ln>
                <a:noFill/>
              </a:ln>
              <a:solidFill>
                <a:schemeClr val="tx1"/>
              </a:solidFill>
              <a:effectLst/>
              <a:uLnTx/>
              <a:uFillTx/>
              <a:latin typeface="+mj-lt"/>
              <a:ea typeface="+mj-ea"/>
              <a:cs typeface="+mj-cs"/>
            </a:endParaRPr>
          </a:p>
        </p:txBody>
      </p:sp>
      <p:pic>
        <p:nvPicPr>
          <p:cNvPr id="2"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8077200" y="433908"/>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0985"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990600"/>
            <a:ext cx="8458200" cy="5638800"/>
          </a:xfrm>
        </p:spPr>
        <p:txBody>
          <a:bodyPr>
            <a:noAutofit/>
          </a:bodyPr>
          <a:lstStyle/>
          <a:p>
            <a:pPr marL="274320" indent="-514350" algn="l" rtl="0">
              <a:spcBef>
                <a:spcPts val="0"/>
              </a:spcBef>
              <a:buNone/>
            </a:pPr>
            <a:r>
              <a:rPr lang="en-US" sz="2200" dirty="0"/>
              <a:t>a. Complete with a suitable form of the verb in brackets. </a:t>
            </a:r>
            <a:r>
              <a:rPr lang="en-US" sz="2400" b="1" dirty="0">
                <a:solidFill>
                  <a:srgbClr val="7030A0"/>
                </a:solidFill>
              </a:rPr>
              <a:t>Click to check.</a:t>
            </a:r>
            <a:r>
              <a:rPr lang="en-US" sz="2200" dirty="0"/>
              <a:t/>
            </a:r>
            <a:br>
              <a:rPr lang="en-US" sz="2200" dirty="0"/>
            </a:br>
            <a:r>
              <a:rPr lang="en-US" sz="2200" dirty="0"/>
              <a:t>If he </a:t>
            </a:r>
            <a:r>
              <a:rPr lang="en-US" sz="2200" b="1" i="1" dirty="0">
                <a:solidFill>
                  <a:srgbClr val="0070C0"/>
                </a:solidFill>
              </a:rPr>
              <a:t>hadn’t broken</a:t>
            </a:r>
            <a:r>
              <a:rPr lang="en-US" sz="2200" dirty="0"/>
              <a:t> his leg, he would have played. (not break)</a:t>
            </a:r>
          </a:p>
          <a:p>
            <a:pPr marL="274320" indent="-514350" algn="l" rtl="0">
              <a:spcBef>
                <a:spcPts val="0"/>
              </a:spcBef>
              <a:buAutoNum type="arabicPeriod"/>
            </a:pPr>
            <a:r>
              <a:rPr lang="en-US" sz="2200" dirty="0"/>
              <a:t>I ________________ you a present if I’d known it was your birthday. (buy)</a:t>
            </a:r>
          </a:p>
          <a:p>
            <a:pPr marL="274320" indent="-514350" algn="l" rtl="0">
              <a:spcBef>
                <a:spcPts val="0"/>
              </a:spcBef>
              <a:buAutoNum type="arabicPeriod"/>
            </a:pPr>
            <a:r>
              <a:rPr lang="en-US" sz="2200" dirty="0"/>
              <a:t>If you ______________ to bed earlier, you wouldn’t have been so tired. (go)</a:t>
            </a:r>
          </a:p>
          <a:p>
            <a:pPr marL="274320" indent="-514350" algn="l" rtl="0">
              <a:spcBef>
                <a:spcPts val="0"/>
              </a:spcBef>
              <a:buAutoNum type="arabicPeriod"/>
            </a:pPr>
            <a:r>
              <a:rPr lang="en-US" sz="2200" dirty="0"/>
              <a:t>I ________________ you some money if I had any. (lend)</a:t>
            </a:r>
          </a:p>
          <a:p>
            <a:pPr marL="274320" indent="-514350" algn="l" rtl="0">
              <a:spcBef>
                <a:spcPts val="0"/>
              </a:spcBef>
              <a:buAutoNum type="arabicPeriod"/>
            </a:pPr>
            <a:r>
              <a:rPr lang="en-US" sz="2200" dirty="0"/>
              <a:t>If I _______________ someone’s wallet, I’d keep it. (find)</a:t>
            </a:r>
          </a:p>
          <a:p>
            <a:pPr marL="274320" indent="-514350" algn="l" rtl="0">
              <a:spcBef>
                <a:spcPts val="0"/>
              </a:spcBef>
              <a:buAutoNum type="arabicPeriod"/>
            </a:pPr>
            <a:r>
              <a:rPr lang="en-US" sz="2200" dirty="0"/>
              <a:t>Joe wouldn’t have crashed if he ________________ so fast. (not drive)</a:t>
            </a:r>
          </a:p>
          <a:p>
            <a:pPr marL="274320" indent="-514350" algn="l" rtl="0">
              <a:spcBef>
                <a:spcPts val="0"/>
              </a:spcBef>
              <a:buAutoNum type="arabicPeriod"/>
            </a:pPr>
            <a:r>
              <a:rPr lang="en-US" sz="2200" dirty="0"/>
              <a:t>We would have a dog if we ______________ in the country. (live)</a:t>
            </a:r>
          </a:p>
          <a:p>
            <a:pPr marL="274320" indent="-514350" algn="l" rtl="0">
              <a:spcBef>
                <a:spcPts val="0"/>
              </a:spcBef>
              <a:buAutoNum type="arabicPeriod"/>
            </a:pPr>
            <a:r>
              <a:rPr lang="en-US" sz="2200" dirty="0"/>
              <a:t>If you’d looked after the plants, they ________________. (not die)</a:t>
            </a:r>
          </a:p>
          <a:p>
            <a:pPr marL="274320" indent="-514350" algn="l" rtl="0">
              <a:spcBef>
                <a:spcPts val="0"/>
              </a:spcBef>
              <a:buAutoNum type="arabicPeriod"/>
            </a:pPr>
            <a:r>
              <a:rPr lang="en-US" sz="2200" dirty="0"/>
              <a:t>You ______________ the news if you’d been watching the TV. (hear)</a:t>
            </a:r>
          </a:p>
          <a:p>
            <a:pPr marL="274320" indent="-514350" algn="l" rtl="0">
              <a:spcBef>
                <a:spcPts val="0"/>
              </a:spcBef>
              <a:buAutoNum type="arabicPeriod"/>
            </a:pPr>
            <a:r>
              <a:rPr lang="en-US" sz="2200" dirty="0"/>
              <a:t>They wouldn’t have bought the flat if they _______________ what the </a:t>
            </a:r>
            <a:r>
              <a:rPr lang="en-US" sz="2200" dirty="0" err="1"/>
              <a:t>neighbours</a:t>
            </a:r>
            <a:r>
              <a:rPr lang="en-US" sz="2200" dirty="0"/>
              <a:t> were like. (know)</a:t>
            </a:r>
          </a:p>
          <a:p>
            <a:pPr marL="274320" indent="-514350" algn="l" rtl="0">
              <a:spcBef>
                <a:spcPts val="0"/>
              </a:spcBef>
              <a:buAutoNum type="arabicPeriod"/>
            </a:pPr>
            <a:r>
              <a:rPr lang="en-US" sz="2200" dirty="0"/>
              <a:t>If she ______________ more sociable, she’d have more friends. (be)</a:t>
            </a:r>
            <a:endParaRPr lang="ar-SY" sz="2200" dirty="0"/>
          </a:p>
        </p:txBody>
      </p:sp>
      <p:sp>
        <p:nvSpPr>
          <p:cNvPr id="4" name="عنوان 1"/>
          <p:cNvSpPr txBox="1">
            <a:spLocks/>
          </p:cNvSpPr>
          <p:nvPr/>
        </p:nvSpPr>
        <p:spPr>
          <a:xfrm>
            <a:off x="457200" y="381000"/>
            <a:ext cx="8229600" cy="639762"/>
          </a:xfrm>
          <a:prstGeom prst="rect">
            <a:avLst/>
          </a:prstGeom>
          <a:solidFill>
            <a:schemeClr val="accent4">
              <a:lumMod val="20000"/>
              <a:lumOff val="80000"/>
            </a:schemeClr>
          </a:solidFill>
        </p:spPr>
        <p:txBody>
          <a:bodyPr vert="horz" lIns="91440" tIns="45720" rIns="91440" bIns="45720" rtlCol="1"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a:ln>
                  <a:noFill/>
                </a:ln>
                <a:solidFill>
                  <a:schemeClr val="tx1"/>
                </a:solidFill>
                <a:effectLst/>
                <a:uLnTx/>
                <a:uFillTx/>
                <a:latin typeface="+mj-lt"/>
                <a:ea typeface="+mj-ea"/>
                <a:cs typeface="+mj-cs"/>
              </a:rPr>
              <a:t>GRAMMAR BANK  4A  unreal conditionals   P. 139</a:t>
            </a:r>
            <a:endParaRPr kumimoji="0" lang="ar-SY" sz="2800" b="1" i="0" u="none" strike="noStrike" kern="1200" cap="none" spc="0" normalizeH="0" baseline="0" noProof="0" dirty="0">
              <a:ln>
                <a:noFill/>
              </a:ln>
              <a:solidFill>
                <a:schemeClr val="tx1"/>
              </a:solidFill>
              <a:effectLst/>
              <a:uLnTx/>
              <a:uFillTx/>
              <a:latin typeface="+mj-lt"/>
              <a:ea typeface="+mj-ea"/>
              <a:cs typeface="+mj-cs"/>
            </a:endParaRPr>
          </a:p>
        </p:txBody>
      </p:sp>
      <p:sp>
        <p:nvSpPr>
          <p:cNvPr id="6" name="مربع نص 5"/>
          <p:cNvSpPr txBox="1"/>
          <p:nvPr/>
        </p:nvSpPr>
        <p:spPr>
          <a:xfrm>
            <a:off x="1828800" y="6019800"/>
            <a:ext cx="2133600" cy="400110"/>
          </a:xfrm>
          <a:prstGeom prst="rect">
            <a:avLst/>
          </a:prstGeom>
          <a:noFill/>
        </p:spPr>
        <p:txBody>
          <a:bodyPr wrap="square" rtlCol="1">
            <a:spAutoFit/>
          </a:bodyPr>
          <a:lstStyle/>
          <a:p>
            <a:pPr algn="l" rtl="0"/>
            <a:r>
              <a:rPr lang="en-US" sz="2000" b="1" i="1" dirty="0">
                <a:solidFill>
                  <a:srgbClr val="0070C0"/>
                </a:solidFill>
              </a:rPr>
              <a:t>were / was</a:t>
            </a:r>
            <a:endParaRPr lang="ar-SY" sz="2000" b="1" i="1" dirty="0">
              <a:solidFill>
                <a:srgbClr val="0070C0"/>
              </a:solidFill>
            </a:endParaRPr>
          </a:p>
        </p:txBody>
      </p:sp>
      <p:sp>
        <p:nvSpPr>
          <p:cNvPr id="7" name="مربع نص 6"/>
          <p:cNvSpPr txBox="1"/>
          <p:nvPr/>
        </p:nvSpPr>
        <p:spPr>
          <a:xfrm>
            <a:off x="6042546" y="5429310"/>
            <a:ext cx="1676400" cy="400110"/>
          </a:xfrm>
          <a:prstGeom prst="rect">
            <a:avLst/>
          </a:prstGeom>
          <a:noFill/>
        </p:spPr>
        <p:txBody>
          <a:bodyPr wrap="square" rtlCol="1">
            <a:spAutoFit/>
          </a:bodyPr>
          <a:lstStyle/>
          <a:p>
            <a:pPr algn="l" rtl="0"/>
            <a:r>
              <a:rPr lang="en-US" sz="2000" b="1" i="1" dirty="0">
                <a:solidFill>
                  <a:srgbClr val="0070C0"/>
                </a:solidFill>
              </a:rPr>
              <a:t>had known</a:t>
            </a:r>
            <a:endParaRPr lang="ar-SY" sz="2000" b="1" i="1" dirty="0">
              <a:solidFill>
                <a:srgbClr val="0070C0"/>
              </a:solidFill>
            </a:endParaRPr>
          </a:p>
        </p:txBody>
      </p:sp>
      <p:sp>
        <p:nvSpPr>
          <p:cNvPr id="8" name="مربع نص 7"/>
          <p:cNvSpPr txBox="1"/>
          <p:nvPr/>
        </p:nvSpPr>
        <p:spPr>
          <a:xfrm>
            <a:off x="1447800" y="5029200"/>
            <a:ext cx="2133600" cy="400110"/>
          </a:xfrm>
          <a:prstGeom prst="rect">
            <a:avLst/>
          </a:prstGeom>
          <a:noFill/>
        </p:spPr>
        <p:txBody>
          <a:bodyPr wrap="square" rtlCol="1">
            <a:spAutoFit/>
          </a:bodyPr>
          <a:lstStyle/>
          <a:p>
            <a:pPr algn="l" rtl="0"/>
            <a:r>
              <a:rPr lang="en-US" sz="2000" b="1" i="1" dirty="0">
                <a:solidFill>
                  <a:srgbClr val="0070C0"/>
                </a:solidFill>
              </a:rPr>
              <a:t>would have heard</a:t>
            </a:r>
            <a:endParaRPr lang="ar-SY" sz="2000" b="1" i="1" dirty="0">
              <a:solidFill>
                <a:srgbClr val="0070C0"/>
              </a:solidFill>
            </a:endParaRPr>
          </a:p>
        </p:txBody>
      </p:sp>
      <p:sp>
        <p:nvSpPr>
          <p:cNvPr id="9" name="مربع نص 8"/>
          <p:cNvSpPr txBox="1"/>
          <p:nvPr/>
        </p:nvSpPr>
        <p:spPr>
          <a:xfrm>
            <a:off x="5181600" y="4724400"/>
            <a:ext cx="2286000" cy="400110"/>
          </a:xfrm>
          <a:prstGeom prst="rect">
            <a:avLst/>
          </a:prstGeom>
          <a:noFill/>
        </p:spPr>
        <p:txBody>
          <a:bodyPr wrap="square" rtlCol="1">
            <a:spAutoFit/>
          </a:bodyPr>
          <a:lstStyle/>
          <a:p>
            <a:pPr algn="l" rtl="0"/>
            <a:r>
              <a:rPr lang="en-US" sz="2000" b="1" i="1" dirty="0">
                <a:solidFill>
                  <a:srgbClr val="0070C0"/>
                </a:solidFill>
              </a:rPr>
              <a:t>wouldn’t have died</a:t>
            </a:r>
            <a:endParaRPr lang="ar-SY" sz="2000" b="1" i="1" dirty="0">
              <a:solidFill>
                <a:srgbClr val="0070C0"/>
              </a:solidFill>
            </a:endParaRPr>
          </a:p>
        </p:txBody>
      </p:sp>
      <p:sp>
        <p:nvSpPr>
          <p:cNvPr id="10" name="مربع نص 9"/>
          <p:cNvSpPr txBox="1"/>
          <p:nvPr/>
        </p:nvSpPr>
        <p:spPr>
          <a:xfrm>
            <a:off x="4305300" y="4374458"/>
            <a:ext cx="1295400" cy="400110"/>
          </a:xfrm>
          <a:prstGeom prst="rect">
            <a:avLst/>
          </a:prstGeom>
          <a:noFill/>
        </p:spPr>
        <p:txBody>
          <a:bodyPr wrap="square" rtlCol="1">
            <a:spAutoFit/>
          </a:bodyPr>
          <a:lstStyle/>
          <a:p>
            <a:pPr algn="l" rtl="0"/>
            <a:r>
              <a:rPr lang="en-US" sz="2000" b="1" i="1" dirty="0">
                <a:solidFill>
                  <a:srgbClr val="0070C0"/>
                </a:solidFill>
              </a:rPr>
              <a:t>lived</a:t>
            </a:r>
            <a:endParaRPr lang="ar-SY" sz="2000" b="1" i="1" dirty="0">
              <a:solidFill>
                <a:srgbClr val="0070C0"/>
              </a:solidFill>
            </a:endParaRPr>
          </a:p>
        </p:txBody>
      </p:sp>
      <p:sp>
        <p:nvSpPr>
          <p:cNvPr id="11" name="مربع نص 10"/>
          <p:cNvSpPr txBox="1"/>
          <p:nvPr/>
        </p:nvSpPr>
        <p:spPr>
          <a:xfrm>
            <a:off x="4648200" y="3657600"/>
            <a:ext cx="2514600" cy="707886"/>
          </a:xfrm>
          <a:prstGeom prst="rect">
            <a:avLst/>
          </a:prstGeom>
          <a:noFill/>
        </p:spPr>
        <p:txBody>
          <a:bodyPr wrap="square" rtlCol="1">
            <a:spAutoFit/>
          </a:bodyPr>
          <a:lstStyle/>
          <a:p>
            <a:pPr algn="l" rtl="0"/>
            <a:r>
              <a:rPr lang="en-US" sz="2000" b="1" i="1" dirty="0">
                <a:solidFill>
                  <a:srgbClr val="0070C0"/>
                </a:solidFill>
              </a:rPr>
              <a:t>hadn’t been driving / had driven</a:t>
            </a:r>
            <a:endParaRPr lang="ar-SY" sz="2000" b="1" i="1" dirty="0">
              <a:solidFill>
                <a:srgbClr val="0070C0"/>
              </a:solidFill>
            </a:endParaRPr>
          </a:p>
        </p:txBody>
      </p:sp>
      <p:sp>
        <p:nvSpPr>
          <p:cNvPr id="12" name="مربع نص 11"/>
          <p:cNvSpPr txBox="1"/>
          <p:nvPr/>
        </p:nvSpPr>
        <p:spPr>
          <a:xfrm>
            <a:off x="1524000" y="3352800"/>
            <a:ext cx="2133600" cy="400110"/>
          </a:xfrm>
          <a:prstGeom prst="rect">
            <a:avLst/>
          </a:prstGeom>
          <a:noFill/>
        </p:spPr>
        <p:txBody>
          <a:bodyPr wrap="square" rtlCol="1">
            <a:spAutoFit/>
          </a:bodyPr>
          <a:lstStyle/>
          <a:p>
            <a:pPr algn="l" rtl="0"/>
            <a:r>
              <a:rPr lang="en-US" sz="2000" b="1" i="1" dirty="0">
                <a:solidFill>
                  <a:srgbClr val="0070C0"/>
                </a:solidFill>
              </a:rPr>
              <a:t>found</a:t>
            </a:r>
            <a:endParaRPr lang="ar-SY" sz="2000" b="1" i="1" dirty="0">
              <a:solidFill>
                <a:srgbClr val="0070C0"/>
              </a:solidFill>
            </a:endParaRPr>
          </a:p>
        </p:txBody>
      </p:sp>
      <p:sp>
        <p:nvSpPr>
          <p:cNvPr id="13" name="مربع نص 12"/>
          <p:cNvSpPr txBox="1"/>
          <p:nvPr/>
        </p:nvSpPr>
        <p:spPr>
          <a:xfrm>
            <a:off x="1371600" y="3048000"/>
            <a:ext cx="2133600" cy="400110"/>
          </a:xfrm>
          <a:prstGeom prst="rect">
            <a:avLst/>
          </a:prstGeom>
          <a:noFill/>
        </p:spPr>
        <p:txBody>
          <a:bodyPr wrap="square" rtlCol="1">
            <a:spAutoFit/>
          </a:bodyPr>
          <a:lstStyle/>
          <a:p>
            <a:pPr algn="l" rtl="0"/>
            <a:r>
              <a:rPr lang="en-US" sz="2000" b="1" i="1" dirty="0">
                <a:solidFill>
                  <a:srgbClr val="0070C0"/>
                </a:solidFill>
              </a:rPr>
              <a:t>would lend</a:t>
            </a:r>
            <a:endParaRPr lang="ar-SY" sz="2000" b="1" i="1" dirty="0">
              <a:solidFill>
                <a:srgbClr val="0070C0"/>
              </a:solidFill>
            </a:endParaRPr>
          </a:p>
        </p:txBody>
      </p:sp>
      <p:sp>
        <p:nvSpPr>
          <p:cNvPr id="14" name="مربع نص 13"/>
          <p:cNvSpPr txBox="1"/>
          <p:nvPr/>
        </p:nvSpPr>
        <p:spPr>
          <a:xfrm>
            <a:off x="1905000" y="2362200"/>
            <a:ext cx="1600200" cy="400110"/>
          </a:xfrm>
          <a:prstGeom prst="rect">
            <a:avLst/>
          </a:prstGeom>
          <a:noFill/>
        </p:spPr>
        <p:txBody>
          <a:bodyPr wrap="square" rtlCol="1">
            <a:spAutoFit/>
          </a:bodyPr>
          <a:lstStyle/>
          <a:p>
            <a:pPr algn="l" rtl="0"/>
            <a:r>
              <a:rPr lang="en-US" sz="2000" b="1" i="1" dirty="0">
                <a:solidFill>
                  <a:srgbClr val="0070C0"/>
                </a:solidFill>
              </a:rPr>
              <a:t>had gone</a:t>
            </a:r>
            <a:endParaRPr lang="ar-SY" sz="2000" b="1" i="1" dirty="0">
              <a:solidFill>
                <a:srgbClr val="0070C0"/>
              </a:solidFill>
            </a:endParaRPr>
          </a:p>
        </p:txBody>
      </p:sp>
      <p:sp>
        <p:nvSpPr>
          <p:cNvPr id="15" name="مربع نص 14"/>
          <p:cNvSpPr txBox="1"/>
          <p:nvPr/>
        </p:nvSpPr>
        <p:spPr>
          <a:xfrm>
            <a:off x="1219200" y="1676400"/>
            <a:ext cx="2286000" cy="400110"/>
          </a:xfrm>
          <a:prstGeom prst="rect">
            <a:avLst/>
          </a:prstGeom>
          <a:noFill/>
        </p:spPr>
        <p:txBody>
          <a:bodyPr wrap="square" rtlCol="1">
            <a:spAutoFit/>
          </a:bodyPr>
          <a:lstStyle/>
          <a:p>
            <a:pPr algn="l" rtl="0"/>
            <a:r>
              <a:rPr lang="en-US" sz="2000" b="1" i="1" dirty="0">
                <a:solidFill>
                  <a:srgbClr val="0070C0"/>
                </a:solidFill>
              </a:rPr>
              <a:t>would have bought</a:t>
            </a:r>
            <a:endParaRPr lang="ar-SY" sz="2000" b="1" i="1" dirty="0">
              <a:solidFill>
                <a:srgbClr val="0070C0"/>
              </a:solidFill>
            </a:endParaRPr>
          </a:p>
        </p:txBody>
      </p:sp>
      <p:pic>
        <p:nvPicPr>
          <p:cNvPr id="5"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cstate="print"/>
          <a:stretch>
            <a:fillRect/>
          </a:stretch>
        </p:blipFill>
        <p:spPr>
          <a:xfrm>
            <a:off x="8077200" y="434181"/>
            <a:ext cx="609600" cy="609600"/>
          </a:xfrm>
          <a:prstGeom prst="rect">
            <a:avLst/>
          </a:prstGeom>
        </p:spPr>
      </p:pic>
      <p:pic>
        <p:nvPicPr>
          <p:cNvPr id="16" name="صوت مسجّل">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cstate="print"/>
          <a:stretch>
            <a:fillRect/>
          </a:stretch>
        </p:blipFill>
        <p:spPr>
          <a:xfrm>
            <a:off x="8077200" y="3933855"/>
            <a:ext cx="609600" cy="609600"/>
          </a:xfrm>
          <a:prstGeom prst="rect">
            <a:avLst/>
          </a:prstGeom>
        </p:spPr>
      </p:pic>
      <p:pic>
        <p:nvPicPr>
          <p:cNvPr id="18" name="صوت مسجّل">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8" cstate="print"/>
          <a:stretch>
            <a:fillRect/>
          </a:stretch>
        </p:blipFill>
        <p:spPr>
          <a:xfrm>
            <a:off x="8012373" y="5715000"/>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linds(horizontal)">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linds(horizontal)">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blinds(horizontal)">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blinds(horizontal)">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blinds(horizontal)">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blinds(horizontal)">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blinds(horizontal)">
                                      <p:cBhvr>
                                        <p:cTn id="37" dur="500"/>
                                        <p:tgtEl>
                                          <p:spTgt spid="9"/>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blinds(horizontal)">
                                      <p:cBhvr>
                                        <p:cTn id="42" dur="500"/>
                                        <p:tgtEl>
                                          <p:spTgt spid="8"/>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blinds(horizontal)">
                                      <p:cBhvr>
                                        <p:cTn id="47" dur="500"/>
                                        <p:tgtEl>
                                          <p:spTgt spid="7"/>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6"/>
                                        </p:tgtEl>
                                        <p:attrNameLst>
                                          <p:attrName>style.visibility</p:attrName>
                                        </p:attrNameLst>
                                      </p:cBhvr>
                                      <p:to>
                                        <p:strVal val="visible"/>
                                      </p:to>
                                    </p:set>
                                    <p:animEffect transition="in" filter="blinds(horizontal)">
                                      <p:cBhvr>
                                        <p:cTn id="5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53" restart="whenNotActive" fill="hold" evtFilter="cancelBubble" nodeType="interactiveSeq">
                <p:stCondLst>
                  <p:cond evt="onClick" delay="0">
                    <p:tgtEl>
                      <p:spTgt spid="5"/>
                    </p:tgtEl>
                  </p:cond>
                </p:stCondLst>
                <p:endSync evt="end" delay="0">
                  <p:rtn val="all"/>
                </p:endSync>
                <p:childTnLst>
                  <p:par>
                    <p:cTn id="54" fill="hold">
                      <p:stCondLst>
                        <p:cond delay="0"/>
                      </p:stCondLst>
                      <p:childTnLst>
                        <p:par>
                          <p:cTn id="55" fill="hold">
                            <p:stCondLst>
                              <p:cond delay="0"/>
                            </p:stCondLst>
                            <p:childTnLst>
                              <p:par>
                                <p:cTn id="56" presetID="1" presetClass="mediacall" presetSubtype="0" fill="hold" nodeType="clickEffect">
                                  <p:stCondLst>
                                    <p:cond delay="0"/>
                                  </p:stCondLst>
                                  <p:childTnLst>
                                    <p:cmd type="call" cmd="playFrom(0.0)">
                                      <p:cBhvr>
                                        <p:cTn id="57" dur="16712" fill="hold"/>
                                        <p:tgtEl>
                                          <p:spTgt spid="5"/>
                                        </p:tgtEl>
                                      </p:cBhvr>
                                    </p:cmd>
                                  </p:childTnLst>
                                </p:cTn>
                              </p:par>
                            </p:childTnLst>
                          </p:cTn>
                        </p:par>
                      </p:childTnLst>
                    </p:cTn>
                  </p:par>
                </p:childTnLst>
              </p:cTn>
              <p:nextCondLst>
                <p:cond evt="onClick" delay="0">
                  <p:tgtEl>
                    <p:spTgt spid="5"/>
                  </p:tgtEl>
                </p:cond>
              </p:nextCondLst>
            </p:seq>
            <p:audio>
              <p:cMediaNode vol="80000">
                <p:cTn id="58" fill="hold" display="0">
                  <p:stCondLst>
                    <p:cond delay="indefinite"/>
                  </p:stCondLst>
                  <p:endCondLst>
                    <p:cond evt="onStopAudio" delay="0">
                      <p:tgtEl>
                        <p:sldTgt/>
                      </p:tgtEl>
                    </p:cond>
                  </p:endCondLst>
                </p:cTn>
                <p:tgtEl>
                  <p:spTgt spid="5"/>
                </p:tgtEl>
              </p:cMediaNode>
            </p:audio>
            <p:seq concurrent="1" nextAc="seek">
              <p:cTn id="59" restart="whenNotActive" fill="hold" evtFilter="cancelBubble" nodeType="interactiveSeq">
                <p:stCondLst>
                  <p:cond evt="onClick" delay="0">
                    <p:tgtEl>
                      <p:spTgt spid="16"/>
                    </p:tgtEl>
                  </p:cond>
                </p:stCondLst>
                <p:endSync evt="end" delay="0">
                  <p:rtn val="all"/>
                </p:endSync>
                <p:childTnLst>
                  <p:par>
                    <p:cTn id="60" fill="hold">
                      <p:stCondLst>
                        <p:cond delay="0"/>
                      </p:stCondLst>
                      <p:childTnLst>
                        <p:par>
                          <p:cTn id="61" fill="hold">
                            <p:stCondLst>
                              <p:cond delay="0"/>
                            </p:stCondLst>
                            <p:childTnLst>
                              <p:par>
                                <p:cTn id="62" presetID="1" presetClass="mediacall" presetSubtype="0" fill="hold" nodeType="clickEffect">
                                  <p:stCondLst>
                                    <p:cond delay="0"/>
                                  </p:stCondLst>
                                  <p:childTnLst>
                                    <p:cmd type="call" cmd="playFrom(0.0)">
                                      <p:cBhvr>
                                        <p:cTn id="63" dur="155358" fill="hold"/>
                                        <p:tgtEl>
                                          <p:spTgt spid="16"/>
                                        </p:tgtEl>
                                      </p:cBhvr>
                                    </p:cmd>
                                  </p:childTnLst>
                                </p:cTn>
                              </p:par>
                            </p:childTnLst>
                          </p:cTn>
                        </p:par>
                      </p:childTnLst>
                    </p:cTn>
                  </p:par>
                </p:childTnLst>
              </p:cTn>
              <p:nextCondLst>
                <p:cond evt="onClick" delay="0">
                  <p:tgtEl>
                    <p:spTgt spid="16"/>
                  </p:tgtEl>
                </p:cond>
              </p:nextCondLst>
            </p:seq>
            <p:audio>
              <p:cMediaNode vol="80000">
                <p:cTn id="64" fill="hold" display="0">
                  <p:stCondLst>
                    <p:cond delay="indefinite"/>
                  </p:stCondLst>
                  <p:endCondLst>
                    <p:cond evt="onStopAudio" delay="0">
                      <p:tgtEl>
                        <p:sldTgt/>
                      </p:tgtEl>
                    </p:cond>
                  </p:endCondLst>
                </p:cTn>
                <p:tgtEl>
                  <p:spTgt spid="16"/>
                </p:tgtEl>
              </p:cMediaNode>
            </p:audio>
            <p:seq concurrent="1" nextAc="seek">
              <p:cTn id="65" restart="whenNotActive" fill="hold" evtFilter="cancelBubble" nodeType="interactiveSeq">
                <p:stCondLst>
                  <p:cond evt="onClick" delay="0">
                    <p:tgtEl>
                      <p:spTgt spid="18"/>
                    </p:tgtEl>
                  </p:cond>
                </p:stCondLst>
                <p:endSync evt="end" delay="0">
                  <p:rtn val="all"/>
                </p:endSync>
                <p:childTnLst>
                  <p:par>
                    <p:cTn id="66" fill="hold">
                      <p:stCondLst>
                        <p:cond delay="0"/>
                      </p:stCondLst>
                      <p:childTnLst>
                        <p:par>
                          <p:cTn id="67" fill="hold">
                            <p:stCondLst>
                              <p:cond delay="0"/>
                            </p:stCondLst>
                            <p:childTnLst>
                              <p:par>
                                <p:cTn id="68" presetID="1" presetClass="mediacall" presetSubtype="0" fill="hold" nodeType="clickEffect">
                                  <p:stCondLst>
                                    <p:cond delay="0"/>
                                  </p:stCondLst>
                                  <p:childTnLst>
                                    <p:cmd type="call" cmd="playFrom(0.0)">
                                      <p:cBhvr>
                                        <p:cTn id="69" dur="116906" fill="hold"/>
                                        <p:tgtEl>
                                          <p:spTgt spid="18"/>
                                        </p:tgtEl>
                                      </p:cBhvr>
                                    </p:cmd>
                                  </p:childTnLst>
                                </p:cTn>
                              </p:par>
                            </p:childTnLst>
                          </p:cTn>
                        </p:par>
                      </p:childTnLst>
                    </p:cTn>
                  </p:par>
                </p:childTnLst>
              </p:cTn>
              <p:nextCondLst>
                <p:cond evt="onClick" delay="0">
                  <p:tgtEl>
                    <p:spTgt spid="18"/>
                  </p:tgtEl>
                </p:cond>
              </p:nextCondLst>
            </p:seq>
            <p:audio>
              <p:cMediaNode vol="80000">
                <p:cTn id="70" fill="hold" display="0">
                  <p:stCondLst>
                    <p:cond delay="indefinite"/>
                  </p:stCondLst>
                  <p:endCondLst>
                    <p:cond evt="onStopAudio" delay="0">
                      <p:tgtEl>
                        <p:sldTgt/>
                      </p:tgtEl>
                    </p:cond>
                  </p:endCondLst>
                </p:cTn>
                <p:tgtEl>
                  <p:spTgt spid="18"/>
                </p:tgtEl>
              </p:cMediaNode>
            </p:audio>
          </p:childTnLst>
        </p:cTn>
      </p:par>
    </p:tnLst>
    <p:bldLst>
      <p:bldP spid="6" grpId="0"/>
      <p:bldP spid="7" grpId="0"/>
      <p:bldP spid="8" grpId="0"/>
      <p:bldP spid="9" grpId="0"/>
      <p:bldP spid="10" grpId="0"/>
      <p:bldP spid="11" grpId="0"/>
      <p:bldP spid="12" grpId="0"/>
      <p:bldP spid="13" grpId="0"/>
      <p:bldP spid="14" grpId="0"/>
      <p:bldP spid="1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04800" y="1143000"/>
            <a:ext cx="8610600" cy="5486400"/>
          </a:xfrm>
        </p:spPr>
        <p:txBody>
          <a:bodyPr>
            <a:normAutofit fontScale="70000" lnSpcReduction="20000"/>
          </a:bodyPr>
          <a:lstStyle/>
          <a:p>
            <a:pPr algn="l" rtl="0">
              <a:buNone/>
            </a:pPr>
            <a:r>
              <a:rPr lang="en-US" b="1" dirty="0"/>
              <a:t>b. </a:t>
            </a:r>
            <a:r>
              <a:rPr lang="en-US" dirty="0"/>
              <a:t>Complete using a second or third conditional. </a:t>
            </a:r>
            <a:r>
              <a:rPr lang="en-US" b="1" dirty="0">
                <a:solidFill>
                  <a:srgbClr val="7030A0"/>
                </a:solidFill>
              </a:rPr>
              <a:t>Click to check.</a:t>
            </a:r>
            <a:r>
              <a:rPr lang="en-US" dirty="0"/>
              <a:t/>
            </a:r>
            <a:br>
              <a:rPr lang="en-US" dirty="0"/>
            </a:br>
            <a:r>
              <a:rPr lang="en-US" dirty="0"/>
              <a:t>I didn’t wait another minute. I didn’t see you.</a:t>
            </a:r>
            <a:br>
              <a:rPr lang="en-US" dirty="0"/>
            </a:br>
            <a:r>
              <a:rPr lang="en-US" dirty="0"/>
              <a:t>If I’d waited another minute, </a:t>
            </a:r>
            <a:r>
              <a:rPr lang="en-US" i="1" dirty="0"/>
              <a:t>I </a:t>
            </a:r>
            <a:r>
              <a:rPr lang="en-US" b="1" i="1" dirty="0">
                <a:solidFill>
                  <a:srgbClr val="0070C0"/>
                </a:solidFill>
              </a:rPr>
              <a:t>would have seen you.</a:t>
            </a:r>
          </a:p>
          <a:p>
            <a:pPr marL="514350" indent="-514350" algn="l" rtl="0">
              <a:buNone/>
            </a:pPr>
            <a:r>
              <a:rPr lang="en-US" b="1" dirty="0"/>
              <a:t>1. </a:t>
            </a:r>
            <a:r>
              <a:rPr lang="en-US" dirty="0"/>
              <a:t>Luke missed the train. He was late for the interview.</a:t>
            </a:r>
          </a:p>
          <a:p>
            <a:pPr marL="514350" indent="-514350" algn="l" rtl="0">
              <a:buNone/>
            </a:pPr>
            <a:r>
              <a:rPr lang="en-US" dirty="0"/>
              <a:t>If Luke hadn’t missed the train, _______________</a:t>
            </a:r>
          </a:p>
          <a:p>
            <a:pPr marL="514350" indent="-514350" algn="l" rtl="0">
              <a:buNone/>
            </a:pPr>
            <a:r>
              <a:rPr lang="en-US" b="1" dirty="0"/>
              <a:t>2.</a:t>
            </a:r>
            <a:r>
              <a:rPr lang="en-US" dirty="0"/>
              <a:t> Rebecca drinks too much coffee. She sleeps badly at night.  </a:t>
            </a:r>
          </a:p>
          <a:p>
            <a:pPr marL="514350" indent="-514350" algn="l" rtl="0">
              <a:buNone/>
            </a:pPr>
            <a:r>
              <a:rPr lang="en-US" dirty="0"/>
              <a:t>If Rebecca didn’t drink so much coffee, _______________</a:t>
            </a:r>
          </a:p>
          <a:p>
            <a:pPr marL="514350" indent="-514350" algn="l" rtl="0">
              <a:buNone/>
            </a:pPr>
            <a:r>
              <a:rPr lang="en-US" b="1" dirty="0"/>
              <a:t>3.</a:t>
            </a:r>
            <a:r>
              <a:rPr lang="en-US" dirty="0"/>
              <a:t> It started snowing. We didn’t reach the top of the mountain.</a:t>
            </a:r>
          </a:p>
          <a:p>
            <a:pPr marL="514350" indent="-514350" algn="l" rtl="0">
              <a:buNone/>
            </a:pPr>
            <a:r>
              <a:rPr lang="en-US" dirty="0"/>
              <a:t>If it hadn’t started snowing, ________________</a:t>
            </a:r>
          </a:p>
          <a:p>
            <a:pPr marL="514350" indent="-514350" algn="l" rtl="0">
              <a:buNone/>
            </a:pPr>
            <a:r>
              <a:rPr lang="en-US" b="1" dirty="0"/>
              <a:t>4.</a:t>
            </a:r>
            <a:r>
              <a:rPr lang="en-US" dirty="0"/>
              <a:t> Millie didn’t buy the jacket. She didn’t have enough money.</a:t>
            </a:r>
          </a:p>
          <a:p>
            <a:pPr marL="514350" indent="-514350" algn="l" rtl="0">
              <a:buNone/>
            </a:pPr>
            <a:r>
              <a:rPr lang="en-US" dirty="0"/>
              <a:t>Millie would have bought the jacket if ________________</a:t>
            </a:r>
          </a:p>
          <a:p>
            <a:pPr marL="514350" indent="-514350" algn="l" rtl="0">
              <a:buNone/>
            </a:pPr>
            <a:r>
              <a:rPr lang="en-US" b="1" dirty="0"/>
              <a:t>5.</a:t>
            </a:r>
            <a:r>
              <a:rPr lang="en-US" dirty="0"/>
              <a:t> I don’t drive to work. There’s so much traffic.                        </a:t>
            </a:r>
          </a:p>
          <a:p>
            <a:pPr marL="514350" indent="-514350" algn="l" rtl="0">
              <a:buNone/>
            </a:pPr>
            <a:r>
              <a:rPr lang="en-US" dirty="0"/>
              <a:t>I’d drive to work if _________________</a:t>
            </a:r>
          </a:p>
          <a:p>
            <a:pPr marL="514350" indent="-514350" algn="l" rtl="0">
              <a:buNone/>
            </a:pPr>
            <a:r>
              <a:rPr lang="en-US" b="1" dirty="0"/>
              <a:t>6.</a:t>
            </a:r>
            <a:r>
              <a:rPr lang="en-US" dirty="0"/>
              <a:t> Matt doesn’t speak German fluently. He won’t get the job.             </a:t>
            </a:r>
          </a:p>
          <a:p>
            <a:pPr marL="514350" indent="-514350" algn="l" rtl="0">
              <a:buNone/>
            </a:pPr>
            <a:r>
              <a:rPr lang="en-US" dirty="0"/>
              <a:t>If Matt spoke German fluently, ________________</a:t>
            </a:r>
            <a:endParaRPr lang="ar-SY" dirty="0"/>
          </a:p>
        </p:txBody>
      </p:sp>
      <p:sp>
        <p:nvSpPr>
          <p:cNvPr id="4" name="عنوان 1"/>
          <p:cNvSpPr txBox="1">
            <a:spLocks/>
          </p:cNvSpPr>
          <p:nvPr/>
        </p:nvSpPr>
        <p:spPr>
          <a:xfrm>
            <a:off x="457200" y="381000"/>
            <a:ext cx="8229600" cy="639762"/>
          </a:xfrm>
          <a:prstGeom prst="rect">
            <a:avLst/>
          </a:prstGeom>
          <a:solidFill>
            <a:schemeClr val="accent4">
              <a:lumMod val="20000"/>
              <a:lumOff val="80000"/>
            </a:schemeClr>
          </a:solidFill>
        </p:spPr>
        <p:txBody>
          <a:bodyPr vert="horz" lIns="91440" tIns="45720" rIns="91440" bIns="45720" rtlCol="1"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a:ln>
                  <a:noFill/>
                </a:ln>
                <a:solidFill>
                  <a:schemeClr val="tx1"/>
                </a:solidFill>
                <a:effectLst/>
                <a:uLnTx/>
                <a:uFillTx/>
                <a:latin typeface="+mj-lt"/>
                <a:ea typeface="+mj-ea"/>
                <a:cs typeface="+mj-cs"/>
              </a:rPr>
              <a:t>GRAMMAR BANK  4A  unreal conditionals   P. 139</a:t>
            </a:r>
            <a:endParaRPr kumimoji="0" lang="ar-SY" sz="2800" b="1" i="0" u="none" strike="noStrike" kern="1200" cap="none" spc="0" normalizeH="0" baseline="0" noProof="0" dirty="0">
              <a:ln>
                <a:noFill/>
              </a:ln>
              <a:solidFill>
                <a:schemeClr val="tx1"/>
              </a:solidFill>
              <a:effectLst/>
              <a:uLnTx/>
              <a:uFillTx/>
              <a:latin typeface="+mj-lt"/>
              <a:ea typeface="+mj-ea"/>
              <a:cs typeface="+mj-cs"/>
            </a:endParaRPr>
          </a:p>
        </p:txBody>
      </p:sp>
      <p:sp>
        <p:nvSpPr>
          <p:cNvPr id="6" name="مربع نص 5"/>
          <p:cNvSpPr txBox="1"/>
          <p:nvPr/>
        </p:nvSpPr>
        <p:spPr>
          <a:xfrm>
            <a:off x="3886200" y="2286000"/>
            <a:ext cx="4953000" cy="400110"/>
          </a:xfrm>
          <a:prstGeom prst="rect">
            <a:avLst/>
          </a:prstGeom>
          <a:noFill/>
        </p:spPr>
        <p:txBody>
          <a:bodyPr wrap="square" rtlCol="1">
            <a:spAutoFit/>
          </a:bodyPr>
          <a:lstStyle/>
          <a:p>
            <a:pPr algn="l" rtl="0"/>
            <a:r>
              <a:rPr lang="en-US" sz="2000" b="1" i="1" dirty="0">
                <a:solidFill>
                  <a:srgbClr val="0070C0"/>
                </a:solidFill>
              </a:rPr>
              <a:t>he wouldn’t have been late for the interview.</a:t>
            </a:r>
            <a:endParaRPr lang="ar-SY" sz="2000" b="1" i="1" dirty="0">
              <a:solidFill>
                <a:srgbClr val="0070C0"/>
              </a:solidFill>
            </a:endParaRPr>
          </a:p>
        </p:txBody>
      </p:sp>
      <p:sp>
        <p:nvSpPr>
          <p:cNvPr id="7" name="مربع نص 6"/>
          <p:cNvSpPr txBox="1"/>
          <p:nvPr/>
        </p:nvSpPr>
        <p:spPr>
          <a:xfrm>
            <a:off x="4724400" y="2971800"/>
            <a:ext cx="3733800" cy="400110"/>
          </a:xfrm>
          <a:prstGeom prst="rect">
            <a:avLst/>
          </a:prstGeom>
          <a:noFill/>
        </p:spPr>
        <p:txBody>
          <a:bodyPr wrap="square" rtlCol="1">
            <a:spAutoFit/>
          </a:bodyPr>
          <a:lstStyle/>
          <a:p>
            <a:pPr algn="l" rtl="0"/>
            <a:r>
              <a:rPr lang="en-US" sz="2000" b="1" i="1" dirty="0">
                <a:solidFill>
                  <a:srgbClr val="0070C0"/>
                </a:solidFill>
              </a:rPr>
              <a:t>she wouldn’t sleep badly at night.</a:t>
            </a:r>
            <a:endParaRPr lang="ar-SY" sz="2000" b="1" i="1" dirty="0">
              <a:solidFill>
                <a:srgbClr val="0070C0"/>
              </a:solidFill>
            </a:endParaRPr>
          </a:p>
        </p:txBody>
      </p:sp>
      <p:sp>
        <p:nvSpPr>
          <p:cNvPr id="8" name="مربع نص 7"/>
          <p:cNvSpPr txBox="1"/>
          <p:nvPr/>
        </p:nvSpPr>
        <p:spPr>
          <a:xfrm>
            <a:off x="3429000" y="3581400"/>
            <a:ext cx="5410200" cy="400110"/>
          </a:xfrm>
          <a:prstGeom prst="rect">
            <a:avLst/>
          </a:prstGeom>
          <a:noFill/>
        </p:spPr>
        <p:txBody>
          <a:bodyPr wrap="square" rtlCol="1">
            <a:spAutoFit/>
          </a:bodyPr>
          <a:lstStyle/>
          <a:p>
            <a:pPr algn="l" rtl="0"/>
            <a:r>
              <a:rPr lang="en-US" sz="2000" b="1" i="1" dirty="0">
                <a:solidFill>
                  <a:srgbClr val="0070C0"/>
                </a:solidFill>
              </a:rPr>
              <a:t>we would have reached the top of the mountain.</a:t>
            </a:r>
            <a:endParaRPr lang="ar-SY" sz="2000" b="1" i="1" dirty="0">
              <a:solidFill>
                <a:srgbClr val="0070C0"/>
              </a:solidFill>
            </a:endParaRPr>
          </a:p>
        </p:txBody>
      </p:sp>
      <p:sp>
        <p:nvSpPr>
          <p:cNvPr id="9" name="مربع نص 8"/>
          <p:cNvSpPr txBox="1"/>
          <p:nvPr/>
        </p:nvSpPr>
        <p:spPr>
          <a:xfrm>
            <a:off x="4648200" y="4267200"/>
            <a:ext cx="3505200" cy="400110"/>
          </a:xfrm>
          <a:prstGeom prst="rect">
            <a:avLst/>
          </a:prstGeom>
          <a:noFill/>
        </p:spPr>
        <p:txBody>
          <a:bodyPr wrap="square" rtlCol="1">
            <a:spAutoFit/>
          </a:bodyPr>
          <a:lstStyle/>
          <a:p>
            <a:pPr algn="l" rtl="0"/>
            <a:r>
              <a:rPr lang="en-US" sz="2000" b="1" i="1" dirty="0">
                <a:solidFill>
                  <a:srgbClr val="0070C0"/>
                </a:solidFill>
              </a:rPr>
              <a:t>she had had enough money.</a:t>
            </a:r>
            <a:endParaRPr lang="ar-SY" sz="2000" b="1" i="1" dirty="0">
              <a:solidFill>
                <a:srgbClr val="0070C0"/>
              </a:solidFill>
            </a:endParaRPr>
          </a:p>
        </p:txBody>
      </p:sp>
      <p:sp>
        <p:nvSpPr>
          <p:cNvPr id="10" name="مربع نص 9"/>
          <p:cNvSpPr txBox="1"/>
          <p:nvPr/>
        </p:nvSpPr>
        <p:spPr>
          <a:xfrm>
            <a:off x="2438400" y="4953000"/>
            <a:ext cx="3505200" cy="400110"/>
          </a:xfrm>
          <a:prstGeom prst="rect">
            <a:avLst/>
          </a:prstGeom>
          <a:noFill/>
        </p:spPr>
        <p:txBody>
          <a:bodyPr wrap="square" rtlCol="1">
            <a:spAutoFit/>
          </a:bodyPr>
          <a:lstStyle/>
          <a:p>
            <a:pPr algn="l" rtl="0"/>
            <a:r>
              <a:rPr lang="en-US" sz="2000" b="1" i="1" dirty="0">
                <a:solidFill>
                  <a:srgbClr val="0070C0"/>
                </a:solidFill>
              </a:rPr>
              <a:t>there wasn’t so much traffic.</a:t>
            </a:r>
            <a:endParaRPr lang="ar-SY" sz="2000" b="1" i="1" dirty="0">
              <a:solidFill>
                <a:srgbClr val="0070C0"/>
              </a:solidFill>
            </a:endParaRPr>
          </a:p>
        </p:txBody>
      </p:sp>
      <p:sp>
        <p:nvSpPr>
          <p:cNvPr id="11" name="مربع نص 10"/>
          <p:cNvSpPr txBox="1"/>
          <p:nvPr/>
        </p:nvSpPr>
        <p:spPr>
          <a:xfrm>
            <a:off x="3810000" y="5638800"/>
            <a:ext cx="2819400" cy="400110"/>
          </a:xfrm>
          <a:prstGeom prst="rect">
            <a:avLst/>
          </a:prstGeom>
          <a:noFill/>
        </p:spPr>
        <p:txBody>
          <a:bodyPr wrap="square" rtlCol="1">
            <a:spAutoFit/>
          </a:bodyPr>
          <a:lstStyle/>
          <a:p>
            <a:pPr algn="l" rtl="0"/>
            <a:r>
              <a:rPr lang="en-US" sz="2000" b="1" i="1" dirty="0">
                <a:solidFill>
                  <a:srgbClr val="0070C0"/>
                </a:solidFill>
              </a:rPr>
              <a:t>he would get the job.</a:t>
            </a:r>
            <a:endParaRPr lang="ar-SY" sz="2000" b="1" i="1" dirty="0">
              <a:solidFill>
                <a:srgbClr val="0070C0"/>
              </a:solidFill>
            </a:endParaRPr>
          </a:p>
        </p:txBody>
      </p:sp>
      <p:pic>
        <p:nvPicPr>
          <p:cNvPr id="2"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cstate="print"/>
          <a:stretch>
            <a:fillRect/>
          </a:stretch>
        </p:blipFill>
        <p:spPr>
          <a:xfrm>
            <a:off x="8102221" y="390555"/>
            <a:ext cx="609600" cy="609600"/>
          </a:xfrm>
          <a:prstGeom prst="rect">
            <a:avLst/>
          </a:prstGeom>
        </p:spPr>
      </p:pic>
      <p:pic>
        <p:nvPicPr>
          <p:cNvPr id="5" name="صوت مسجّل">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6" cstate="print"/>
          <a:stretch>
            <a:fillRect/>
          </a:stretch>
        </p:blipFill>
        <p:spPr>
          <a:xfrm>
            <a:off x="8077200" y="5734110"/>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linds(horizontal)">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linds(horizontal)">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blinds(horizontal)">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blinds(horizontal)">
                                      <p:cBhvr>
                                        <p:cTn id="3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3" restart="whenNotActive" fill="hold" evtFilter="cancelBubble" nodeType="interactiveSeq">
                <p:stCondLst>
                  <p:cond evt="onClick" delay="0">
                    <p:tgtEl>
                      <p:spTgt spid="2"/>
                    </p:tgtEl>
                  </p:cond>
                </p:stCondLst>
                <p:endSync evt="end" delay="0">
                  <p:rtn val="all"/>
                </p:endSync>
                <p:childTnLst>
                  <p:par>
                    <p:cTn id="34" fill="hold">
                      <p:stCondLst>
                        <p:cond delay="0"/>
                      </p:stCondLst>
                      <p:childTnLst>
                        <p:par>
                          <p:cTn id="35" fill="hold">
                            <p:stCondLst>
                              <p:cond delay="0"/>
                            </p:stCondLst>
                            <p:childTnLst>
                              <p:par>
                                <p:cTn id="36" presetID="1" presetClass="mediacall" presetSubtype="0" fill="hold" nodeType="clickEffect">
                                  <p:stCondLst>
                                    <p:cond delay="0"/>
                                  </p:stCondLst>
                                  <p:childTnLst>
                                    <p:cmd type="call" cmd="playFrom(0.0)">
                                      <p:cBhvr>
                                        <p:cTn id="37" dur="222534" fill="hold"/>
                                        <p:tgtEl>
                                          <p:spTgt spid="2"/>
                                        </p:tgtEl>
                                      </p:cBhvr>
                                    </p:cmd>
                                  </p:childTnLst>
                                </p:cTn>
                              </p:par>
                            </p:childTnLst>
                          </p:cTn>
                        </p:par>
                      </p:childTnLst>
                    </p:cTn>
                  </p:par>
                </p:childTnLst>
              </p:cTn>
              <p:nextCondLst>
                <p:cond evt="onClick" delay="0">
                  <p:tgtEl>
                    <p:spTgt spid="2"/>
                  </p:tgtEl>
                </p:cond>
              </p:nextCondLst>
            </p:seq>
            <p:audio>
              <p:cMediaNode vol="80000">
                <p:cTn id="38" fill="hold" display="0">
                  <p:stCondLst>
                    <p:cond delay="indefinite"/>
                  </p:stCondLst>
                  <p:endCondLst>
                    <p:cond evt="onStopAudio" delay="0">
                      <p:tgtEl>
                        <p:sldTgt/>
                      </p:tgtEl>
                    </p:cond>
                  </p:endCondLst>
                </p:cTn>
                <p:tgtEl>
                  <p:spTgt spid="2"/>
                </p:tgtEl>
              </p:cMediaNode>
            </p:audio>
            <p:seq concurrent="1" nextAc="seek">
              <p:cTn id="39" restart="whenNotActive" fill="hold" evtFilter="cancelBubble" nodeType="interactiveSeq">
                <p:stCondLst>
                  <p:cond evt="onClick" delay="0">
                    <p:tgtEl>
                      <p:spTgt spid="5"/>
                    </p:tgtEl>
                  </p:cond>
                </p:stCondLst>
                <p:endSync evt="end" delay="0">
                  <p:rtn val="all"/>
                </p:endSync>
                <p:childTnLst>
                  <p:par>
                    <p:cTn id="40" fill="hold">
                      <p:stCondLst>
                        <p:cond delay="0"/>
                      </p:stCondLst>
                      <p:childTnLst>
                        <p:par>
                          <p:cTn id="41" fill="hold">
                            <p:stCondLst>
                              <p:cond delay="0"/>
                            </p:stCondLst>
                            <p:childTnLst>
                              <p:par>
                                <p:cTn id="42" presetID="1" presetClass="mediacall" presetSubtype="0" fill="hold" nodeType="clickEffect">
                                  <p:stCondLst>
                                    <p:cond delay="0"/>
                                  </p:stCondLst>
                                  <p:childTnLst>
                                    <p:cmd type="call" cmd="playFrom(0.0)">
                                      <p:cBhvr>
                                        <p:cTn id="43" dur="167038" fill="hold"/>
                                        <p:tgtEl>
                                          <p:spTgt spid="5"/>
                                        </p:tgtEl>
                                      </p:cBhvr>
                                    </p:cmd>
                                  </p:childTnLst>
                                </p:cTn>
                              </p:par>
                            </p:childTnLst>
                          </p:cTn>
                        </p:par>
                      </p:childTnLst>
                    </p:cTn>
                  </p:par>
                </p:childTnLst>
              </p:cTn>
              <p:nextCondLst>
                <p:cond evt="onClick" delay="0">
                  <p:tgtEl>
                    <p:spTgt spid="5"/>
                  </p:tgtEl>
                </p:cond>
              </p:nextCondLst>
            </p:seq>
            <p:audio>
              <p:cMediaNode vol="80000">
                <p:cTn id="44" fill="hold" display="0">
                  <p:stCondLst>
                    <p:cond delay="indefinite"/>
                  </p:stCondLst>
                  <p:endCondLst>
                    <p:cond evt="onStopAudio" delay="0">
                      <p:tgtEl>
                        <p:sldTgt/>
                      </p:tgtEl>
                    </p:cond>
                  </p:endCondLst>
                </p:cTn>
                <p:tgtEl>
                  <p:spTgt spid="5"/>
                </p:tgtEl>
              </p:cMediaNode>
            </p:audio>
          </p:childTnLst>
        </p:cTn>
      </p:par>
    </p:tnLst>
    <p:bldLst>
      <p:bldP spid="6" grpId="0"/>
      <p:bldP spid="7" grpId="0"/>
      <p:bldP spid="8" grpId="0"/>
      <p:bldP spid="9" grpId="0"/>
      <p:bldP spid="10" grpId="0"/>
      <p:bldP spid="11"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thank-you-from-christian-vision-alliance.jpg"/>
          <p:cNvPicPr>
            <a:picLocks noChangeAspect="1"/>
          </p:cNvPicPr>
          <p:nvPr/>
        </p:nvPicPr>
        <p:blipFill>
          <a:blip r:embed="rId4"/>
          <a:stretch>
            <a:fillRect/>
          </a:stretch>
        </p:blipFill>
        <p:spPr>
          <a:xfrm>
            <a:off x="379810" y="457200"/>
            <a:ext cx="8306989" cy="5867400"/>
          </a:xfrm>
          <a:prstGeom prst="rect">
            <a:avLst/>
          </a:prstGeom>
        </p:spPr>
      </p:pic>
      <p:pic>
        <p:nvPicPr>
          <p:cNvPr id="3"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cstate="print"/>
          <a:stretch>
            <a:fillRect/>
          </a:stretch>
        </p:blipFill>
        <p:spPr>
          <a:xfrm>
            <a:off x="7884368" y="5715000"/>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096"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0</TotalTime>
  <Words>2795</Words>
  <Application>Microsoft Office PowerPoint</Application>
  <PresentationFormat>عرض على الشاشة (3:4)‏</PresentationFormat>
  <Paragraphs>304</Paragraphs>
  <Slides>28</Slides>
  <Notes>0</Notes>
  <HiddenSlides>0</HiddenSlides>
  <MMClips>27</MMClips>
  <ScaleCrop>false</ScaleCrop>
  <HeadingPairs>
    <vt:vector size="6" baseType="variant">
      <vt:variant>
        <vt:lpstr>الخطوط المستخدمة</vt:lpstr>
      </vt:variant>
      <vt:variant>
        <vt:i4>4</vt:i4>
      </vt:variant>
      <vt:variant>
        <vt:lpstr>نسق</vt:lpstr>
      </vt:variant>
      <vt:variant>
        <vt:i4>2</vt:i4>
      </vt:variant>
      <vt:variant>
        <vt:lpstr>عناوين الشرائح</vt:lpstr>
      </vt:variant>
      <vt:variant>
        <vt:i4>28</vt:i4>
      </vt:variant>
    </vt:vector>
  </HeadingPairs>
  <TitlesOfParts>
    <vt:vector size="34" baseType="lpstr">
      <vt:lpstr>Arial</vt:lpstr>
      <vt:lpstr>Calibri</vt:lpstr>
      <vt:lpstr>Times New Roman</vt:lpstr>
      <vt:lpstr>Wingdings</vt:lpstr>
      <vt:lpstr>سمة Office</vt:lpstr>
      <vt:lpstr>1_سمة Office</vt:lpstr>
      <vt:lpstr>عرض تقديمي في PowerPoint</vt:lpstr>
      <vt:lpstr>عرض تقديمي في PowerPoint</vt:lpstr>
      <vt:lpstr>       Would you get out alive?    P.52 </vt:lpstr>
      <vt:lpstr>How to get out alive How humans behave when the worst thing happens...</vt:lpstr>
      <vt:lpstr>       Would you get out alive?    P.52 </vt:lpstr>
      <vt:lpstr>       Would you get out alive?  P.52 </vt:lpstr>
      <vt:lpstr>عرض تقديمي في PowerPoint</vt:lpstr>
      <vt:lpstr>       Would you get out alive?  P.52 </vt:lpstr>
      <vt:lpstr>عرض تقديمي في PowerPoint</vt:lpstr>
      <vt:lpstr>       Would you get out alive?  P.52 </vt:lpstr>
      <vt:lpstr>       Would you get out alive?  P.52 </vt:lpstr>
      <vt:lpstr>       Would you get out alive?  P.52 </vt:lpstr>
      <vt:lpstr>       Would you get out alive?  P.52 </vt:lpstr>
      <vt:lpstr>VOCABULARY        feelings       p.53 </vt:lpstr>
      <vt:lpstr>Feelings          VOCABULARY BANK    P. 151</vt:lpstr>
      <vt:lpstr>Feelings          VOCABULARY BANK    P. 151</vt:lpstr>
      <vt:lpstr>Feelings          VOCABULARY BANK    P. 151</vt:lpstr>
      <vt:lpstr>Feelings          VOCABULARY BANK    P. 151</vt:lpstr>
      <vt:lpstr>Feelings          VOCABULARY BANK    P. 151</vt:lpstr>
      <vt:lpstr>VOCABULARY        feelings       p.53 </vt:lpstr>
      <vt:lpstr>GRAMMAR  unreal conditionals   P.54</vt:lpstr>
      <vt:lpstr>GRAMMAR  unreal conditionals   P.54</vt:lpstr>
      <vt:lpstr>GRAMMAR BANK  4A  unreal conditionals   P. 138</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mmmm</dc:title>
  <dc:creator/>
  <cp:lastModifiedBy/>
  <cp:revision>669</cp:revision>
  <dcterms:created xsi:type="dcterms:W3CDTF">2022-11-01T11:07:45Z</dcterms:created>
  <dcterms:modified xsi:type="dcterms:W3CDTF">2025-09-15T10:10:47Z</dcterms:modified>
</cp:coreProperties>
</file>