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648" r:id="rId1"/>
    <p:sldMasterId id="2147483660" r:id="rId2"/>
  </p:sldMasterIdLst>
  <p:sldIdLst>
    <p:sldId id="289" r:id="rId3"/>
    <p:sldId id="259" r:id="rId4"/>
    <p:sldId id="260" r:id="rId5"/>
    <p:sldId id="262" r:id="rId6"/>
    <p:sldId id="261" r:id="rId7"/>
    <p:sldId id="263" r:id="rId8"/>
    <p:sldId id="264" r:id="rId9"/>
    <p:sldId id="265" r:id="rId10"/>
    <p:sldId id="266" r:id="rId11"/>
    <p:sldId id="267" r:id="rId12"/>
    <p:sldId id="268" r:id="rId13"/>
    <p:sldId id="269" r:id="rId14"/>
    <p:sldId id="270" r:id="rId15"/>
    <p:sldId id="271" r:id="rId16"/>
    <p:sldId id="279" r:id="rId17"/>
    <p:sldId id="282" r:id="rId18"/>
    <p:sldId id="283" r:id="rId19"/>
    <p:sldId id="284" r:id="rId20"/>
    <p:sldId id="285" r:id="rId21"/>
    <p:sldId id="286" r:id="rId22"/>
    <p:sldId id="287" r:id="rId23"/>
    <p:sldId id="288" r:id="rId24"/>
    <p:sldId id="280" r:id="rId25"/>
    <p:sldId id="272" r:id="rId26"/>
    <p:sldId id="273" r:id="rId27"/>
    <p:sldId id="274" r:id="rId28"/>
    <p:sldId id="277" r:id="rId29"/>
    <p:sldId id="275" r:id="rId30"/>
    <p:sldId id="278" r:id="rId31"/>
    <p:sldId id="276" r:id="rId32"/>
    <p:sldId id="257" r:id="rId33"/>
  </p:sldIdLst>
  <p:sldSz cx="9144000" cy="6858000" type="screen4x3"/>
  <p:notesSz cx="6858000" cy="9144000"/>
  <p:defaultText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4pPDNQpqI85ewaapMa6e6w==" hashData="GZKP73nUTGc21PIlwU337GQ+VyI="/>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a:srgbClr val="00823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7" d="100"/>
          <a:sy n="87" d="100"/>
        </p:scale>
        <p:origin x="63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8" name="عنصر نائب للتذييل 7"/>
          <p:cNvSpPr>
            <a:spLocks noGrp="1"/>
          </p:cNvSpPr>
          <p:nvPr>
            <p:ph type="ftr" sz="quarter" idx="11"/>
          </p:nvPr>
        </p:nvSpPr>
        <p:spPr/>
        <p:txBody>
          <a:bodyPr/>
          <a:lstStyle/>
          <a:p>
            <a:endParaRPr lang="ar-SY"/>
          </a:p>
        </p:txBody>
      </p:sp>
      <p:sp>
        <p:nvSpPr>
          <p:cNvPr id="9" name="عنصر نائب لرقم الشريحة 8"/>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4" name="عنصر نائب للتذييل 3"/>
          <p:cNvSpPr>
            <a:spLocks noGrp="1"/>
          </p:cNvSpPr>
          <p:nvPr>
            <p:ph type="ftr" sz="quarter" idx="11"/>
          </p:nvPr>
        </p:nvSpPr>
        <p:spPr/>
        <p:txBody>
          <a:bodyPr/>
          <a:lstStyle/>
          <a:p>
            <a:endParaRPr lang="ar-SY"/>
          </a:p>
        </p:txBody>
      </p:sp>
      <p:sp>
        <p:nvSpPr>
          <p:cNvPr id="5" name="عنصر نائب لرقم الشريحة 4"/>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3" name="عنصر نائب للتذييل 2"/>
          <p:cNvSpPr>
            <a:spLocks noGrp="1"/>
          </p:cNvSpPr>
          <p:nvPr>
            <p:ph type="ftr" sz="quarter" idx="11"/>
          </p:nvPr>
        </p:nvSpPr>
        <p:spPr/>
        <p:txBody>
          <a:bodyPr/>
          <a:lstStyle/>
          <a:p>
            <a:endParaRPr lang="ar-SY"/>
          </a:p>
        </p:txBody>
      </p:sp>
      <p:sp>
        <p:nvSpPr>
          <p:cNvPr id="4" name="عنصر نائب لرقم الشريحة 3"/>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8" name="عنصر نائب للتذييل 7"/>
          <p:cNvSpPr>
            <a:spLocks noGrp="1"/>
          </p:cNvSpPr>
          <p:nvPr>
            <p:ph type="ftr" sz="quarter" idx="11"/>
          </p:nvPr>
        </p:nvSpPr>
        <p:spPr/>
        <p:txBody>
          <a:bodyPr/>
          <a:lstStyle/>
          <a:p>
            <a:endParaRPr lang="ar-SY"/>
          </a:p>
        </p:txBody>
      </p:sp>
      <p:sp>
        <p:nvSpPr>
          <p:cNvPr id="9" name="عنصر نائب لرقم الشريحة 8"/>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4" name="عنصر نائب للتذييل 3"/>
          <p:cNvSpPr>
            <a:spLocks noGrp="1"/>
          </p:cNvSpPr>
          <p:nvPr>
            <p:ph type="ftr" sz="quarter" idx="11"/>
          </p:nvPr>
        </p:nvSpPr>
        <p:spPr/>
        <p:txBody>
          <a:bodyPr/>
          <a:lstStyle/>
          <a:p>
            <a:endParaRPr lang="ar-SY"/>
          </a:p>
        </p:txBody>
      </p:sp>
      <p:sp>
        <p:nvSpPr>
          <p:cNvPr id="5" name="عنصر نائب لرقم الشريحة 4"/>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3" name="عنصر نائب للتذييل 2"/>
          <p:cNvSpPr>
            <a:spLocks noGrp="1"/>
          </p:cNvSpPr>
          <p:nvPr>
            <p:ph type="ftr" sz="quarter" idx="11"/>
          </p:nvPr>
        </p:nvSpPr>
        <p:spPr/>
        <p:txBody>
          <a:bodyPr/>
          <a:lstStyle/>
          <a:p>
            <a:endParaRPr lang="ar-SY"/>
          </a:p>
        </p:txBody>
      </p:sp>
      <p:sp>
        <p:nvSpPr>
          <p:cNvPr id="4" name="عنصر نائب لرقم الشريحة 3"/>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6" name="عنصر نائب للتذييل 5"/>
          <p:cNvSpPr>
            <a:spLocks noGrp="1"/>
          </p:cNvSpPr>
          <p:nvPr>
            <p:ph type="ftr" sz="quarter" idx="11"/>
          </p:nvPr>
        </p:nvSpPr>
        <p:spPr/>
        <p:txBody>
          <a:bodyPr/>
          <a:lstStyle/>
          <a:p>
            <a:endParaRPr lang="ar-SY"/>
          </a:p>
        </p:txBody>
      </p:sp>
      <p:sp>
        <p:nvSpPr>
          <p:cNvPr id="7" name="عنصر نائب لرقم الشريحة 6"/>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2C7FFFA9-EFE1-478D-B2F4-DA9B1D5C79F4}" type="datetimeFigureOut">
              <a:rPr lang="ar-SY" smtClean="0"/>
              <a:pPr/>
              <a:t>23/03/1447</a:t>
            </a:fld>
            <a:endParaRPr lang="ar-SY"/>
          </a:p>
        </p:txBody>
      </p:sp>
      <p:sp>
        <p:nvSpPr>
          <p:cNvPr id="5" name="عنصر نائب للتذييل 4"/>
          <p:cNvSpPr>
            <a:spLocks noGrp="1"/>
          </p:cNvSpPr>
          <p:nvPr>
            <p:ph type="ftr" sz="quarter" idx="11"/>
          </p:nvPr>
        </p:nvSpPr>
        <p:spPr/>
        <p:txBody>
          <a:bodyPr/>
          <a:lstStyle/>
          <a:p>
            <a:endParaRPr lang="ar-SY"/>
          </a:p>
        </p:txBody>
      </p:sp>
      <p:sp>
        <p:nvSpPr>
          <p:cNvPr id="6" name="عنصر نائب لرقم الشريحة 5"/>
          <p:cNvSpPr>
            <a:spLocks noGrp="1"/>
          </p:cNvSpPr>
          <p:nvPr>
            <p:ph type="sldNum" sz="quarter" idx="12"/>
          </p:nvPr>
        </p:nvSpPr>
        <p:spPr/>
        <p:txBody>
          <a:bodyPr/>
          <a:lstStyle/>
          <a:p>
            <a:fld id="{29E492C5-056A-46E2-A599-7538B33735AD}" type="slidenum">
              <a:rPr lang="ar-SY" smtClean="0"/>
              <a:pPr/>
              <a:t>‹#›</a:t>
            </a:fld>
            <a:endParaRPr lang="ar-SY"/>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C7FFFA9-EFE1-478D-B2F4-DA9B1D5C79F4}" type="datetimeFigureOut">
              <a:rPr lang="ar-SY" smtClean="0"/>
              <a:pPr/>
              <a:t>23/03/1447</a:t>
            </a:fld>
            <a:endParaRPr lang="ar-SY"/>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9E492C5-056A-46E2-A599-7538B33735AD}" type="slidenum">
              <a:rPr lang="ar-SY" smtClean="0"/>
              <a:pPr/>
              <a:t>‹#›</a:t>
            </a:fld>
            <a:endParaRPr lang="ar-SY"/>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C7FFFA9-EFE1-478D-B2F4-DA9B1D5C79F4}" type="datetimeFigureOut">
              <a:rPr lang="ar-SY" smtClean="0"/>
              <a:pPr/>
              <a:t>23/03/1447</a:t>
            </a:fld>
            <a:endParaRPr lang="ar-SY"/>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Y"/>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9E492C5-056A-46E2-A599-7538B33735AD}" type="slidenum">
              <a:rPr lang="ar-SY" smtClean="0"/>
              <a:pPr/>
              <a:t>‹#›</a:t>
            </a:fld>
            <a:endParaRPr lang="ar-SY"/>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5" Type="http://schemas.openxmlformats.org/officeDocument/2006/relationships/image" Target="../media/image4.png"/><Relationship Id="rId4"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microsoft.com/office/2007/relationships/media" Target="../media/media4.m4a"/><Relationship Id="rId7" Type="http://schemas.openxmlformats.org/officeDocument/2006/relationships/image" Target="../media/image4.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5.png"/><Relationship Id="rId5" Type="http://schemas.openxmlformats.org/officeDocument/2006/relationships/slideLayout" Target="../slideLayouts/slideLayout2.xml"/><Relationship Id="rId4" Type="http://schemas.openxmlformats.org/officeDocument/2006/relationships/audio" Target="../media/media4.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microsoft.com/office/2007/relationships/media" Target="../media/media9.m4a"/><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9.m4a"/></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4.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microsoft.com/office/2007/relationships/media" Target="../media/media16.m4a"/><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16.m4a"/></Relationships>
</file>

<file path=ppt/slides/_rels/slide15.xml.rels><?xml version="1.0" encoding="UTF-8" standalone="yes"?>
<Relationships xmlns="http://schemas.openxmlformats.org/package/2006/relationships"><Relationship Id="rId3" Type="http://schemas.microsoft.com/office/2007/relationships/media" Target="../media/media18.m4a"/><Relationship Id="rId7" Type="http://schemas.openxmlformats.org/officeDocument/2006/relationships/image" Target="../media/image7.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18.m4a"/></Relationships>
</file>

<file path=ppt/slides/_rels/slide16.xml.rels><?xml version="1.0" encoding="UTF-8" standalone="yes"?>
<Relationships xmlns="http://schemas.openxmlformats.org/package/2006/relationships"><Relationship Id="rId3" Type="http://schemas.microsoft.com/office/2007/relationships/media" Target="../media/media20.m4a"/><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20.m4a"/></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microsoft.com/office/2007/relationships/media" Target="../media/media24.m4a"/><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24.m4a"/></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2.m4a"/><Relationship Id="rId1" Type="http://schemas.microsoft.com/office/2007/relationships/media" Target="../media/media32.m4a"/><Relationship Id="rId5" Type="http://schemas.openxmlformats.org/officeDocument/2006/relationships/image" Target="../media/image4.png"/><Relationship Id="rId4" Type="http://schemas.openxmlformats.org/officeDocument/2006/relationships/image" Target="../media/image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medical.jpg"/>
          <p:cNvPicPr>
            <a:picLocks noChangeAspect="1"/>
          </p:cNvPicPr>
          <p:nvPr/>
        </p:nvPicPr>
        <p:blipFill>
          <a:blip r:embed="rId2"/>
          <a:srcRect l="17955"/>
          <a:stretch>
            <a:fillRect/>
          </a:stretch>
        </p:blipFill>
        <p:spPr>
          <a:xfrm>
            <a:off x="571472" y="642918"/>
            <a:ext cx="8140903" cy="5910282"/>
          </a:xfrm>
          <a:prstGeom prst="rect">
            <a:avLst/>
          </a:prstGeom>
        </p:spPr>
      </p:pic>
      <p:sp>
        <p:nvSpPr>
          <p:cNvPr id="6" name="مربع نص 5"/>
          <p:cNvSpPr txBox="1"/>
          <p:nvPr/>
        </p:nvSpPr>
        <p:spPr>
          <a:xfrm>
            <a:off x="609600" y="5029200"/>
            <a:ext cx="7891490" cy="1569660"/>
          </a:xfrm>
          <a:prstGeom prst="rect">
            <a:avLst/>
          </a:prstGeom>
          <a:noFill/>
        </p:spPr>
        <p:txBody>
          <a:bodyPr wrap="square" rtlCol="1">
            <a:spAutoFit/>
          </a:bodyPr>
          <a:lstStyle/>
          <a:p>
            <a:pPr algn="l" rtl="0"/>
            <a:r>
              <a:rPr lang="en-US" sz="4800" b="1" dirty="0">
                <a:solidFill>
                  <a:schemeClr val="accent6">
                    <a:lumMod val="75000"/>
                  </a:schemeClr>
                </a:solidFill>
                <a:effectLst>
                  <a:outerShdw blurRad="38100" dist="38100" dir="2700000" algn="tl">
                    <a:srgbClr val="000000">
                      <a:alpha val="43137"/>
                    </a:srgbClr>
                  </a:outerShdw>
                </a:effectLst>
              </a:rPr>
              <a:t>Damascus University</a:t>
            </a:r>
          </a:p>
          <a:p>
            <a:pPr algn="l" rtl="0"/>
            <a:r>
              <a:rPr lang="en-US" sz="4800" b="1" dirty="0">
                <a:solidFill>
                  <a:schemeClr val="accent6">
                    <a:lumMod val="75000"/>
                  </a:schemeClr>
                </a:solidFill>
                <a:effectLst>
                  <a:outerShdw blurRad="38100" dist="38100" dir="2700000" algn="tl">
                    <a:srgbClr val="000000">
                      <a:alpha val="43137"/>
                    </a:srgbClr>
                  </a:outerShdw>
                </a:effectLst>
              </a:rPr>
              <a:t>Medical Preparatory English</a:t>
            </a:r>
            <a:endParaRPr lang="ar-SY" dirty="0">
              <a:solidFill>
                <a:schemeClr val="accent6">
                  <a:lumMod val="75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785786" y="3929066"/>
            <a:ext cx="7572428" cy="1428760"/>
          </a:xfrm>
          <a:solidFill>
            <a:schemeClr val="accent6">
              <a:lumMod val="40000"/>
              <a:lumOff val="60000"/>
            </a:schemeClr>
          </a:solidFill>
        </p:spPr>
        <p:txBody>
          <a:bodyPr>
            <a:normAutofit lnSpcReduction="10000"/>
          </a:bodyPr>
          <a:lstStyle/>
          <a:p>
            <a:r>
              <a:rPr lang="ar-SA" sz="4000" b="1" dirty="0">
                <a:solidFill>
                  <a:schemeClr val="accent6">
                    <a:lumMod val="50000"/>
                  </a:schemeClr>
                </a:solidFill>
              </a:rPr>
              <a:t> </a:t>
            </a:r>
            <a:r>
              <a:rPr lang="en-US" sz="4000" b="1" dirty="0">
                <a:solidFill>
                  <a:schemeClr val="accent6">
                    <a:lumMod val="50000"/>
                  </a:schemeClr>
                </a:solidFill>
              </a:rPr>
              <a:t>New English File</a:t>
            </a:r>
          </a:p>
          <a:p>
            <a:r>
              <a:rPr lang="en-US" sz="4000" b="1" dirty="0">
                <a:solidFill>
                  <a:schemeClr val="accent6">
                    <a:lumMod val="50000"/>
                  </a:schemeClr>
                </a:solidFill>
              </a:rPr>
              <a:t>Upper-intermediate </a:t>
            </a:r>
          </a:p>
          <a:p>
            <a:endParaRPr lang="ar-SY" sz="4000" b="1" dirty="0">
              <a:solidFill>
                <a:schemeClr val="accent6">
                  <a:lumMod val="50000"/>
                </a:schemeClr>
              </a:solidFill>
            </a:endParaRPr>
          </a:p>
        </p:txBody>
      </p:sp>
      <p:pic>
        <p:nvPicPr>
          <p:cNvPr id="1028" name="Picture 4"/>
          <p:cNvPicPr>
            <a:picLocks noChangeAspect="1" noChangeArrowheads="1"/>
          </p:cNvPicPr>
          <p:nvPr/>
        </p:nvPicPr>
        <p:blipFill>
          <a:blip r:embed="rId4"/>
          <a:srcRect l="3880" t="10937" r="1683" b="8984"/>
          <a:stretch>
            <a:fillRect/>
          </a:stretch>
        </p:blipFill>
        <p:spPr bwMode="auto">
          <a:xfrm>
            <a:off x="785786" y="357166"/>
            <a:ext cx="7572428" cy="3610111"/>
          </a:xfrm>
          <a:prstGeom prst="rect">
            <a:avLst/>
          </a:prstGeom>
          <a:noFill/>
          <a:ln w="9525">
            <a:noFill/>
            <a:miter lim="800000"/>
            <a:headEnd/>
            <a:tailEnd/>
          </a:ln>
          <a:effectLst/>
        </p:spPr>
      </p:pic>
      <p:sp>
        <p:nvSpPr>
          <p:cNvPr id="7" name="مربع نص 6"/>
          <p:cNvSpPr txBox="1"/>
          <p:nvPr/>
        </p:nvSpPr>
        <p:spPr>
          <a:xfrm>
            <a:off x="785786" y="5357826"/>
            <a:ext cx="7572428" cy="923330"/>
          </a:xfrm>
          <a:prstGeom prst="rect">
            <a:avLst/>
          </a:prstGeom>
          <a:solidFill>
            <a:srgbClr val="FFFF66"/>
          </a:solidFill>
        </p:spPr>
        <p:txBody>
          <a:bodyPr wrap="square" rtlCol="1">
            <a:spAutoFit/>
          </a:bodyPr>
          <a:lstStyle/>
          <a:p>
            <a:pPr algn="ctr"/>
            <a:r>
              <a:rPr lang="en-US" sz="5400" b="1"/>
              <a:t>Term 1 – Session 9</a:t>
            </a:r>
            <a:endParaRPr lang="ar-SY" sz="54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727005" y="5667007"/>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42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800" y="274638"/>
            <a:ext cx="8382000" cy="639762"/>
          </a:xfrm>
          <a:solidFill>
            <a:srgbClr val="00B050"/>
          </a:solidFill>
        </p:spPr>
        <p:txBody>
          <a:bodyPr>
            <a:normAutofit fontScale="90000"/>
          </a:bodyPr>
          <a:lstStyle/>
          <a:p>
            <a:pPr algn="l" rtl="0"/>
            <a:r>
              <a:rPr lang="en-US" sz="3200" b="1" dirty="0">
                <a:solidFill>
                  <a:schemeClr val="bg1"/>
                </a:solidFill>
              </a:rPr>
              <a:t>             VOCABULARY    crime and punishment    p.37</a:t>
            </a:r>
            <a:endParaRPr lang="ar-SY" sz="3200" dirty="0">
              <a:solidFill>
                <a:schemeClr val="bg1"/>
              </a:solidFill>
            </a:endParaRPr>
          </a:p>
        </p:txBody>
      </p:sp>
      <p:sp>
        <p:nvSpPr>
          <p:cNvPr id="3" name="عنصر نائب للمحتوى 2"/>
          <p:cNvSpPr>
            <a:spLocks noGrp="1"/>
          </p:cNvSpPr>
          <p:nvPr>
            <p:ph idx="1"/>
          </p:nvPr>
        </p:nvSpPr>
        <p:spPr>
          <a:xfrm>
            <a:off x="228600" y="990600"/>
            <a:ext cx="8686800" cy="5562600"/>
          </a:xfrm>
        </p:spPr>
        <p:txBody>
          <a:bodyPr>
            <a:normAutofit fontScale="62500" lnSpcReduction="20000"/>
          </a:bodyPr>
          <a:lstStyle/>
          <a:p>
            <a:pPr marL="514350" indent="-514350" algn="l" rtl="0">
              <a:buAutoNum type="alphaLcPeriod"/>
            </a:pPr>
            <a:r>
              <a:rPr lang="en-US" sz="3800" b="1" dirty="0"/>
              <a:t>Match the words for people who steal with the definitions in the list.  (Click to check)</a:t>
            </a:r>
            <a:endParaRPr lang="en-US" sz="3800" dirty="0"/>
          </a:p>
          <a:p>
            <a:pPr marL="514350" indent="-514350" algn="l" rtl="0">
              <a:buNone/>
            </a:pPr>
            <a:r>
              <a:rPr lang="en-US" sz="3800" b="1" i="1" dirty="0">
                <a:solidFill>
                  <a:srgbClr val="D60093"/>
                </a:solidFill>
              </a:rPr>
              <a:t>    pickpocket     mugger     burglar     robber     shoplifter     thief</a:t>
            </a:r>
          </a:p>
          <a:p>
            <a:pPr marL="514350" indent="-514350" algn="l" rtl="0">
              <a:buNone/>
            </a:pPr>
            <a:endParaRPr lang="en-US" sz="3800" dirty="0"/>
          </a:p>
          <a:p>
            <a:pPr marL="514350" indent="-514350" algn="l" rtl="0">
              <a:buNone/>
            </a:pPr>
            <a:r>
              <a:rPr lang="en-US" sz="3800" dirty="0"/>
              <a:t>1. A ___________ is someone who breaks in and steals from a private house.</a:t>
            </a:r>
          </a:p>
          <a:p>
            <a:pPr marL="514350" indent="-514350" algn="l" rtl="0">
              <a:buNone/>
            </a:pPr>
            <a:r>
              <a:rPr lang="en-US" sz="3800" dirty="0"/>
              <a:t>2. A ___________ is someone who breaks in and steals from e.g. a bank or business.</a:t>
            </a:r>
          </a:p>
          <a:p>
            <a:pPr marL="514350" indent="-514350" algn="l" rtl="0">
              <a:buNone/>
            </a:pPr>
            <a:r>
              <a:rPr lang="en-US" sz="3800" dirty="0"/>
              <a:t>3. A ___________ is someone who steals something when he / she is in a shop.</a:t>
            </a:r>
          </a:p>
          <a:p>
            <a:pPr algn="l" rtl="0">
              <a:buNone/>
            </a:pPr>
            <a:r>
              <a:rPr lang="en-US" sz="3800" dirty="0"/>
              <a:t>4. A ___________ is someone who steals from you in the street, often without you noticing.</a:t>
            </a:r>
          </a:p>
          <a:p>
            <a:pPr algn="l" rtl="0">
              <a:buNone/>
            </a:pPr>
            <a:r>
              <a:rPr lang="en-US" sz="3800" dirty="0"/>
              <a:t>5. A ___________ is someone who uses violence to steal from you  in the street.</a:t>
            </a:r>
          </a:p>
          <a:p>
            <a:pPr algn="l" rtl="0">
              <a:buNone/>
            </a:pPr>
            <a:r>
              <a:rPr lang="en-US" sz="3800" dirty="0"/>
              <a:t>6. A ___________ is the general word for someone who steals.</a:t>
            </a:r>
            <a:br>
              <a:rPr lang="en-US" sz="3800" dirty="0"/>
            </a:br>
            <a:endParaRPr lang="ar-SY" sz="3800" dirty="0"/>
          </a:p>
        </p:txBody>
      </p:sp>
      <p:sp>
        <p:nvSpPr>
          <p:cNvPr id="4" name="مربع نص 3"/>
          <p:cNvSpPr txBox="1"/>
          <p:nvPr/>
        </p:nvSpPr>
        <p:spPr>
          <a:xfrm>
            <a:off x="381000" y="304800"/>
            <a:ext cx="685800" cy="523220"/>
          </a:xfrm>
          <a:prstGeom prst="rect">
            <a:avLst/>
          </a:prstGeom>
          <a:solidFill>
            <a:schemeClr val="bg1"/>
          </a:solidFill>
        </p:spPr>
        <p:txBody>
          <a:bodyPr wrap="square" rtlCol="1">
            <a:spAutoFit/>
          </a:bodyPr>
          <a:lstStyle/>
          <a:p>
            <a:pPr algn="ctr"/>
            <a:r>
              <a:rPr lang="en-US" sz="2800" b="1" dirty="0">
                <a:solidFill>
                  <a:srgbClr val="00B050"/>
                </a:solidFill>
              </a:rPr>
              <a:t>3A</a:t>
            </a:r>
            <a:endParaRPr lang="ar-SY" sz="2800" b="1" dirty="0">
              <a:solidFill>
                <a:srgbClr val="00B050"/>
              </a:solidFill>
            </a:endParaRPr>
          </a:p>
        </p:txBody>
      </p:sp>
      <p:sp>
        <p:nvSpPr>
          <p:cNvPr id="5" name="مربع نص 4"/>
          <p:cNvSpPr txBox="1"/>
          <p:nvPr/>
        </p:nvSpPr>
        <p:spPr>
          <a:xfrm>
            <a:off x="914400" y="5562600"/>
            <a:ext cx="1295400" cy="461665"/>
          </a:xfrm>
          <a:prstGeom prst="rect">
            <a:avLst/>
          </a:prstGeom>
          <a:noFill/>
        </p:spPr>
        <p:txBody>
          <a:bodyPr wrap="square" rtlCol="1">
            <a:spAutoFit/>
          </a:bodyPr>
          <a:lstStyle/>
          <a:p>
            <a:pPr algn="l" rtl="0"/>
            <a:r>
              <a:rPr lang="en-US" sz="2400" b="1" i="1" dirty="0">
                <a:solidFill>
                  <a:srgbClr val="D60093"/>
                </a:solidFill>
              </a:rPr>
              <a:t>thief</a:t>
            </a:r>
            <a:endParaRPr lang="ar-SY" sz="2400" b="1" i="1" dirty="0">
              <a:solidFill>
                <a:srgbClr val="D60093"/>
              </a:solidFill>
            </a:endParaRPr>
          </a:p>
        </p:txBody>
      </p:sp>
      <p:sp>
        <p:nvSpPr>
          <p:cNvPr id="6" name="مربع نص 5"/>
          <p:cNvSpPr txBox="1"/>
          <p:nvPr/>
        </p:nvSpPr>
        <p:spPr>
          <a:xfrm>
            <a:off x="914400" y="4876800"/>
            <a:ext cx="1295400" cy="461665"/>
          </a:xfrm>
          <a:prstGeom prst="rect">
            <a:avLst/>
          </a:prstGeom>
          <a:noFill/>
        </p:spPr>
        <p:txBody>
          <a:bodyPr wrap="square" rtlCol="1">
            <a:spAutoFit/>
          </a:bodyPr>
          <a:lstStyle/>
          <a:p>
            <a:pPr algn="l" rtl="0"/>
            <a:r>
              <a:rPr lang="en-US" sz="2400" b="1" i="1" dirty="0">
                <a:solidFill>
                  <a:srgbClr val="D60093"/>
                </a:solidFill>
              </a:rPr>
              <a:t>mugger</a:t>
            </a:r>
            <a:endParaRPr lang="ar-SY" sz="2400" b="1" i="1" dirty="0">
              <a:solidFill>
                <a:srgbClr val="D60093"/>
              </a:solidFill>
            </a:endParaRPr>
          </a:p>
        </p:txBody>
      </p:sp>
      <p:sp>
        <p:nvSpPr>
          <p:cNvPr id="7" name="مربع نص 6"/>
          <p:cNvSpPr txBox="1"/>
          <p:nvPr/>
        </p:nvSpPr>
        <p:spPr>
          <a:xfrm>
            <a:off x="914400" y="4267200"/>
            <a:ext cx="1676400" cy="461665"/>
          </a:xfrm>
          <a:prstGeom prst="rect">
            <a:avLst/>
          </a:prstGeom>
          <a:noFill/>
        </p:spPr>
        <p:txBody>
          <a:bodyPr wrap="square" rtlCol="1">
            <a:spAutoFit/>
          </a:bodyPr>
          <a:lstStyle/>
          <a:p>
            <a:pPr algn="l" rtl="0"/>
            <a:r>
              <a:rPr lang="en-US" sz="2400" b="1" i="1" dirty="0">
                <a:solidFill>
                  <a:srgbClr val="D60093"/>
                </a:solidFill>
              </a:rPr>
              <a:t>pickpocket</a:t>
            </a:r>
            <a:endParaRPr lang="ar-SY" sz="2400" b="1" i="1" dirty="0">
              <a:solidFill>
                <a:srgbClr val="D60093"/>
              </a:solidFill>
            </a:endParaRPr>
          </a:p>
        </p:txBody>
      </p:sp>
      <p:sp>
        <p:nvSpPr>
          <p:cNvPr id="8" name="مربع نص 7"/>
          <p:cNvSpPr txBox="1"/>
          <p:nvPr/>
        </p:nvSpPr>
        <p:spPr>
          <a:xfrm>
            <a:off x="914400" y="3581400"/>
            <a:ext cx="1524000" cy="461665"/>
          </a:xfrm>
          <a:prstGeom prst="rect">
            <a:avLst/>
          </a:prstGeom>
          <a:noFill/>
        </p:spPr>
        <p:txBody>
          <a:bodyPr wrap="square" rtlCol="1">
            <a:spAutoFit/>
          </a:bodyPr>
          <a:lstStyle/>
          <a:p>
            <a:pPr algn="l" rtl="0"/>
            <a:r>
              <a:rPr lang="en-US" sz="2400" b="1" i="1" dirty="0">
                <a:solidFill>
                  <a:srgbClr val="D60093"/>
                </a:solidFill>
              </a:rPr>
              <a:t>shoplifter</a:t>
            </a:r>
            <a:endParaRPr lang="ar-SY" sz="2400" b="1" i="1" dirty="0">
              <a:solidFill>
                <a:srgbClr val="D60093"/>
              </a:solidFill>
            </a:endParaRPr>
          </a:p>
        </p:txBody>
      </p:sp>
      <p:sp>
        <p:nvSpPr>
          <p:cNvPr id="9" name="مربع نص 8"/>
          <p:cNvSpPr txBox="1"/>
          <p:nvPr/>
        </p:nvSpPr>
        <p:spPr>
          <a:xfrm>
            <a:off x="914400" y="2286000"/>
            <a:ext cx="1295400" cy="461665"/>
          </a:xfrm>
          <a:prstGeom prst="rect">
            <a:avLst/>
          </a:prstGeom>
          <a:noFill/>
        </p:spPr>
        <p:txBody>
          <a:bodyPr wrap="square" rtlCol="1">
            <a:spAutoFit/>
          </a:bodyPr>
          <a:lstStyle/>
          <a:p>
            <a:pPr algn="l" rtl="0"/>
            <a:r>
              <a:rPr lang="en-US" sz="2400" b="1" i="1" dirty="0">
                <a:solidFill>
                  <a:srgbClr val="D60093"/>
                </a:solidFill>
              </a:rPr>
              <a:t>burglar</a:t>
            </a:r>
            <a:endParaRPr lang="ar-SY" sz="2400" b="1" i="1" dirty="0">
              <a:solidFill>
                <a:srgbClr val="D60093"/>
              </a:solidFill>
            </a:endParaRPr>
          </a:p>
        </p:txBody>
      </p:sp>
      <p:sp>
        <p:nvSpPr>
          <p:cNvPr id="10" name="مربع نص 9"/>
          <p:cNvSpPr txBox="1"/>
          <p:nvPr/>
        </p:nvSpPr>
        <p:spPr>
          <a:xfrm>
            <a:off x="914400" y="2895600"/>
            <a:ext cx="1295400" cy="461665"/>
          </a:xfrm>
          <a:prstGeom prst="rect">
            <a:avLst/>
          </a:prstGeom>
          <a:noFill/>
        </p:spPr>
        <p:txBody>
          <a:bodyPr wrap="square" rtlCol="1">
            <a:spAutoFit/>
          </a:bodyPr>
          <a:lstStyle/>
          <a:p>
            <a:pPr algn="l" rtl="0"/>
            <a:r>
              <a:rPr lang="en-US" sz="2400" b="1" i="1" dirty="0">
                <a:solidFill>
                  <a:srgbClr val="D60093"/>
                </a:solidFill>
              </a:rPr>
              <a:t>robber</a:t>
            </a:r>
            <a:endParaRPr lang="ar-SY" sz="2400" b="1" i="1" dirty="0">
              <a:solidFill>
                <a:srgbClr val="D60093"/>
              </a:solidFill>
            </a:endParaRPr>
          </a:p>
        </p:txBody>
      </p:sp>
      <p:pic>
        <p:nvPicPr>
          <p:cNvPr id="11" name="صوت مسجّل">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8305800" y="1295400"/>
            <a:ext cx="609600" cy="609600"/>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ox(in)">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ox(in)">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ox(in)">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box(in)">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11"/>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40141" fill="hold"/>
                                        <p:tgtEl>
                                          <p:spTgt spid="11"/>
                                        </p:tgtEl>
                                      </p:cBhvr>
                                    </p:cmd>
                                  </p:childTnLst>
                                </p:cTn>
                              </p:par>
                            </p:childTnLst>
                          </p:cTn>
                        </p:par>
                      </p:childTnLst>
                    </p:cTn>
                  </p:par>
                </p:childTnLst>
              </p:cTn>
              <p:nextCondLst>
                <p:cond evt="onClick" delay="0">
                  <p:tgtEl>
                    <p:spTgt spid="11"/>
                  </p:tgtEl>
                </p:cond>
              </p:nextCondLst>
            </p:seq>
            <p:audio>
              <p:cMediaNode vol="80000">
                <p:cTn id="38" fill="hold" display="0">
                  <p:stCondLst>
                    <p:cond delay="indefinite"/>
                  </p:stCondLst>
                  <p:endCondLst>
                    <p:cond evt="onStopAudio" delay="0">
                      <p:tgtEl>
                        <p:sldTgt/>
                      </p:tgtEl>
                    </p:cond>
                  </p:endCondLst>
                </p:cTn>
                <p:tgtEl>
                  <p:spTgt spid="11"/>
                </p:tgtEl>
              </p:cMediaNode>
            </p:audio>
          </p:childTnLst>
        </p:cTn>
      </p:par>
    </p:tnLst>
    <p:bldLst>
      <p:bldP spid="5" grpId="0"/>
      <p:bldP spid="6" grpId="0"/>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457200" y="274638"/>
            <a:ext cx="8229600" cy="563562"/>
          </a:xfrm>
          <a:solidFill>
            <a:srgbClr val="00B050"/>
          </a:solidFill>
        </p:spPr>
        <p:txBody>
          <a:bodyPr>
            <a:normAutofit/>
          </a:bodyPr>
          <a:lstStyle/>
          <a:p>
            <a:pPr algn="l" rtl="0"/>
            <a:r>
              <a:rPr lang="en-US" sz="2800" b="1" dirty="0">
                <a:solidFill>
                  <a:schemeClr val="bg1"/>
                </a:solidFill>
              </a:rPr>
              <a:t>Crime and punishment    Vocabulary Bank       p.149</a:t>
            </a:r>
            <a:endParaRPr lang="ar-SY" sz="2800" dirty="0">
              <a:solidFill>
                <a:schemeClr val="bg1"/>
              </a:solidFill>
            </a:endParaRPr>
          </a:p>
        </p:txBody>
      </p:sp>
      <p:pic>
        <p:nvPicPr>
          <p:cNvPr id="1026" name="Picture 2"/>
          <p:cNvPicPr>
            <a:picLocks noGrp="1" noChangeAspect="1" noChangeArrowheads="1"/>
          </p:cNvPicPr>
          <p:nvPr>
            <p:ph idx="1"/>
          </p:nvPr>
        </p:nvPicPr>
        <p:blipFill>
          <a:blip r:embed="rId6"/>
          <a:srcRect l="38182" t="29788" r="10000" b="10385"/>
          <a:stretch>
            <a:fillRect/>
          </a:stretch>
        </p:blipFill>
        <p:spPr bwMode="auto">
          <a:xfrm>
            <a:off x="228600" y="838200"/>
            <a:ext cx="8552934" cy="5551905"/>
          </a:xfrm>
          <a:prstGeom prst="rect">
            <a:avLst/>
          </a:prstGeom>
          <a:noFill/>
          <a:ln w="9525">
            <a:noFill/>
            <a:miter lim="800000"/>
            <a:headEnd/>
            <a:tailEnd/>
          </a:ln>
          <a:effectLst/>
        </p:spPr>
      </p:pic>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8077200" y="855260"/>
            <a:ext cx="609600" cy="609600"/>
          </a:xfrm>
          <a:prstGeom prst="rect">
            <a:avLst/>
          </a:prstGeom>
        </p:spPr>
      </p:pic>
      <p:pic>
        <p:nvPicPr>
          <p:cNvPr id="3"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cstate="print"/>
          <a:stretch>
            <a:fillRect/>
          </a:stretch>
        </p:blipFill>
        <p:spPr>
          <a:xfrm>
            <a:off x="8110182" y="56388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82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785"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914400"/>
            <a:ext cx="8534400" cy="5562600"/>
          </a:xfrm>
        </p:spPr>
        <p:txBody>
          <a:bodyPr>
            <a:normAutofit fontScale="70000" lnSpcReduction="20000"/>
          </a:bodyPr>
          <a:lstStyle/>
          <a:p>
            <a:pPr algn="l" rtl="0">
              <a:buNone/>
            </a:pPr>
            <a:r>
              <a:rPr lang="en-US" b="1" dirty="0">
                <a:solidFill>
                  <a:srgbClr val="D60093"/>
                </a:solidFill>
              </a:rPr>
              <a:t>1. Crimes and criminals</a:t>
            </a:r>
          </a:p>
          <a:p>
            <a:pPr algn="l" rtl="0"/>
            <a:r>
              <a:rPr lang="en-US" b="1" dirty="0"/>
              <a:t>Match the examples to the crimes in the chart. (Click to check)</a:t>
            </a:r>
          </a:p>
          <a:p>
            <a:pPr marL="514350" indent="-514350" algn="l" rtl="0">
              <a:buAutoNum type="alphaUcPeriod"/>
            </a:pPr>
            <a:r>
              <a:rPr lang="en-US" dirty="0"/>
              <a:t>A gang took a rich man’s son and asked the family for money. ___</a:t>
            </a:r>
          </a:p>
          <a:p>
            <a:pPr marL="514350" indent="-514350" algn="l" rtl="0">
              <a:buAutoNum type="alphaUcPeriod"/>
            </a:pPr>
            <a:r>
              <a:rPr lang="en-US" dirty="0"/>
              <a:t>She went to her ex-husband’s house and shot him dead. ___</a:t>
            </a:r>
          </a:p>
          <a:p>
            <a:pPr marL="514350" indent="-514350" algn="l" rtl="0">
              <a:buAutoNum type="alphaUcPeriod"/>
            </a:pPr>
            <a:r>
              <a:rPr lang="en-US" dirty="0"/>
              <a:t>A passenger on a flight made the pilot land in the desert. ___</a:t>
            </a:r>
          </a:p>
          <a:p>
            <a:pPr marL="514350" indent="-514350" algn="l" rtl="0">
              <a:buAutoNum type="alphaUcPeriod"/>
            </a:pPr>
            <a:r>
              <a:rPr lang="en-US" dirty="0"/>
              <a:t>After the party the man made the woman have sex against her     will. ___</a:t>
            </a:r>
          </a:p>
          <a:p>
            <a:pPr marL="514350" indent="-514350" algn="l" rtl="0">
              <a:buAutoNum type="alphaUcPeriod"/>
            </a:pPr>
            <a:r>
              <a:rPr lang="en-US" dirty="0"/>
              <a:t>We came home from holiday and found that our TV had gone. ___</a:t>
            </a:r>
          </a:p>
          <a:p>
            <a:pPr marL="514350" indent="-514350" algn="l" rtl="0">
              <a:buAutoNum type="alphaUcPeriod"/>
            </a:pPr>
            <a:r>
              <a:rPr lang="en-US" dirty="0"/>
              <a:t>Someone tried to sell me some marijuana during a concert. ___</a:t>
            </a:r>
          </a:p>
          <a:p>
            <a:pPr marL="514350" indent="-514350" algn="l" rtl="0">
              <a:buAutoNum type="alphaUcPeriod"/>
            </a:pPr>
            <a:r>
              <a:rPr lang="en-US" dirty="0"/>
              <a:t>When the border police searched his car, it was full of cigarettes.___</a:t>
            </a:r>
          </a:p>
          <a:p>
            <a:pPr marL="514350" indent="-514350" algn="l" rtl="0">
              <a:buAutoNum type="alphaUcPeriod"/>
            </a:pPr>
            <a:r>
              <a:rPr lang="en-US" dirty="0"/>
              <a:t>Someone threw paint on the statue in the park. ___</a:t>
            </a:r>
          </a:p>
          <a:p>
            <a:pPr marL="514350" indent="-514350" algn="l" rtl="0">
              <a:buAutoNum type="alphaUcPeriod"/>
            </a:pPr>
            <a:r>
              <a:rPr lang="en-US" dirty="0"/>
              <a:t>He said he’d send the photos to a newspaper if the actress didn’t pay him a lot of money. ___</a:t>
            </a:r>
          </a:p>
          <a:p>
            <a:pPr marL="514350" indent="-514350" algn="l" rtl="0">
              <a:buAutoNum type="alphaUcPeriod"/>
            </a:pPr>
            <a:r>
              <a:rPr lang="en-US" dirty="0"/>
              <a:t>An armed man walked into a bank and shouted, ‘Hands up!’ ___</a:t>
            </a:r>
          </a:p>
          <a:p>
            <a:pPr marL="514350" indent="-514350" algn="l" rtl="0">
              <a:buAutoNum type="alphaUcPeriod"/>
            </a:pPr>
            <a:r>
              <a:rPr lang="en-US" dirty="0"/>
              <a:t>A man transferred company money into his own bank account. ___</a:t>
            </a:r>
          </a:p>
          <a:p>
            <a:pPr marL="514350" indent="-514350" algn="l" rtl="0">
              <a:buAutoNum type="alphaUcPeriod"/>
            </a:pPr>
            <a:r>
              <a:rPr lang="en-US" dirty="0"/>
              <a:t>A builder offered the mayor a free flat in return for a </a:t>
            </a:r>
            <a:r>
              <a:rPr lang="en-US" dirty="0" err="1"/>
              <a:t>favour</a:t>
            </a:r>
            <a:r>
              <a:rPr lang="en-US" dirty="0"/>
              <a:t>. ___</a:t>
            </a:r>
            <a:endParaRPr lang="ar-SY" dirty="0"/>
          </a:p>
        </p:txBody>
      </p:sp>
      <p:sp>
        <p:nvSpPr>
          <p:cNvPr id="4" name="عنوان 1"/>
          <p:cNvSpPr>
            <a:spLocks noGrp="1"/>
          </p:cNvSpPr>
          <p:nvPr>
            <p:ph type="title"/>
          </p:nvPr>
        </p:nvSpPr>
        <p:spPr>
          <a:xfrm>
            <a:off x="457200" y="274638"/>
            <a:ext cx="8229600" cy="563562"/>
          </a:xfrm>
          <a:solidFill>
            <a:srgbClr val="00B050"/>
          </a:solidFill>
        </p:spPr>
        <p:txBody>
          <a:bodyPr>
            <a:normAutofit/>
          </a:bodyPr>
          <a:lstStyle/>
          <a:p>
            <a:pPr algn="l" rtl="0"/>
            <a:r>
              <a:rPr lang="en-US" sz="2800" b="1" dirty="0">
                <a:solidFill>
                  <a:schemeClr val="bg1"/>
                </a:solidFill>
              </a:rPr>
              <a:t>Crime and punishment    Vocabulary Bank       p.149</a:t>
            </a:r>
            <a:endParaRPr lang="ar-SY" sz="2800" dirty="0">
              <a:solidFill>
                <a:schemeClr val="bg1"/>
              </a:solidFill>
            </a:endParaRPr>
          </a:p>
        </p:txBody>
      </p:sp>
      <p:sp>
        <p:nvSpPr>
          <p:cNvPr id="5" name="مربع نص 4"/>
          <p:cNvSpPr txBox="1"/>
          <p:nvPr/>
        </p:nvSpPr>
        <p:spPr>
          <a:xfrm>
            <a:off x="8001000" y="5334000"/>
            <a:ext cx="457200" cy="461665"/>
          </a:xfrm>
          <a:prstGeom prst="rect">
            <a:avLst/>
          </a:prstGeom>
          <a:noFill/>
        </p:spPr>
        <p:txBody>
          <a:bodyPr wrap="square" rtlCol="1">
            <a:spAutoFit/>
          </a:bodyPr>
          <a:lstStyle/>
          <a:p>
            <a:pPr algn="ctr" rtl="0"/>
            <a:r>
              <a:rPr lang="en-US" sz="2400" b="1" dirty="0">
                <a:solidFill>
                  <a:srgbClr val="FF0000"/>
                </a:solidFill>
              </a:rPr>
              <a:t>5</a:t>
            </a:r>
            <a:endParaRPr lang="ar-SY" sz="2400" b="1" dirty="0">
              <a:solidFill>
                <a:srgbClr val="FF0000"/>
              </a:solidFill>
            </a:endParaRPr>
          </a:p>
        </p:txBody>
      </p:sp>
      <p:sp>
        <p:nvSpPr>
          <p:cNvPr id="6" name="مربع نص 5"/>
          <p:cNvSpPr txBox="1"/>
          <p:nvPr/>
        </p:nvSpPr>
        <p:spPr>
          <a:xfrm>
            <a:off x="3124200" y="4724400"/>
            <a:ext cx="457200" cy="461665"/>
          </a:xfrm>
          <a:prstGeom prst="rect">
            <a:avLst/>
          </a:prstGeom>
          <a:noFill/>
        </p:spPr>
        <p:txBody>
          <a:bodyPr wrap="square" rtlCol="1">
            <a:spAutoFit/>
          </a:bodyPr>
          <a:lstStyle/>
          <a:p>
            <a:pPr algn="ctr" rtl="0"/>
            <a:r>
              <a:rPr lang="en-US" sz="2400" b="1" dirty="0">
                <a:solidFill>
                  <a:srgbClr val="FF0000"/>
                </a:solidFill>
              </a:rPr>
              <a:t>1</a:t>
            </a:r>
            <a:endParaRPr lang="ar-SY" sz="2400" b="1" dirty="0">
              <a:solidFill>
                <a:srgbClr val="FF0000"/>
              </a:solidFill>
            </a:endParaRPr>
          </a:p>
        </p:txBody>
      </p:sp>
      <p:sp>
        <p:nvSpPr>
          <p:cNvPr id="7" name="مربع نص 6"/>
          <p:cNvSpPr txBox="1"/>
          <p:nvPr/>
        </p:nvSpPr>
        <p:spPr>
          <a:xfrm>
            <a:off x="7696200" y="5029200"/>
            <a:ext cx="609600" cy="461665"/>
          </a:xfrm>
          <a:prstGeom prst="rect">
            <a:avLst/>
          </a:prstGeom>
          <a:noFill/>
        </p:spPr>
        <p:txBody>
          <a:bodyPr wrap="square" rtlCol="1">
            <a:spAutoFit/>
          </a:bodyPr>
          <a:lstStyle/>
          <a:p>
            <a:pPr algn="ctr" rtl="0"/>
            <a:r>
              <a:rPr lang="en-US" sz="2400" b="1" dirty="0">
                <a:solidFill>
                  <a:srgbClr val="FF0000"/>
                </a:solidFill>
              </a:rPr>
              <a:t>11</a:t>
            </a:r>
            <a:endParaRPr lang="ar-SY" sz="2400" b="1" dirty="0">
              <a:solidFill>
                <a:srgbClr val="FF0000"/>
              </a:solidFill>
            </a:endParaRPr>
          </a:p>
        </p:txBody>
      </p:sp>
      <p:sp>
        <p:nvSpPr>
          <p:cNvPr id="8" name="مربع نص 7"/>
          <p:cNvSpPr txBox="1"/>
          <p:nvPr/>
        </p:nvSpPr>
        <p:spPr>
          <a:xfrm>
            <a:off x="6248400" y="4114800"/>
            <a:ext cx="609600" cy="461665"/>
          </a:xfrm>
          <a:prstGeom prst="rect">
            <a:avLst/>
          </a:prstGeom>
          <a:noFill/>
        </p:spPr>
        <p:txBody>
          <a:bodyPr wrap="square" rtlCol="1">
            <a:spAutoFit/>
          </a:bodyPr>
          <a:lstStyle/>
          <a:p>
            <a:pPr algn="ctr" rtl="0"/>
            <a:r>
              <a:rPr lang="en-US" sz="2400" b="1" dirty="0">
                <a:solidFill>
                  <a:srgbClr val="FF0000"/>
                </a:solidFill>
              </a:rPr>
              <a:t>15</a:t>
            </a:r>
            <a:endParaRPr lang="ar-SY" sz="2400" b="1" dirty="0">
              <a:solidFill>
                <a:srgbClr val="FF0000"/>
              </a:solidFill>
            </a:endParaRPr>
          </a:p>
        </p:txBody>
      </p:sp>
      <p:sp>
        <p:nvSpPr>
          <p:cNvPr id="9" name="مربع نص 8"/>
          <p:cNvSpPr txBox="1"/>
          <p:nvPr/>
        </p:nvSpPr>
        <p:spPr>
          <a:xfrm>
            <a:off x="8153400" y="3733800"/>
            <a:ext cx="609600" cy="461665"/>
          </a:xfrm>
          <a:prstGeom prst="rect">
            <a:avLst/>
          </a:prstGeom>
          <a:noFill/>
        </p:spPr>
        <p:txBody>
          <a:bodyPr wrap="square" rtlCol="1">
            <a:spAutoFit/>
          </a:bodyPr>
          <a:lstStyle/>
          <a:p>
            <a:pPr algn="ctr" rtl="0"/>
            <a:r>
              <a:rPr lang="en-US" sz="2400" b="1" dirty="0">
                <a:solidFill>
                  <a:srgbClr val="FF0000"/>
                </a:solidFill>
              </a:rPr>
              <a:t>12</a:t>
            </a:r>
            <a:endParaRPr lang="ar-SY" sz="2400" b="1" dirty="0">
              <a:solidFill>
                <a:srgbClr val="FF0000"/>
              </a:solidFill>
            </a:endParaRPr>
          </a:p>
        </p:txBody>
      </p:sp>
      <p:sp>
        <p:nvSpPr>
          <p:cNvPr id="10" name="مربع نص 9"/>
          <p:cNvSpPr txBox="1"/>
          <p:nvPr/>
        </p:nvSpPr>
        <p:spPr>
          <a:xfrm>
            <a:off x="7620000" y="3429000"/>
            <a:ext cx="457200" cy="461665"/>
          </a:xfrm>
          <a:prstGeom prst="rect">
            <a:avLst/>
          </a:prstGeom>
          <a:noFill/>
        </p:spPr>
        <p:txBody>
          <a:bodyPr wrap="square" rtlCol="1">
            <a:spAutoFit/>
          </a:bodyPr>
          <a:lstStyle/>
          <a:p>
            <a:pPr algn="ctr" rtl="0"/>
            <a:r>
              <a:rPr lang="en-US" sz="2400" b="1" dirty="0">
                <a:solidFill>
                  <a:srgbClr val="FF0000"/>
                </a:solidFill>
              </a:rPr>
              <a:t>4</a:t>
            </a:r>
            <a:endParaRPr lang="ar-SY" sz="2400" b="1" dirty="0">
              <a:solidFill>
                <a:srgbClr val="FF0000"/>
              </a:solidFill>
            </a:endParaRPr>
          </a:p>
        </p:txBody>
      </p:sp>
      <p:sp>
        <p:nvSpPr>
          <p:cNvPr id="11" name="مربع نص 10"/>
          <p:cNvSpPr txBox="1"/>
          <p:nvPr/>
        </p:nvSpPr>
        <p:spPr>
          <a:xfrm>
            <a:off x="7924800" y="3048000"/>
            <a:ext cx="457200" cy="461665"/>
          </a:xfrm>
          <a:prstGeom prst="rect">
            <a:avLst/>
          </a:prstGeom>
          <a:noFill/>
        </p:spPr>
        <p:txBody>
          <a:bodyPr wrap="square" rtlCol="1">
            <a:spAutoFit/>
          </a:bodyPr>
          <a:lstStyle/>
          <a:p>
            <a:pPr algn="ctr" rtl="0"/>
            <a:r>
              <a:rPr lang="en-US" sz="2400" b="1" dirty="0">
                <a:solidFill>
                  <a:srgbClr val="FF0000"/>
                </a:solidFill>
              </a:rPr>
              <a:t>3</a:t>
            </a:r>
            <a:endParaRPr lang="ar-SY" sz="2400" b="1" dirty="0">
              <a:solidFill>
                <a:srgbClr val="FF0000"/>
              </a:solidFill>
            </a:endParaRPr>
          </a:p>
        </p:txBody>
      </p:sp>
      <p:sp>
        <p:nvSpPr>
          <p:cNvPr id="12" name="مربع نص 11"/>
          <p:cNvSpPr txBox="1"/>
          <p:nvPr/>
        </p:nvSpPr>
        <p:spPr>
          <a:xfrm>
            <a:off x="1295400" y="2743200"/>
            <a:ext cx="609600" cy="461665"/>
          </a:xfrm>
          <a:prstGeom prst="rect">
            <a:avLst/>
          </a:prstGeom>
          <a:noFill/>
        </p:spPr>
        <p:txBody>
          <a:bodyPr wrap="square" rtlCol="1">
            <a:spAutoFit/>
          </a:bodyPr>
          <a:lstStyle/>
          <a:p>
            <a:pPr algn="ctr" rtl="0"/>
            <a:r>
              <a:rPr lang="en-US" sz="2400" b="1" dirty="0">
                <a:solidFill>
                  <a:srgbClr val="FF0000"/>
                </a:solidFill>
              </a:rPr>
              <a:t>10</a:t>
            </a:r>
            <a:endParaRPr lang="ar-SY" sz="2400" b="1" dirty="0">
              <a:solidFill>
                <a:srgbClr val="FF0000"/>
              </a:solidFill>
            </a:endParaRPr>
          </a:p>
        </p:txBody>
      </p:sp>
      <p:sp>
        <p:nvSpPr>
          <p:cNvPr id="13" name="مربع نص 12"/>
          <p:cNvSpPr txBox="1"/>
          <p:nvPr/>
        </p:nvSpPr>
        <p:spPr>
          <a:xfrm>
            <a:off x="7315200" y="2133600"/>
            <a:ext cx="457200" cy="461665"/>
          </a:xfrm>
          <a:prstGeom prst="rect">
            <a:avLst/>
          </a:prstGeom>
          <a:noFill/>
        </p:spPr>
        <p:txBody>
          <a:bodyPr wrap="square" rtlCol="1">
            <a:spAutoFit/>
          </a:bodyPr>
          <a:lstStyle/>
          <a:p>
            <a:pPr algn="ctr" rtl="0"/>
            <a:r>
              <a:rPr lang="en-US" sz="2400" b="1" dirty="0">
                <a:solidFill>
                  <a:srgbClr val="FF0000"/>
                </a:solidFill>
              </a:rPr>
              <a:t>6</a:t>
            </a:r>
            <a:endParaRPr lang="ar-SY" sz="2400" b="1" dirty="0">
              <a:solidFill>
                <a:srgbClr val="FF0000"/>
              </a:solidFill>
            </a:endParaRPr>
          </a:p>
        </p:txBody>
      </p:sp>
      <p:sp>
        <p:nvSpPr>
          <p:cNvPr id="14" name="مربع نص 13"/>
          <p:cNvSpPr txBox="1"/>
          <p:nvPr/>
        </p:nvSpPr>
        <p:spPr>
          <a:xfrm>
            <a:off x="7239000" y="1828800"/>
            <a:ext cx="457200" cy="461665"/>
          </a:xfrm>
          <a:prstGeom prst="rect">
            <a:avLst/>
          </a:prstGeom>
          <a:noFill/>
        </p:spPr>
        <p:txBody>
          <a:bodyPr wrap="square" rtlCol="1">
            <a:spAutoFit/>
          </a:bodyPr>
          <a:lstStyle/>
          <a:p>
            <a:pPr algn="ctr" rtl="0"/>
            <a:r>
              <a:rPr lang="en-US" sz="2400" b="1" dirty="0">
                <a:solidFill>
                  <a:srgbClr val="FF0000"/>
                </a:solidFill>
              </a:rPr>
              <a:t>9</a:t>
            </a:r>
            <a:endParaRPr lang="ar-SY" sz="2400" b="1" dirty="0">
              <a:solidFill>
                <a:srgbClr val="FF0000"/>
              </a:solidFill>
            </a:endParaRPr>
          </a:p>
        </p:txBody>
      </p:sp>
      <p:sp>
        <p:nvSpPr>
          <p:cNvPr id="15" name="مربع نص 14"/>
          <p:cNvSpPr txBox="1"/>
          <p:nvPr/>
        </p:nvSpPr>
        <p:spPr>
          <a:xfrm>
            <a:off x="7848600" y="1447800"/>
            <a:ext cx="457200" cy="461665"/>
          </a:xfrm>
          <a:prstGeom prst="rect">
            <a:avLst/>
          </a:prstGeom>
          <a:noFill/>
        </p:spPr>
        <p:txBody>
          <a:bodyPr wrap="square" rtlCol="1">
            <a:spAutoFit/>
          </a:bodyPr>
          <a:lstStyle/>
          <a:p>
            <a:pPr algn="ctr" rtl="0"/>
            <a:r>
              <a:rPr lang="en-US" sz="2400" b="1" dirty="0">
                <a:solidFill>
                  <a:srgbClr val="FF0000"/>
                </a:solidFill>
              </a:rPr>
              <a:t>7</a:t>
            </a:r>
            <a:endParaRPr lang="ar-SY" sz="2400" b="1" dirty="0">
              <a:solidFill>
                <a:srgbClr val="FF0000"/>
              </a:solidFill>
            </a:endParaRPr>
          </a:p>
        </p:txBody>
      </p:sp>
      <p:sp>
        <p:nvSpPr>
          <p:cNvPr id="16" name="مربع نص 15"/>
          <p:cNvSpPr txBox="1"/>
          <p:nvPr/>
        </p:nvSpPr>
        <p:spPr>
          <a:xfrm>
            <a:off x="7696200" y="5715000"/>
            <a:ext cx="457200" cy="461665"/>
          </a:xfrm>
          <a:prstGeom prst="rect">
            <a:avLst/>
          </a:prstGeom>
          <a:noFill/>
        </p:spPr>
        <p:txBody>
          <a:bodyPr wrap="square" rtlCol="1">
            <a:spAutoFit/>
          </a:bodyPr>
          <a:lstStyle/>
          <a:p>
            <a:pPr algn="ctr" rtl="0"/>
            <a:r>
              <a:rPr lang="en-US" sz="2400" b="1" dirty="0">
                <a:solidFill>
                  <a:srgbClr val="FF0000"/>
                </a:solidFill>
              </a:rPr>
              <a:t>2</a:t>
            </a:r>
            <a:endParaRPr lang="ar-SY" sz="2400" b="1" dirty="0">
              <a:solidFill>
                <a:srgbClr val="FF000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352430" y="91886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500" fill="hold"/>
                                        <p:tgtEl>
                                          <p:spTgt spid="8"/>
                                        </p:tgtEl>
                                        <p:attrNameLst>
                                          <p:attrName>ppt_x</p:attrName>
                                        </p:attrNameLst>
                                      </p:cBhvr>
                                      <p:tavLst>
                                        <p:tav tm="0">
                                          <p:val>
                                            <p:strVal val="#ppt_x"/>
                                          </p:val>
                                        </p:tav>
                                        <p:tav tm="100000">
                                          <p:val>
                                            <p:strVal val="#ppt_x"/>
                                          </p:val>
                                        </p:tav>
                                      </p:tavLst>
                                    </p:anim>
                                    <p:anim calcmode="lin" valueType="num">
                                      <p:cBhvr additive="base">
                                        <p:cTn id="5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6"/>
                                        </p:tgtEl>
                                        <p:attrNameLst>
                                          <p:attrName>style.visibility</p:attrName>
                                        </p:attrNameLst>
                                      </p:cBhvr>
                                      <p:to>
                                        <p:strVal val="visible"/>
                                      </p:to>
                                    </p:set>
                                    <p:anim calcmode="lin" valueType="num">
                                      <p:cBhvr additive="base">
                                        <p:cTn id="55" dur="500" fill="hold"/>
                                        <p:tgtEl>
                                          <p:spTgt spid="6"/>
                                        </p:tgtEl>
                                        <p:attrNameLst>
                                          <p:attrName>ppt_x</p:attrName>
                                        </p:attrNameLst>
                                      </p:cBhvr>
                                      <p:tavLst>
                                        <p:tav tm="0">
                                          <p:val>
                                            <p:strVal val="#ppt_x"/>
                                          </p:val>
                                        </p:tav>
                                        <p:tav tm="100000">
                                          <p:val>
                                            <p:strVal val="#ppt_x"/>
                                          </p:val>
                                        </p:tav>
                                      </p:tavLst>
                                    </p:anim>
                                    <p:anim calcmode="lin" valueType="num">
                                      <p:cBhvr additive="base">
                                        <p:cTn id="5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additive="base">
                                        <p:cTn id="61" dur="500" fill="hold"/>
                                        <p:tgtEl>
                                          <p:spTgt spid="7"/>
                                        </p:tgtEl>
                                        <p:attrNameLst>
                                          <p:attrName>ppt_x</p:attrName>
                                        </p:attrNameLst>
                                      </p:cBhvr>
                                      <p:tavLst>
                                        <p:tav tm="0">
                                          <p:val>
                                            <p:strVal val="#ppt_x"/>
                                          </p:val>
                                        </p:tav>
                                        <p:tav tm="100000">
                                          <p:val>
                                            <p:strVal val="#ppt_x"/>
                                          </p:val>
                                        </p:tav>
                                      </p:tavLst>
                                    </p:anim>
                                    <p:anim calcmode="lin" valueType="num">
                                      <p:cBhvr additive="base">
                                        <p:cTn id="6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additive="base">
                                        <p:cTn id="67" dur="500" fill="hold"/>
                                        <p:tgtEl>
                                          <p:spTgt spid="5"/>
                                        </p:tgtEl>
                                        <p:attrNameLst>
                                          <p:attrName>ppt_x</p:attrName>
                                        </p:attrNameLst>
                                      </p:cBhvr>
                                      <p:tavLst>
                                        <p:tav tm="0">
                                          <p:val>
                                            <p:strVal val="#ppt_x"/>
                                          </p:val>
                                        </p:tav>
                                        <p:tav tm="100000">
                                          <p:val>
                                            <p:strVal val="#ppt_x"/>
                                          </p:val>
                                        </p:tav>
                                      </p:tavLst>
                                    </p:anim>
                                    <p:anim calcmode="lin" valueType="num">
                                      <p:cBhvr additive="base">
                                        <p:cTn id="6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500" fill="hold"/>
                                        <p:tgtEl>
                                          <p:spTgt spid="16"/>
                                        </p:tgtEl>
                                        <p:attrNameLst>
                                          <p:attrName>ppt_x</p:attrName>
                                        </p:attrNameLst>
                                      </p:cBhvr>
                                      <p:tavLst>
                                        <p:tav tm="0">
                                          <p:val>
                                            <p:strVal val="#ppt_x"/>
                                          </p:val>
                                        </p:tav>
                                        <p:tav tm="100000">
                                          <p:val>
                                            <p:strVal val="#ppt_x"/>
                                          </p:val>
                                        </p:tav>
                                      </p:tavLst>
                                    </p:anim>
                                    <p:anim calcmode="lin" valueType="num">
                                      <p:cBhvr additive="base">
                                        <p:cTn id="74"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75" restart="whenNotActive" fill="hold" evtFilter="cancelBubble" nodeType="interactiveSeq">
                <p:stCondLst>
                  <p:cond evt="onClick" delay="0">
                    <p:tgtEl>
                      <p:spTgt spid="2"/>
                    </p:tgtEl>
                  </p:cond>
                </p:stCondLst>
                <p:endSync evt="end" delay="0">
                  <p:rtn val="all"/>
                </p:endSync>
                <p:childTnLst>
                  <p:par>
                    <p:cTn id="76" fill="hold">
                      <p:stCondLst>
                        <p:cond delay="0"/>
                      </p:stCondLst>
                      <p:childTnLst>
                        <p:par>
                          <p:cTn id="77" fill="hold">
                            <p:stCondLst>
                              <p:cond delay="0"/>
                            </p:stCondLst>
                            <p:childTnLst>
                              <p:par>
                                <p:cTn id="78" presetID="1" presetClass="mediacall" presetSubtype="0" fill="hold" nodeType="clickEffect">
                                  <p:stCondLst>
                                    <p:cond delay="0"/>
                                  </p:stCondLst>
                                  <p:childTnLst>
                                    <p:cmd type="call" cmd="playFrom(0.0)">
                                      <p:cBhvr>
                                        <p:cTn id="79" dur="31132" fill="hold"/>
                                        <p:tgtEl>
                                          <p:spTgt spid="2"/>
                                        </p:tgtEl>
                                      </p:cBhvr>
                                    </p:cmd>
                                  </p:childTnLst>
                                </p:cTn>
                              </p:par>
                            </p:childTnLst>
                          </p:cTn>
                        </p:par>
                      </p:childTnLst>
                    </p:cTn>
                  </p:par>
                </p:childTnLst>
              </p:cTn>
              <p:nextCondLst>
                <p:cond evt="onClick" delay="0">
                  <p:tgtEl>
                    <p:spTgt spid="2"/>
                  </p:tgtEl>
                </p:cond>
              </p:nextCondLst>
            </p:seq>
            <p:audio>
              <p:cMediaNode vol="80000">
                <p:cTn id="80"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P spid="8" grpId="0"/>
      <p:bldP spid="9" grpId="0"/>
      <p:bldP spid="10" grpId="0"/>
      <p:bldP spid="11" grpId="0"/>
      <p:bldP spid="12" grpId="0"/>
      <p:bldP spid="13" grpId="0"/>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990600"/>
            <a:ext cx="8610600" cy="5562600"/>
          </a:xfrm>
        </p:spPr>
        <p:txBody>
          <a:bodyPr>
            <a:noAutofit/>
          </a:bodyPr>
          <a:lstStyle/>
          <a:p>
            <a:pPr marL="514350" indent="-514350" algn="l" rtl="0">
              <a:buAutoNum type="arabicPeriod"/>
            </a:pPr>
            <a:r>
              <a:rPr lang="en-US" sz="2600" b="1" dirty="0">
                <a:solidFill>
                  <a:srgbClr val="D60093"/>
                </a:solidFill>
              </a:rPr>
              <a:t>Crimes and criminals</a:t>
            </a:r>
          </a:p>
          <a:p>
            <a:pPr marL="514350" indent="-514350" algn="l" rtl="0">
              <a:buNone/>
            </a:pPr>
            <a:r>
              <a:rPr lang="en-US" sz="2600" dirty="0"/>
              <a:t>M. Two men left a bomb in the supermarket car park. ___</a:t>
            </a:r>
          </a:p>
          <a:p>
            <a:pPr marL="514350" indent="-514350" algn="l" rtl="0">
              <a:buNone/>
            </a:pPr>
            <a:r>
              <a:rPr lang="en-US" sz="2600" dirty="0"/>
              <a:t>N. Somebody stole my car last night from outside my house. ___</a:t>
            </a:r>
          </a:p>
          <a:p>
            <a:pPr marL="514350" indent="-514350" algn="l" rtl="0">
              <a:buNone/>
            </a:pPr>
            <a:r>
              <a:rPr lang="en-US" sz="2600" dirty="0"/>
              <a:t>O. A man held out a knife and made me give him my wallet. ___</a:t>
            </a:r>
            <a:endParaRPr lang="en-US" sz="2600" b="1" dirty="0">
              <a:solidFill>
                <a:srgbClr val="D60093"/>
              </a:solidFill>
            </a:endParaRPr>
          </a:p>
          <a:p>
            <a:pPr marL="514350" indent="-514350" algn="l" rtl="0">
              <a:buNone/>
            </a:pPr>
            <a:r>
              <a:rPr lang="en-US" sz="2600" b="1" dirty="0">
                <a:solidFill>
                  <a:srgbClr val="D60093"/>
                </a:solidFill>
              </a:rPr>
              <a:t>Notes</a:t>
            </a:r>
          </a:p>
          <a:p>
            <a:pPr marL="514350" indent="-514350" algn="l" rtl="0">
              <a:buFont typeface="Wingdings" pitchFamily="2" charset="2"/>
              <a:buChar char="Ø"/>
            </a:pPr>
            <a:r>
              <a:rPr lang="en-US" sz="2600" b="1" i="1" dirty="0">
                <a:solidFill>
                  <a:srgbClr val="0070C0"/>
                </a:solidFill>
              </a:rPr>
              <a:t>manslaughter</a:t>
            </a:r>
            <a:r>
              <a:rPr lang="en-US" sz="2600" i="1" dirty="0"/>
              <a:t> = </a:t>
            </a:r>
            <a:r>
              <a:rPr lang="en-US" sz="2600" dirty="0"/>
              <a:t>killing somebody illegally, but unintentionally.</a:t>
            </a:r>
          </a:p>
          <a:p>
            <a:pPr marL="514350" indent="-514350" algn="l" rtl="0">
              <a:buFont typeface="Wingdings" pitchFamily="2" charset="2"/>
              <a:buChar char="Ø"/>
            </a:pPr>
            <a:r>
              <a:rPr lang="en-US" sz="2600" b="1" i="1" dirty="0">
                <a:solidFill>
                  <a:srgbClr val="0070C0"/>
                </a:solidFill>
              </a:rPr>
              <a:t>assassination</a:t>
            </a:r>
            <a:r>
              <a:rPr lang="en-US" sz="2600" dirty="0"/>
              <a:t> = murder of an important person, usually for political reasons (verb </a:t>
            </a:r>
            <a:r>
              <a:rPr lang="en-US" sz="2600" b="1" i="1" dirty="0">
                <a:solidFill>
                  <a:srgbClr val="0070C0"/>
                </a:solidFill>
              </a:rPr>
              <a:t>assassinate</a:t>
            </a:r>
            <a:r>
              <a:rPr lang="en-US" sz="2600" i="1" dirty="0"/>
              <a:t>).</a:t>
            </a:r>
          </a:p>
          <a:p>
            <a:pPr marL="514350" indent="-514350" algn="l" rtl="0">
              <a:buFont typeface="Wingdings" pitchFamily="2" charset="2"/>
              <a:buChar char="Ø"/>
            </a:pPr>
            <a:r>
              <a:rPr lang="en-US" sz="2600" b="1" i="1" dirty="0">
                <a:solidFill>
                  <a:srgbClr val="0070C0"/>
                </a:solidFill>
              </a:rPr>
              <a:t>arson</a:t>
            </a:r>
            <a:r>
              <a:rPr lang="en-US" sz="2600" i="1" dirty="0"/>
              <a:t> </a:t>
            </a:r>
            <a:r>
              <a:rPr lang="en-US" sz="2600" dirty="0"/>
              <a:t>=</a:t>
            </a:r>
            <a:r>
              <a:rPr lang="en-US" sz="2600" i="1" dirty="0"/>
              <a:t> </a:t>
            </a:r>
            <a:r>
              <a:rPr lang="en-US" sz="2600" dirty="0"/>
              <a:t>deliberately making </a:t>
            </a:r>
            <a:r>
              <a:rPr lang="en-US" sz="2600" dirty="0" err="1"/>
              <a:t>sth</a:t>
            </a:r>
            <a:r>
              <a:rPr lang="en-US" sz="2600" dirty="0"/>
              <a:t> burn, especially a building</a:t>
            </a:r>
            <a:r>
              <a:rPr lang="en-US" sz="2600" i="1" dirty="0"/>
              <a:t>.</a:t>
            </a:r>
            <a:r>
              <a:rPr lang="en-US" sz="2600" dirty="0"/>
              <a:t/>
            </a:r>
            <a:br>
              <a:rPr lang="en-US" sz="2600" dirty="0"/>
            </a:br>
            <a:r>
              <a:rPr lang="en-US" sz="2600" dirty="0"/>
              <a:t/>
            </a:r>
            <a:br>
              <a:rPr lang="en-US" sz="2600" dirty="0"/>
            </a:br>
            <a:endParaRPr lang="ar-SY" sz="2600" dirty="0"/>
          </a:p>
        </p:txBody>
      </p:sp>
      <p:sp>
        <p:nvSpPr>
          <p:cNvPr id="4" name="عنوان 1"/>
          <p:cNvSpPr>
            <a:spLocks noGrp="1"/>
          </p:cNvSpPr>
          <p:nvPr>
            <p:ph type="title"/>
          </p:nvPr>
        </p:nvSpPr>
        <p:spPr>
          <a:xfrm>
            <a:off x="457200" y="274638"/>
            <a:ext cx="8229600" cy="563562"/>
          </a:xfrm>
          <a:solidFill>
            <a:srgbClr val="00B050"/>
          </a:solidFill>
        </p:spPr>
        <p:txBody>
          <a:bodyPr>
            <a:normAutofit/>
          </a:bodyPr>
          <a:lstStyle/>
          <a:p>
            <a:pPr algn="l" rtl="0"/>
            <a:r>
              <a:rPr lang="en-US" sz="2800" b="1" dirty="0">
                <a:solidFill>
                  <a:schemeClr val="bg1"/>
                </a:solidFill>
              </a:rPr>
              <a:t>Crime and punishment    Vocabulary Bank       p.149</a:t>
            </a:r>
            <a:endParaRPr lang="ar-SY" sz="2800" dirty="0">
              <a:solidFill>
                <a:schemeClr val="bg1"/>
              </a:solidFill>
            </a:endParaRPr>
          </a:p>
        </p:txBody>
      </p:sp>
      <p:sp>
        <p:nvSpPr>
          <p:cNvPr id="6" name="مربع نص 5"/>
          <p:cNvSpPr txBox="1"/>
          <p:nvPr/>
        </p:nvSpPr>
        <p:spPr>
          <a:xfrm>
            <a:off x="1066800" y="3200400"/>
            <a:ext cx="457200" cy="461665"/>
          </a:xfrm>
          <a:prstGeom prst="rect">
            <a:avLst/>
          </a:prstGeom>
          <a:noFill/>
        </p:spPr>
        <p:txBody>
          <a:bodyPr wrap="square" rtlCol="1">
            <a:spAutoFit/>
          </a:bodyPr>
          <a:lstStyle/>
          <a:p>
            <a:pPr algn="ctr" rtl="0"/>
            <a:r>
              <a:rPr lang="en-US" sz="2400" b="1" dirty="0">
                <a:solidFill>
                  <a:srgbClr val="FF0000"/>
                </a:solidFill>
              </a:rPr>
              <a:t>8</a:t>
            </a:r>
            <a:endParaRPr lang="ar-SY" sz="2400" b="1" dirty="0">
              <a:solidFill>
                <a:srgbClr val="FF0000"/>
              </a:solidFill>
            </a:endParaRPr>
          </a:p>
        </p:txBody>
      </p:sp>
      <p:sp>
        <p:nvSpPr>
          <p:cNvPr id="7" name="مربع نص 6"/>
          <p:cNvSpPr txBox="1"/>
          <p:nvPr/>
        </p:nvSpPr>
        <p:spPr>
          <a:xfrm>
            <a:off x="990600" y="2286000"/>
            <a:ext cx="533400" cy="461665"/>
          </a:xfrm>
          <a:prstGeom prst="rect">
            <a:avLst/>
          </a:prstGeom>
          <a:noFill/>
        </p:spPr>
        <p:txBody>
          <a:bodyPr wrap="square" rtlCol="1">
            <a:spAutoFit/>
          </a:bodyPr>
          <a:lstStyle/>
          <a:p>
            <a:pPr algn="ctr" rtl="0"/>
            <a:r>
              <a:rPr lang="en-US" sz="2400" b="1" dirty="0">
                <a:solidFill>
                  <a:srgbClr val="FF0000"/>
                </a:solidFill>
              </a:rPr>
              <a:t>14</a:t>
            </a:r>
            <a:endParaRPr lang="ar-SY" sz="2400" b="1" dirty="0">
              <a:solidFill>
                <a:srgbClr val="FF0000"/>
              </a:solidFill>
            </a:endParaRPr>
          </a:p>
        </p:txBody>
      </p:sp>
      <p:sp>
        <p:nvSpPr>
          <p:cNvPr id="8" name="مربع نص 7"/>
          <p:cNvSpPr txBox="1"/>
          <p:nvPr/>
        </p:nvSpPr>
        <p:spPr>
          <a:xfrm>
            <a:off x="7696200" y="1447800"/>
            <a:ext cx="533400" cy="461665"/>
          </a:xfrm>
          <a:prstGeom prst="rect">
            <a:avLst/>
          </a:prstGeom>
          <a:noFill/>
        </p:spPr>
        <p:txBody>
          <a:bodyPr wrap="square" rtlCol="1">
            <a:spAutoFit/>
          </a:bodyPr>
          <a:lstStyle/>
          <a:p>
            <a:pPr algn="ctr" rtl="0"/>
            <a:r>
              <a:rPr lang="en-US" sz="2400" b="1" dirty="0">
                <a:solidFill>
                  <a:srgbClr val="FF0000"/>
                </a:solidFill>
              </a:rPr>
              <a:t>13</a:t>
            </a:r>
            <a:endParaRPr lang="ar-SY" sz="2400" b="1" dirty="0">
              <a:solidFill>
                <a:srgbClr val="FF000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1676400" y="366206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1" restart="whenNotActive" fill="hold" evtFilter="cancelBubble" nodeType="interactiveSeq">
                <p:stCondLst>
                  <p:cond evt="onClick" delay="0">
                    <p:tgtEl>
                      <p:spTgt spid="2"/>
                    </p:tgtEl>
                  </p:cond>
                </p:stCondLst>
                <p:endSync evt="end" delay="0">
                  <p:rtn val="all"/>
                </p:endSync>
                <p:childTnLst>
                  <p:par>
                    <p:cTn id="22" fill="hold">
                      <p:stCondLst>
                        <p:cond delay="0"/>
                      </p:stCondLst>
                      <p:childTnLst>
                        <p:par>
                          <p:cTn id="23" fill="hold">
                            <p:stCondLst>
                              <p:cond delay="0"/>
                            </p:stCondLst>
                            <p:childTnLst>
                              <p:par>
                                <p:cTn id="24" presetID="1" presetClass="mediacall" presetSubtype="0" fill="hold" nodeType="clickEffect">
                                  <p:stCondLst>
                                    <p:cond delay="0"/>
                                  </p:stCondLst>
                                  <p:childTnLst>
                                    <p:cmd type="call" cmd="playFrom(0.0)">
                                      <p:cBhvr>
                                        <p:cTn id="25" dur="31304" fill="hold"/>
                                        <p:tgtEl>
                                          <p:spTgt spid="2"/>
                                        </p:tgtEl>
                                      </p:cBhvr>
                                    </p:cmd>
                                  </p:childTnLst>
                                </p:cTn>
                              </p:par>
                            </p:childTnLst>
                          </p:cTn>
                        </p:par>
                      </p:childTnLst>
                    </p:cTn>
                  </p:par>
                </p:childTnLst>
              </p:cTn>
              <p:nextCondLst>
                <p:cond evt="onClick" delay="0">
                  <p:tgtEl>
                    <p:spTgt spid="2"/>
                  </p:tgtEl>
                </p:cond>
              </p:nextCondLst>
            </p:seq>
            <p:audio>
              <p:cMediaNode vol="80000">
                <p:cTn id="26" fill="hold" display="0">
                  <p:stCondLst>
                    <p:cond delay="indefinite"/>
                  </p:stCondLst>
                  <p:endCondLst>
                    <p:cond evt="onStopAudio" delay="0">
                      <p:tgtEl>
                        <p:sldTgt/>
                      </p:tgtEl>
                    </p:cond>
                  </p:endCondLst>
                </p:cTn>
                <p:tgtEl>
                  <p:spTgt spid="2"/>
                </p:tgtEl>
              </p:cMediaNode>
            </p:audio>
          </p:childTnLst>
        </p:cTn>
      </p:par>
    </p:tnLst>
    <p:bldLst>
      <p:bldP spid="6" grpId="0"/>
      <p:bldP spid="7"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90600"/>
            <a:ext cx="8229600" cy="5410200"/>
          </a:xfrm>
        </p:spPr>
        <p:txBody>
          <a:bodyPr>
            <a:normAutofit lnSpcReduction="10000"/>
          </a:bodyPr>
          <a:lstStyle/>
          <a:p>
            <a:pPr algn="l" rtl="0">
              <a:buNone/>
            </a:pPr>
            <a:r>
              <a:rPr lang="en-US" sz="2400" b="1" dirty="0"/>
              <a:t>2. What happens to a criminal</a:t>
            </a:r>
          </a:p>
          <a:p>
            <a:pPr algn="l" rtl="0">
              <a:buNone/>
            </a:pPr>
            <a:r>
              <a:rPr lang="en-US" sz="2400" dirty="0"/>
              <a:t>Complete the sentences. Fill in with the correct words.          (Click to check)</a:t>
            </a:r>
          </a:p>
          <a:p>
            <a:pPr algn="l" rtl="0">
              <a:buNone/>
            </a:pPr>
            <a:r>
              <a:rPr lang="en-US" sz="2400" b="1" i="1" dirty="0">
                <a:solidFill>
                  <a:srgbClr val="0070C0"/>
                </a:solidFill>
              </a:rPr>
              <a:t>       arrested              caught              charged            committed   investigated          questioned</a:t>
            </a:r>
          </a:p>
          <a:p>
            <a:pPr algn="l" rtl="0">
              <a:buNone/>
            </a:pPr>
            <a:r>
              <a:rPr lang="en-US" sz="2400" dirty="0"/>
              <a:t>1 Carl and Adam </a:t>
            </a:r>
            <a:r>
              <a:rPr lang="en-US" sz="2400" b="1" i="1" dirty="0">
                <a:solidFill>
                  <a:srgbClr val="D60093"/>
                </a:solidFill>
              </a:rPr>
              <a:t>committed</a:t>
            </a:r>
            <a:r>
              <a:rPr lang="en-US" sz="2400" i="1" dirty="0"/>
              <a:t> </a:t>
            </a:r>
            <a:r>
              <a:rPr lang="en-US" sz="2400" dirty="0"/>
              <a:t>a  crime. They murdered a man. </a:t>
            </a:r>
            <a:endParaRPr lang="en-US" sz="2400" i="1" dirty="0"/>
          </a:p>
          <a:p>
            <a:pPr algn="l" rtl="0">
              <a:buNone/>
            </a:pPr>
            <a:r>
              <a:rPr lang="en-US" sz="2400" dirty="0"/>
              <a:t>2 The police _____________ the crime. </a:t>
            </a:r>
          </a:p>
          <a:p>
            <a:pPr algn="l" rtl="0">
              <a:buNone/>
            </a:pPr>
            <a:r>
              <a:rPr lang="en-US" sz="2400" dirty="0"/>
              <a:t>3 Carl and Adam were _____________ on the way to the airport. </a:t>
            </a:r>
          </a:p>
          <a:p>
            <a:pPr algn="l" rtl="0">
              <a:buNone/>
            </a:pPr>
            <a:r>
              <a:rPr lang="en-US" sz="2400" dirty="0"/>
              <a:t>4 They were _____________ and taken to a police station. </a:t>
            </a:r>
          </a:p>
          <a:p>
            <a:pPr algn="l" rtl="0">
              <a:buNone/>
            </a:pPr>
            <a:r>
              <a:rPr lang="en-US" sz="2400" dirty="0"/>
              <a:t>5 The police _____________ them for ten hours. </a:t>
            </a:r>
          </a:p>
          <a:p>
            <a:pPr algn="l" rtl="0">
              <a:buNone/>
            </a:pPr>
            <a:r>
              <a:rPr lang="en-US" sz="2400" dirty="0"/>
              <a:t>6 Finally they were _____________ with murder.</a:t>
            </a:r>
          </a:p>
          <a:p>
            <a:pPr algn="l" rtl="0">
              <a:buNone/>
            </a:pPr>
            <a:endParaRPr lang="en-US" sz="2400" dirty="0"/>
          </a:p>
          <a:p>
            <a:pPr algn="l" rtl="0">
              <a:buFont typeface="Wingdings" panose="05000000000000000000" pitchFamily="2" charset="2"/>
              <a:buChar char="v"/>
            </a:pPr>
            <a:r>
              <a:rPr lang="en-US" sz="2400" b="1" i="1" dirty="0">
                <a:solidFill>
                  <a:srgbClr val="00B050"/>
                </a:solidFill>
              </a:rPr>
              <a:t>charged = formally accused</a:t>
            </a:r>
          </a:p>
          <a:p>
            <a:pPr algn="l" rtl="0">
              <a:buNone/>
            </a:pPr>
            <a:endParaRPr lang="en-US" sz="2400" b="1" i="1" dirty="0">
              <a:solidFill>
                <a:srgbClr val="0070C0"/>
              </a:solidFill>
            </a:endParaRPr>
          </a:p>
          <a:p>
            <a:pPr algn="l" rtl="0">
              <a:buNone/>
            </a:pPr>
            <a:endParaRPr lang="en-US" sz="2400" b="1" i="1" dirty="0">
              <a:solidFill>
                <a:srgbClr val="0070C0"/>
              </a:solidFill>
            </a:endParaRPr>
          </a:p>
          <a:p>
            <a:pPr algn="l" rtl="0">
              <a:buNone/>
            </a:pPr>
            <a:endParaRPr lang="ar-SY" sz="2400" b="1" i="1" dirty="0">
              <a:solidFill>
                <a:srgbClr val="0070C0"/>
              </a:solidFill>
            </a:endParaRPr>
          </a:p>
        </p:txBody>
      </p:sp>
      <p:sp>
        <p:nvSpPr>
          <p:cNvPr id="4" name="عنوان 1"/>
          <p:cNvSpPr>
            <a:spLocks noGrp="1"/>
          </p:cNvSpPr>
          <p:nvPr>
            <p:ph type="title"/>
          </p:nvPr>
        </p:nvSpPr>
        <p:spPr>
          <a:xfrm>
            <a:off x="457200" y="274638"/>
            <a:ext cx="8229600" cy="639762"/>
          </a:xfrm>
          <a:solidFill>
            <a:srgbClr val="00B050"/>
          </a:solidFill>
        </p:spPr>
        <p:txBody>
          <a:bodyPr>
            <a:normAutofit/>
          </a:bodyPr>
          <a:lstStyle/>
          <a:p>
            <a:pPr algn="l" rtl="0"/>
            <a:r>
              <a:rPr lang="en-US" sz="2800" b="1" dirty="0">
                <a:solidFill>
                  <a:schemeClr val="bg1"/>
                </a:solidFill>
              </a:rPr>
              <a:t>Crime and punishment    Vocabulary Bank       p.149</a:t>
            </a:r>
            <a:endParaRPr lang="ar-SY" sz="2800" dirty="0">
              <a:solidFill>
                <a:schemeClr val="bg1"/>
              </a:solidFill>
            </a:endParaRPr>
          </a:p>
        </p:txBody>
      </p:sp>
      <p:sp>
        <p:nvSpPr>
          <p:cNvPr id="5" name="مربع نص 4"/>
          <p:cNvSpPr txBox="1"/>
          <p:nvPr/>
        </p:nvSpPr>
        <p:spPr>
          <a:xfrm>
            <a:off x="2286000" y="3200400"/>
            <a:ext cx="1828800" cy="461665"/>
          </a:xfrm>
          <a:prstGeom prst="rect">
            <a:avLst/>
          </a:prstGeom>
          <a:noFill/>
        </p:spPr>
        <p:txBody>
          <a:bodyPr wrap="square" rtlCol="1">
            <a:spAutoFit/>
          </a:bodyPr>
          <a:lstStyle/>
          <a:p>
            <a:pPr algn="l" rtl="0"/>
            <a:r>
              <a:rPr lang="en-US" sz="2400" b="1" i="1" dirty="0">
                <a:solidFill>
                  <a:srgbClr val="D60093"/>
                </a:solidFill>
              </a:rPr>
              <a:t>investigated </a:t>
            </a:r>
            <a:endParaRPr lang="ar-SY" sz="2400" dirty="0">
              <a:solidFill>
                <a:srgbClr val="D60093"/>
              </a:solidFill>
            </a:endParaRPr>
          </a:p>
        </p:txBody>
      </p:sp>
      <p:sp>
        <p:nvSpPr>
          <p:cNvPr id="6" name="مربع نص 5"/>
          <p:cNvSpPr txBox="1"/>
          <p:nvPr/>
        </p:nvSpPr>
        <p:spPr>
          <a:xfrm>
            <a:off x="3505200" y="3581400"/>
            <a:ext cx="1828800" cy="461665"/>
          </a:xfrm>
          <a:prstGeom prst="rect">
            <a:avLst/>
          </a:prstGeom>
          <a:noFill/>
        </p:spPr>
        <p:txBody>
          <a:bodyPr wrap="square" rtlCol="1">
            <a:spAutoFit/>
          </a:bodyPr>
          <a:lstStyle/>
          <a:p>
            <a:pPr algn="l" rtl="0"/>
            <a:r>
              <a:rPr lang="en-US" sz="2400" b="1" i="1" dirty="0">
                <a:solidFill>
                  <a:srgbClr val="D60093"/>
                </a:solidFill>
              </a:rPr>
              <a:t>caught</a:t>
            </a:r>
            <a:endParaRPr lang="ar-SY" sz="2400" dirty="0">
              <a:solidFill>
                <a:srgbClr val="D60093"/>
              </a:solidFill>
            </a:endParaRPr>
          </a:p>
        </p:txBody>
      </p:sp>
      <p:sp>
        <p:nvSpPr>
          <p:cNvPr id="7" name="مربع نص 6"/>
          <p:cNvSpPr txBox="1"/>
          <p:nvPr/>
        </p:nvSpPr>
        <p:spPr>
          <a:xfrm>
            <a:off x="2209800" y="3962400"/>
            <a:ext cx="1828800" cy="461665"/>
          </a:xfrm>
          <a:prstGeom prst="rect">
            <a:avLst/>
          </a:prstGeom>
          <a:noFill/>
        </p:spPr>
        <p:txBody>
          <a:bodyPr wrap="square" rtlCol="1">
            <a:spAutoFit/>
          </a:bodyPr>
          <a:lstStyle/>
          <a:p>
            <a:pPr algn="l" rtl="0"/>
            <a:r>
              <a:rPr lang="en-US" sz="2400" b="1" i="1" dirty="0">
                <a:solidFill>
                  <a:srgbClr val="D60093"/>
                </a:solidFill>
              </a:rPr>
              <a:t>arrested</a:t>
            </a:r>
            <a:endParaRPr lang="ar-SY" sz="2400" dirty="0">
              <a:solidFill>
                <a:srgbClr val="D60093"/>
              </a:solidFill>
            </a:endParaRPr>
          </a:p>
        </p:txBody>
      </p:sp>
      <p:sp>
        <p:nvSpPr>
          <p:cNvPr id="8" name="مربع نص 7"/>
          <p:cNvSpPr txBox="1"/>
          <p:nvPr/>
        </p:nvSpPr>
        <p:spPr>
          <a:xfrm>
            <a:off x="2209800" y="4343400"/>
            <a:ext cx="1828800" cy="461665"/>
          </a:xfrm>
          <a:prstGeom prst="rect">
            <a:avLst/>
          </a:prstGeom>
          <a:noFill/>
        </p:spPr>
        <p:txBody>
          <a:bodyPr wrap="square" rtlCol="1">
            <a:spAutoFit/>
          </a:bodyPr>
          <a:lstStyle/>
          <a:p>
            <a:pPr algn="l" rtl="0"/>
            <a:r>
              <a:rPr lang="en-US" sz="2400" b="1" i="1" dirty="0">
                <a:solidFill>
                  <a:srgbClr val="D60093"/>
                </a:solidFill>
              </a:rPr>
              <a:t>questioned</a:t>
            </a:r>
            <a:endParaRPr lang="ar-SY" sz="2400" dirty="0">
              <a:solidFill>
                <a:srgbClr val="D60093"/>
              </a:solidFill>
            </a:endParaRPr>
          </a:p>
        </p:txBody>
      </p:sp>
      <p:sp>
        <p:nvSpPr>
          <p:cNvPr id="9" name="مربع نص 8"/>
          <p:cNvSpPr txBox="1"/>
          <p:nvPr/>
        </p:nvSpPr>
        <p:spPr>
          <a:xfrm>
            <a:off x="3048000" y="4800600"/>
            <a:ext cx="1828800" cy="461665"/>
          </a:xfrm>
          <a:prstGeom prst="rect">
            <a:avLst/>
          </a:prstGeom>
          <a:noFill/>
        </p:spPr>
        <p:txBody>
          <a:bodyPr wrap="square" rtlCol="1">
            <a:spAutoFit/>
          </a:bodyPr>
          <a:lstStyle/>
          <a:p>
            <a:pPr algn="l" rtl="0"/>
            <a:r>
              <a:rPr lang="en-US" sz="2400" b="1" i="1" dirty="0">
                <a:solidFill>
                  <a:srgbClr val="D60093"/>
                </a:solidFill>
              </a:rPr>
              <a:t>charged</a:t>
            </a:r>
            <a:endParaRPr lang="ar-SY" sz="2400" dirty="0">
              <a:solidFill>
                <a:srgbClr val="D60093"/>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49904" y="964442"/>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2"/>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33547" fill="hold"/>
                                        <p:tgtEl>
                                          <p:spTgt spid="2"/>
                                        </p:tgtEl>
                                      </p:cBhvr>
                                    </p:cmd>
                                  </p:childTnLst>
                                </p:cTn>
                              </p:par>
                            </p:childTnLst>
                          </p:cTn>
                        </p:par>
                      </p:childTnLst>
                    </p:cTn>
                  </p:par>
                </p:childTnLst>
              </p:cTn>
              <p:nextCondLst>
                <p:cond evt="onClick" delay="0">
                  <p:tgtEl>
                    <p:spTgt spid="2"/>
                  </p:tgtEl>
                </p:cond>
              </p:nextCondLst>
            </p:seq>
            <p:audio>
              <p:cMediaNode vol="80000">
                <p:cTn id="33"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81000" y="1066800"/>
            <a:ext cx="8534400" cy="5486400"/>
          </a:xfrm>
        </p:spPr>
        <p:txBody>
          <a:bodyPr>
            <a:normAutofit lnSpcReduction="10000"/>
          </a:bodyPr>
          <a:lstStyle/>
          <a:p>
            <a:pPr algn="l" rtl="0">
              <a:buNone/>
            </a:pPr>
            <a:r>
              <a:rPr lang="en-US" sz="2400" b="1" i="1" dirty="0">
                <a:solidFill>
                  <a:srgbClr val="0070C0"/>
                </a:solidFill>
              </a:rPr>
              <a:t>acquitted      court     evidence     guilty    judge     jury     not guilty </a:t>
            </a:r>
            <a:br>
              <a:rPr lang="en-US" sz="2400" b="1" i="1" dirty="0">
                <a:solidFill>
                  <a:srgbClr val="0070C0"/>
                </a:solidFill>
              </a:rPr>
            </a:br>
            <a:r>
              <a:rPr lang="en-US" sz="2400" b="1" i="1" dirty="0">
                <a:solidFill>
                  <a:srgbClr val="0070C0"/>
                </a:solidFill>
              </a:rPr>
              <a:t>proof      punishment      sentenced      verdict      witnesses</a:t>
            </a:r>
          </a:p>
          <a:p>
            <a:pPr algn="l" rtl="0">
              <a:buNone/>
            </a:pPr>
            <a:r>
              <a:rPr lang="en-US" sz="2400" b="1" dirty="0"/>
              <a:t>The trial</a:t>
            </a:r>
          </a:p>
          <a:p>
            <a:pPr algn="l" rtl="0">
              <a:buNone/>
            </a:pPr>
            <a:r>
              <a:rPr lang="en-US" sz="2400" dirty="0"/>
              <a:t>7 Two months later, Carl and Adam appeared in __________. </a:t>
            </a:r>
          </a:p>
          <a:p>
            <a:pPr algn="l" rtl="0">
              <a:buNone/>
            </a:pPr>
            <a:r>
              <a:rPr lang="en-US" sz="2400" dirty="0"/>
              <a:t>8 __________ told the court what they had seen or knew.</a:t>
            </a:r>
          </a:p>
          <a:p>
            <a:pPr algn="l" rtl="0">
              <a:buNone/>
            </a:pPr>
            <a:r>
              <a:rPr lang="en-US" sz="2400" dirty="0"/>
              <a:t>9 The _______(of 12 people) looked at and heard all the ________. </a:t>
            </a:r>
          </a:p>
          <a:p>
            <a:pPr algn="l" rtl="0">
              <a:buNone/>
            </a:pPr>
            <a:r>
              <a:rPr lang="en-US" sz="2400" dirty="0"/>
              <a:t>10 After two days the jury reached their __________. </a:t>
            </a:r>
          </a:p>
          <a:p>
            <a:pPr algn="l" rtl="0">
              <a:buNone/>
            </a:pPr>
            <a:r>
              <a:rPr lang="en-US" sz="2400" dirty="0"/>
              <a:t>11 Carl was found __________ . His fingerprints were on the gun.</a:t>
            </a:r>
          </a:p>
          <a:p>
            <a:pPr algn="l" rtl="0">
              <a:buNone/>
            </a:pPr>
            <a:r>
              <a:rPr lang="en-US" sz="2400" dirty="0"/>
              <a:t>12 The __________ decided what Carl’s __________ should be. </a:t>
            </a:r>
          </a:p>
          <a:p>
            <a:pPr algn="l" rtl="0">
              <a:buNone/>
            </a:pPr>
            <a:r>
              <a:rPr lang="en-US" sz="2400" dirty="0"/>
              <a:t>13 He __________ him to 10 years in prison / jail. </a:t>
            </a:r>
          </a:p>
          <a:p>
            <a:pPr algn="l" rtl="0">
              <a:buNone/>
            </a:pPr>
            <a:r>
              <a:rPr lang="en-US" sz="2400" dirty="0"/>
              <a:t>14 Adam was found __________ (they thought he was innocent). </a:t>
            </a:r>
          </a:p>
          <a:p>
            <a:pPr algn="l" rtl="0">
              <a:buNone/>
            </a:pPr>
            <a:r>
              <a:rPr lang="en-US" sz="2400" dirty="0"/>
              <a:t>15 There was no __________ that he had committed the crime. </a:t>
            </a:r>
          </a:p>
          <a:p>
            <a:pPr algn="l" rtl="0">
              <a:buNone/>
            </a:pPr>
            <a:r>
              <a:rPr lang="en-US" sz="2400" dirty="0"/>
              <a:t>16 He was __________ and allowed to go free.</a:t>
            </a:r>
            <a:endParaRPr lang="ar-SY" sz="2400" dirty="0"/>
          </a:p>
        </p:txBody>
      </p:sp>
      <p:sp>
        <p:nvSpPr>
          <p:cNvPr id="4" name="عنوان 1"/>
          <p:cNvSpPr>
            <a:spLocks noGrp="1"/>
          </p:cNvSpPr>
          <p:nvPr>
            <p:ph type="title"/>
          </p:nvPr>
        </p:nvSpPr>
        <p:spPr>
          <a:xfrm>
            <a:off x="457200" y="274638"/>
            <a:ext cx="8229600" cy="715962"/>
          </a:xfrm>
          <a:solidFill>
            <a:srgbClr val="00B050"/>
          </a:solidFill>
        </p:spPr>
        <p:txBody>
          <a:bodyPr>
            <a:normAutofit/>
          </a:bodyPr>
          <a:lstStyle/>
          <a:p>
            <a:pPr algn="l" rtl="0"/>
            <a:r>
              <a:rPr lang="en-US" sz="2800" b="1" dirty="0">
                <a:solidFill>
                  <a:schemeClr val="bg1"/>
                </a:solidFill>
              </a:rPr>
              <a:t>Crime and punishment    Vocabulary Bank       p.149</a:t>
            </a:r>
            <a:endParaRPr lang="ar-SY" sz="2800" dirty="0">
              <a:solidFill>
                <a:schemeClr val="bg1"/>
              </a:solidFill>
            </a:endParaRPr>
          </a:p>
        </p:txBody>
      </p:sp>
      <p:sp>
        <p:nvSpPr>
          <p:cNvPr id="5" name="مربع نص 4"/>
          <p:cNvSpPr txBox="1"/>
          <p:nvPr/>
        </p:nvSpPr>
        <p:spPr>
          <a:xfrm>
            <a:off x="7391400" y="2895600"/>
            <a:ext cx="1447800" cy="461665"/>
          </a:xfrm>
          <a:prstGeom prst="rect">
            <a:avLst/>
          </a:prstGeom>
          <a:noFill/>
        </p:spPr>
        <p:txBody>
          <a:bodyPr wrap="square" rtlCol="1">
            <a:spAutoFit/>
          </a:bodyPr>
          <a:lstStyle/>
          <a:p>
            <a:pPr algn="l" rtl="0"/>
            <a:r>
              <a:rPr lang="en-US" sz="2400" b="1" i="1" dirty="0">
                <a:solidFill>
                  <a:srgbClr val="D60093"/>
                </a:solidFill>
              </a:rPr>
              <a:t>evidence</a:t>
            </a:r>
            <a:endParaRPr lang="ar-SY" i="1" dirty="0">
              <a:solidFill>
                <a:srgbClr val="D60093"/>
              </a:solidFill>
            </a:endParaRPr>
          </a:p>
        </p:txBody>
      </p:sp>
      <p:sp>
        <p:nvSpPr>
          <p:cNvPr id="6" name="مربع نص 5"/>
          <p:cNvSpPr txBox="1"/>
          <p:nvPr/>
        </p:nvSpPr>
        <p:spPr>
          <a:xfrm>
            <a:off x="5410200" y="3352800"/>
            <a:ext cx="1447800" cy="461665"/>
          </a:xfrm>
          <a:prstGeom prst="rect">
            <a:avLst/>
          </a:prstGeom>
          <a:noFill/>
        </p:spPr>
        <p:txBody>
          <a:bodyPr wrap="square" rtlCol="1">
            <a:spAutoFit/>
          </a:bodyPr>
          <a:lstStyle/>
          <a:p>
            <a:pPr algn="l" rtl="0"/>
            <a:r>
              <a:rPr lang="en-US" sz="2400" b="1" i="1" dirty="0">
                <a:solidFill>
                  <a:srgbClr val="D60093"/>
                </a:solidFill>
              </a:rPr>
              <a:t>verdict</a:t>
            </a:r>
            <a:endParaRPr lang="ar-SY" i="1" dirty="0">
              <a:solidFill>
                <a:srgbClr val="D60093"/>
              </a:solidFill>
            </a:endParaRPr>
          </a:p>
        </p:txBody>
      </p:sp>
      <p:sp>
        <p:nvSpPr>
          <p:cNvPr id="7" name="مربع نص 6"/>
          <p:cNvSpPr txBox="1"/>
          <p:nvPr/>
        </p:nvSpPr>
        <p:spPr>
          <a:xfrm>
            <a:off x="2819400" y="3733800"/>
            <a:ext cx="1447800" cy="461665"/>
          </a:xfrm>
          <a:prstGeom prst="rect">
            <a:avLst/>
          </a:prstGeom>
          <a:noFill/>
        </p:spPr>
        <p:txBody>
          <a:bodyPr wrap="square" rtlCol="1">
            <a:spAutoFit/>
          </a:bodyPr>
          <a:lstStyle/>
          <a:p>
            <a:pPr algn="l" rtl="0"/>
            <a:r>
              <a:rPr lang="en-US" sz="2400" b="1" i="1" dirty="0">
                <a:solidFill>
                  <a:srgbClr val="D60093"/>
                </a:solidFill>
              </a:rPr>
              <a:t>guilty</a:t>
            </a:r>
            <a:endParaRPr lang="ar-SY" i="1" dirty="0">
              <a:solidFill>
                <a:srgbClr val="D60093"/>
              </a:solidFill>
            </a:endParaRPr>
          </a:p>
        </p:txBody>
      </p:sp>
      <p:sp>
        <p:nvSpPr>
          <p:cNvPr id="8" name="مربع نص 7"/>
          <p:cNvSpPr txBox="1"/>
          <p:nvPr/>
        </p:nvSpPr>
        <p:spPr>
          <a:xfrm>
            <a:off x="1447800" y="4114800"/>
            <a:ext cx="1447800" cy="461665"/>
          </a:xfrm>
          <a:prstGeom prst="rect">
            <a:avLst/>
          </a:prstGeom>
          <a:noFill/>
        </p:spPr>
        <p:txBody>
          <a:bodyPr wrap="square" rtlCol="1">
            <a:spAutoFit/>
          </a:bodyPr>
          <a:lstStyle/>
          <a:p>
            <a:pPr algn="l" rtl="0"/>
            <a:r>
              <a:rPr lang="en-US" sz="2400" b="1" i="1" dirty="0">
                <a:solidFill>
                  <a:srgbClr val="D60093"/>
                </a:solidFill>
              </a:rPr>
              <a:t>judge</a:t>
            </a:r>
            <a:endParaRPr lang="ar-SY" i="1" dirty="0">
              <a:solidFill>
                <a:srgbClr val="D60093"/>
              </a:solidFill>
            </a:endParaRPr>
          </a:p>
        </p:txBody>
      </p:sp>
      <p:sp>
        <p:nvSpPr>
          <p:cNvPr id="9" name="مربع نص 8"/>
          <p:cNvSpPr txBox="1"/>
          <p:nvPr/>
        </p:nvSpPr>
        <p:spPr>
          <a:xfrm>
            <a:off x="5334000" y="4114800"/>
            <a:ext cx="1752600" cy="461665"/>
          </a:xfrm>
          <a:prstGeom prst="rect">
            <a:avLst/>
          </a:prstGeom>
          <a:noFill/>
        </p:spPr>
        <p:txBody>
          <a:bodyPr wrap="square" rtlCol="1">
            <a:spAutoFit/>
          </a:bodyPr>
          <a:lstStyle/>
          <a:p>
            <a:pPr algn="l" rtl="0"/>
            <a:r>
              <a:rPr lang="en-US" sz="2400" b="1" i="1" dirty="0">
                <a:solidFill>
                  <a:srgbClr val="D60093"/>
                </a:solidFill>
              </a:rPr>
              <a:t>punishment</a:t>
            </a:r>
            <a:endParaRPr lang="ar-SY" i="1" dirty="0">
              <a:solidFill>
                <a:srgbClr val="D60093"/>
              </a:solidFill>
            </a:endParaRPr>
          </a:p>
        </p:txBody>
      </p:sp>
      <p:sp>
        <p:nvSpPr>
          <p:cNvPr id="10" name="مربع نص 9"/>
          <p:cNvSpPr txBox="1"/>
          <p:nvPr/>
        </p:nvSpPr>
        <p:spPr>
          <a:xfrm>
            <a:off x="1219200" y="4572000"/>
            <a:ext cx="1524000" cy="461665"/>
          </a:xfrm>
          <a:prstGeom prst="rect">
            <a:avLst/>
          </a:prstGeom>
          <a:noFill/>
        </p:spPr>
        <p:txBody>
          <a:bodyPr wrap="square" rtlCol="1">
            <a:spAutoFit/>
          </a:bodyPr>
          <a:lstStyle/>
          <a:p>
            <a:pPr algn="l" rtl="0"/>
            <a:r>
              <a:rPr lang="en-US" sz="2400" b="1" i="1" dirty="0">
                <a:solidFill>
                  <a:srgbClr val="D60093"/>
                </a:solidFill>
              </a:rPr>
              <a:t>sentenced</a:t>
            </a:r>
            <a:endParaRPr lang="ar-SY" i="1" dirty="0">
              <a:solidFill>
                <a:srgbClr val="D60093"/>
              </a:solidFill>
            </a:endParaRPr>
          </a:p>
        </p:txBody>
      </p:sp>
      <p:sp>
        <p:nvSpPr>
          <p:cNvPr id="11" name="مربع نص 10"/>
          <p:cNvSpPr txBox="1"/>
          <p:nvPr/>
        </p:nvSpPr>
        <p:spPr>
          <a:xfrm>
            <a:off x="2971800" y="4953000"/>
            <a:ext cx="1447800" cy="461665"/>
          </a:xfrm>
          <a:prstGeom prst="rect">
            <a:avLst/>
          </a:prstGeom>
          <a:noFill/>
        </p:spPr>
        <p:txBody>
          <a:bodyPr wrap="square" rtlCol="1">
            <a:spAutoFit/>
          </a:bodyPr>
          <a:lstStyle/>
          <a:p>
            <a:pPr algn="l" rtl="0"/>
            <a:r>
              <a:rPr lang="en-US" sz="2400" b="1" i="1" dirty="0">
                <a:solidFill>
                  <a:srgbClr val="D60093"/>
                </a:solidFill>
              </a:rPr>
              <a:t>not guilty</a:t>
            </a:r>
            <a:endParaRPr lang="ar-SY" i="1" dirty="0">
              <a:solidFill>
                <a:srgbClr val="D60093"/>
              </a:solidFill>
            </a:endParaRPr>
          </a:p>
        </p:txBody>
      </p:sp>
      <p:sp>
        <p:nvSpPr>
          <p:cNvPr id="12" name="مربع نص 11"/>
          <p:cNvSpPr txBox="1"/>
          <p:nvPr/>
        </p:nvSpPr>
        <p:spPr>
          <a:xfrm>
            <a:off x="2590800" y="5334000"/>
            <a:ext cx="1447800" cy="461665"/>
          </a:xfrm>
          <a:prstGeom prst="rect">
            <a:avLst/>
          </a:prstGeom>
          <a:noFill/>
        </p:spPr>
        <p:txBody>
          <a:bodyPr wrap="square" rtlCol="1">
            <a:spAutoFit/>
          </a:bodyPr>
          <a:lstStyle/>
          <a:p>
            <a:pPr algn="l" rtl="0"/>
            <a:r>
              <a:rPr lang="en-US" sz="2400" b="1" i="1" dirty="0">
                <a:solidFill>
                  <a:srgbClr val="D60093"/>
                </a:solidFill>
              </a:rPr>
              <a:t>proof</a:t>
            </a:r>
            <a:endParaRPr lang="ar-SY" i="1" dirty="0">
              <a:solidFill>
                <a:srgbClr val="D60093"/>
              </a:solidFill>
            </a:endParaRPr>
          </a:p>
        </p:txBody>
      </p:sp>
      <p:sp>
        <p:nvSpPr>
          <p:cNvPr id="13" name="مربع نص 12"/>
          <p:cNvSpPr txBox="1"/>
          <p:nvPr/>
        </p:nvSpPr>
        <p:spPr>
          <a:xfrm>
            <a:off x="1828800" y="5791200"/>
            <a:ext cx="1447800" cy="461665"/>
          </a:xfrm>
          <a:prstGeom prst="rect">
            <a:avLst/>
          </a:prstGeom>
          <a:noFill/>
        </p:spPr>
        <p:txBody>
          <a:bodyPr wrap="square" rtlCol="1">
            <a:spAutoFit/>
          </a:bodyPr>
          <a:lstStyle/>
          <a:p>
            <a:pPr algn="l" rtl="0"/>
            <a:r>
              <a:rPr lang="en-US" sz="2400" b="1" i="1" dirty="0">
                <a:solidFill>
                  <a:srgbClr val="D60093"/>
                </a:solidFill>
              </a:rPr>
              <a:t>acquitted </a:t>
            </a:r>
            <a:endParaRPr lang="ar-SY" i="1" dirty="0">
              <a:solidFill>
                <a:srgbClr val="D60093"/>
              </a:solidFill>
            </a:endParaRPr>
          </a:p>
        </p:txBody>
      </p:sp>
      <p:sp>
        <p:nvSpPr>
          <p:cNvPr id="14" name="مربع نص 13"/>
          <p:cNvSpPr txBox="1"/>
          <p:nvPr/>
        </p:nvSpPr>
        <p:spPr>
          <a:xfrm>
            <a:off x="6400800" y="2133600"/>
            <a:ext cx="1524000" cy="461665"/>
          </a:xfrm>
          <a:prstGeom prst="rect">
            <a:avLst/>
          </a:prstGeom>
          <a:noFill/>
        </p:spPr>
        <p:txBody>
          <a:bodyPr wrap="square" rtlCol="1">
            <a:spAutoFit/>
          </a:bodyPr>
          <a:lstStyle/>
          <a:p>
            <a:pPr algn="l" rtl="0"/>
            <a:r>
              <a:rPr lang="en-US" sz="2400" b="1" i="1" dirty="0">
                <a:solidFill>
                  <a:srgbClr val="D60093"/>
                </a:solidFill>
              </a:rPr>
              <a:t>court</a:t>
            </a:r>
            <a:endParaRPr lang="ar-SY" i="1" dirty="0">
              <a:solidFill>
                <a:srgbClr val="D60093"/>
              </a:solidFill>
            </a:endParaRPr>
          </a:p>
        </p:txBody>
      </p:sp>
      <p:sp>
        <p:nvSpPr>
          <p:cNvPr id="15" name="مربع نص 14"/>
          <p:cNvSpPr txBox="1"/>
          <p:nvPr/>
        </p:nvSpPr>
        <p:spPr>
          <a:xfrm>
            <a:off x="762000" y="2514600"/>
            <a:ext cx="1524000" cy="461665"/>
          </a:xfrm>
          <a:prstGeom prst="rect">
            <a:avLst/>
          </a:prstGeom>
          <a:noFill/>
        </p:spPr>
        <p:txBody>
          <a:bodyPr wrap="square" rtlCol="1">
            <a:spAutoFit/>
          </a:bodyPr>
          <a:lstStyle/>
          <a:p>
            <a:pPr algn="l" rtl="0"/>
            <a:r>
              <a:rPr lang="en-US" sz="2400" b="1" i="1" dirty="0">
                <a:solidFill>
                  <a:srgbClr val="D60093"/>
                </a:solidFill>
              </a:rPr>
              <a:t>Witnesses</a:t>
            </a:r>
            <a:endParaRPr lang="ar-SY" i="1" dirty="0">
              <a:solidFill>
                <a:srgbClr val="D60093"/>
              </a:solidFill>
            </a:endParaRPr>
          </a:p>
        </p:txBody>
      </p:sp>
      <p:sp>
        <p:nvSpPr>
          <p:cNvPr id="16" name="مربع نص 15"/>
          <p:cNvSpPr txBox="1"/>
          <p:nvPr/>
        </p:nvSpPr>
        <p:spPr>
          <a:xfrm>
            <a:off x="1219200" y="2971800"/>
            <a:ext cx="1371600" cy="461665"/>
          </a:xfrm>
          <a:prstGeom prst="rect">
            <a:avLst/>
          </a:prstGeom>
          <a:noFill/>
        </p:spPr>
        <p:txBody>
          <a:bodyPr wrap="square" rtlCol="1">
            <a:spAutoFit/>
          </a:bodyPr>
          <a:lstStyle/>
          <a:p>
            <a:pPr algn="l" rtl="0"/>
            <a:r>
              <a:rPr lang="en-US" sz="2400" b="1" i="1" dirty="0">
                <a:solidFill>
                  <a:srgbClr val="D60093"/>
                </a:solidFill>
              </a:rPr>
              <a:t>jury</a:t>
            </a:r>
            <a:endParaRPr lang="ar-SY" i="1" dirty="0">
              <a:solidFill>
                <a:srgbClr val="D60093"/>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115300" y="1524000"/>
            <a:ext cx="609600" cy="609600"/>
          </a:xfrm>
          <a:prstGeom prst="rect">
            <a:avLst/>
          </a:prstGeom>
        </p:spPr>
      </p:pic>
      <p:pic>
        <p:nvPicPr>
          <p:cNvPr id="17"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8025452" y="594806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ox(in)">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ox(in)">
                                      <p:cBhvr>
                                        <p:cTn id="17" dur="500"/>
                                        <p:tgtEl>
                                          <p:spTgt spid="16"/>
                                        </p:tgtEl>
                                      </p:cBhvr>
                                    </p:animEffect>
                                  </p:childTnLst>
                                </p:cTn>
                              </p:par>
                              <p:par>
                                <p:cTn id="18" presetID="4" presetClass="entr" presetSubtype="16"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box(in)">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ox(in)">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box(in)">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4" presetClass="entr" presetSubtype="16"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ox(in)">
                                      <p:cBhvr>
                                        <p:cTn id="35" dur="500"/>
                                        <p:tgtEl>
                                          <p:spTgt spid="9"/>
                                        </p:tgtEl>
                                      </p:cBhvr>
                                    </p:animEffect>
                                  </p:childTnLst>
                                </p:cTn>
                              </p:par>
                              <p:par>
                                <p:cTn id="36" presetID="4" presetClass="entr" presetSubtype="16"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box(in)">
                                      <p:cBhvr>
                                        <p:cTn id="38" dur="500"/>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ox(in)">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4" presetClass="entr" presetSubtype="16"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box(in)">
                                      <p:cBhvr>
                                        <p:cTn id="48" dur="500"/>
                                        <p:tgtEl>
                                          <p:spTgt spid="11"/>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grpId="0" nodeType="click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box(in)">
                                      <p:cBhvr>
                                        <p:cTn id="53" dur="500"/>
                                        <p:tgtEl>
                                          <p:spTgt spid="12"/>
                                        </p:tgtEl>
                                      </p:cBhvr>
                                    </p:animEffect>
                                  </p:childTnLst>
                                </p:cTn>
                              </p:par>
                            </p:childTnLst>
                          </p:cTn>
                        </p:par>
                      </p:childTnLst>
                    </p:cTn>
                  </p:par>
                  <p:par>
                    <p:cTn id="54" fill="hold">
                      <p:stCondLst>
                        <p:cond delay="indefinite"/>
                      </p:stCondLst>
                      <p:childTnLst>
                        <p:par>
                          <p:cTn id="55" fill="hold">
                            <p:stCondLst>
                              <p:cond delay="0"/>
                            </p:stCondLst>
                            <p:childTnLst>
                              <p:par>
                                <p:cTn id="56" presetID="4" presetClass="entr" presetSubtype="16" fill="hold" grpId="0" nodeType="click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box(in)">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9" restart="whenNotActive" fill="hold" evtFilter="cancelBubble" nodeType="interactiveSeq">
                <p:stCondLst>
                  <p:cond evt="onClick" delay="0">
                    <p:tgtEl>
                      <p:spTgt spid="2"/>
                    </p:tgtEl>
                  </p:cond>
                </p:stCondLst>
                <p:endSync evt="end" delay="0">
                  <p:rtn val="all"/>
                </p:endSync>
                <p:childTnLst>
                  <p:par>
                    <p:cTn id="60" fill="hold">
                      <p:stCondLst>
                        <p:cond delay="0"/>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35497" fill="hold"/>
                                        <p:tgtEl>
                                          <p:spTgt spid="2"/>
                                        </p:tgtEl>
                                      </p:cBhvr>
                                    </p:cmd>
                                  </p:childTnLst>
                                </p:cTn>
                              </p:par>
                            </p:childTnLst>
                          </p:cTn>
                        </p:par>
                      </p:childTnLst>
                    </p:cTn>
                  </p:par>
                </p:childTnLst>
              </p:cTn>
              <p:nextCondLst>
                <p:cond evt="onClick" delay="0">
                  <p:tgtEl>
                    <p:spTgt spid="2"/>
                  </p:tgtEl>
                </p:cond>
              </p:nextCondLst>
            </p:seq>
            <p:audio>
              <p:cMediaNode vol="80000">
                <p:cTn id="64" fill="hold" display="0">
                  <p:stCondLst>
                    <p:cond delay="indefinite"/>
                  </p:stCondLst>
                  <p:endCondLst>
                    <p:cond evt="onStopAudio" delay="0">
                      <p:tgtEl>
                        <p:sldTgt/>
                      </p:tgtEl>
                    </p:cond>
                  </p:endCondLst>
                </p:cTn>
                <p:tgtEl>
                  <p:spTgt spid="2"/>
                </p:tgtEl>
              </p:cMediaNode>
            </p:audio>
            <p:seq concurrent="1" nextAc="seek">
              <p:cTn id="65" restart="whenNotActive" fill="hold" evtFilter="cancelBubble" nodeType="interactiveSeq">
                <p:stCondLst>
                  <p:cond evt="onClick" delay="0">
                    <p:tgtEl>
                      <p:spTgt spid="17"/>
                    </p:tgtEl>
                  </p:cond>
                </p:stCondLst>
                <p:endSync evt="end" delay="0">
                  <p:rtn val="all"/>
                </p:endSync>
                <p:childTnLst>
                  <p:par>
                    <p:cTn id="66" fill="hold">
                      <p:stCondLst>
                        <p:cond delay="0"/>
                      </p:stCondLst>
                      <p:childTnLst>
                        <p:par>
                          <p:cTn id="67" fill="hold">
                            <p:stCondLst>
                              <p:cond delay="0"/>
                            </p:stCondLst>
                            <p:childTnLst>
                              <p:par>
                                <p:cTn id="68" presetID="1" presetClass="mediacall" presetSubtype="0" fill="hold" nodeType="clickEffect">
                                  <p:stCondLst>
                                    <p:cond delay="0"/>
                                  </p:stCondLst>
                                  <p:childTnLst>
                                    <p:cmd type="call" cmd="playFrom(0.0)">
                                      <p:cBhvr>
                                        <p:cTn id="69" dur="46155" fill="hold"/>
                                        <p:tgtEl>
                                          <p:spTgt spid="17"/>
                                        </p:tgtEl>
                                      </p:cBhvr>
                                    </p:cmd>
                                  </p:childTnLst>
                                </p:cTn>
                              </p:par>
                            </p:childTnLst>
                          </p:cTn>
                        </p:par>
                      </p:childTnLst>
                    </p:cTn>
                  </p:par>
                </p:childTnLst>
              </p:cTn>
              <p:nextCondLst>
                <p:cond evt="onClick" delay="0">
                  <p:tgtEl>
                    <p:spTgt spid="17"/>
                  </p:tgtEl>
                </p:cond>
              </p:nextCondLst>
            </p:seq>
            <p:audio>
              <p:cMediaNode vol="80000">
                <p:cTn id="70" fill="hold" display="0">
                  <p:stCondLst>
                    <p:cond delay="indefinite"/>
                  </p:stCondLst>
                  <p:endCondLst>
                    <p:cond evt="onStopAudio" delay="0">
                      <p:tgtEl>
                        <p:sldTgt/>
                      </p:tgtEl>
                    </p:cond>
                  </p:endCondLst>
                </p:cTn>
                <p:tgtEl>
                  <p:spTgt spid="17"/>
                </p:tgtEl>
              </p:cMediaNode>
            </p:audio>
          </p:childTnLst>
        </p:cTn>
      </p:par>
    </p:tnLst>
    <p:bldLst>
      <p:bldP spid="5" grpId="0"/>
      <p:bldP spid="6" grpId="0"/>
      <p:bldP spid="7" grpId="0"/>
      <p:bldP spid="8" grpId="0"/>
      <p:bldP spid="9" grpId="0"/>
      <p:bldP spid="10" grpId="0"/>
      <p:bldP spid="11" grpId="0"/>
      <p:bldP spid="12" grpId="0"/>
      <p:bldP spid="13"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371600"/>
            <a:ext cx="8229600" cy="4754563"/>
          </a:xfrm>
        </p:spPr>
        <p:txBody>
          <a:bodyPr>
            <a:normAutofit/>
          </a:bodyPr>
          <a:lstStyle/>
          <a:p>
            <a:pPr algn="l" rtl="0"/>
            <a:r>
              <a:rPr lang="en-US" sz="2800" b="1" dirty="0"/>
              <a:t>Punishments</a:t>
            </a:r>
          </a:p>
          <a:p>
            <a:pPr algn="l" rtl="0"/>
            <a:r>
              <a:rPr lang="en-US" sz="2800" dirty="0"/>
              <a:t>community service (doing some work to help society, </a:t>
            </a:r>
            <a:r>
              <a:rPr lang="en-US" sz="2800" dirty="0" err="1"/>
              <a:t>e.g</a:t>
            </a:r>
            <a:r>
              <a:rPr lang="en-US" sz="2800" dirty="0"/>
              <a:t> painting, cleaning, etc.)</a:t>
            </a:r>
          </a:p>
          <a:p>
            <a:pPr algn="l" rtl="0"/>
            <a:r>
              <a:rPr lang="en-US" sz="2800" dirty="0"/>
              <a:t>a (€600) fine</a:t>
            </a:r>
          </a:p>
          <a:p>
            <a:pPr algn="l" rtl="0"/>
            <a:r>
              <a:rPr lang="en-US" sz="2800" dirty="0"/>
              <a:t>six months in prison </a:t>
            </a:r>
          </a:p>
          <a:p>
            <a:pPr algn="l" rtl="0"/>
            <a:r>
              <a:rPr lang="en-US" sz="2800" dirty="0"/>
              <a:t>a life sentence</a:t>
            </a:r>
          </a:p>
          <a:p>
            <a:pPr algn="l" rtl="0"/>
            <a:r>
              <a:rPr lang="en-US" sz="2800" dirty="0"/>
              <a:t>capital punishment  (the death penalty)</a:t>
            </a:r>
            <a:endParaRPr lang="ar-SY" sz="2800" dirty="0"/>
          </a:p>
        </p:txBody>
      </p:sp>
      <p:sp>
        <p:nvSpPr>
          <p:cNvPr id="4" name="عنوان 1"/>
          <p:cNvSpPr>
            <a:spLocks noGrp="1"/>
          </p:cNvSpPr>
          <p:nvPr>
            <p:ph type="title"/>
          </p:nvPr>
        </p:nvSpPr>
        <p:spPr>
          <a:xfrm>
            <a:off x="457200" y="274638"/>
            <a:ext cx="8229600" cy="792162"/>
          </a:xfrm>
          <a:solidFill>
            <a:srgbClr val="00B050"/>
          </a:solidFill>
        </p:spPr>
        <p:txBody>
          <a:bodyPr>
            <a:normAutofit/>
          </a:bodyPr>
          <a:lstStyle/>
          <a:p>
            <a:pPr algn="l" rtl="0"/>
            <a:r>
              <a:rPr lang="en-US" sz="2800" b="1" dirty="0">
                <a:solidFill>
                  <a:schemeClr val="bg1"/>
                </a:solidFill>
              </a:rPr>
              <a:t>Crime and punishment    Vocabulary Bank       p.149</a:t>
            </a:r>
            <a:endParaRPr lang="ar-SY" sz="2800" dirty="0">
              <a:solidFill>
                <a:schemeClr val="bg1"/>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620000" y="12954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3314"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1249362"/>
          </a:xfrm>
          <a:solidFill>
            <a:schemeClr val="accent6">
              <a:lumMod val="40000"/>
              <a:lumOff val="60000"/>
            </a:schemeClr>
          </a:solidFill>
        </p:spPr>
        <p:txBody>
          <a:bodyPr>
            <a:noAutofit/>
          </a:bodyPr>
          <a:lstStyle/>
          <a:p>
            <a:pPr algn="l" rtl="0"/>
            <a:r>
              <a:rPr lang="en-US" sz="3200" b="1" i="1" dirty="0"/>
              <a:t>GRAMMAR          </a:t>
            </a:r>
            <a:r>
              <a:rPr lang="en-US" sz="3200" b="1" dirty="0"/>
              <a:t>Passive (all forms), </a:t>
            </a:r>
            <a:r>
              <a:rPr lang="en-US" sz="3200" b="1" i="1" dirty="0"/>
              <a:t>it is said that..., he is thought to..., etc.                 P. 38</a:t>
            </a:r>
            <a:endParaRPr lang="ar-SY" sz="3200" dirty="0"/>
          </a:p>
        </p:txBody>
      </p:sp>
      <p:sp>
        <p:nvSpPr>
          <p:cNvPr id="3" name="عنصر نائب للمحتوى 2"/>
          <p:cNvSpPr>
            <a:spLocks noGrp="1"/>
          </p:cNvSpPr>
          <p:nvPr>
            <p:ph idx="1"/>
          </p:nvPr>
        </p:nvSpPr>
        <p:spPr>
          <a:xfrm>
            <a:off x="457200" y="1676400"/>
            <a:ext cx="8229600" cy="4449763"/>
          </a:xfrm>
        </p:spPr>
        <p:txBody>
          <a:bodyPr>
            <a:normAutofit/>
          </a:bodyPr>
          <a:lstStyle/>
          <a:p>
            <a:pPr algn="l" rtl="0"/>
            <a:r>
              <a:rPr lang="en-US" sz="2800" b="1" dirty="0"/>
              <a:t>You are going to read two true crime stories. </a:t>
            </a:r>
          </a:p>
          <a:p>
            <a:pPr algn="l" rtl="0"/>
            <a:r>
              <a:rPr lang="en-US" sz="2800" dirty="0"/>
              <a:t>In </a:t>
            </a:r>
            <a:r>
              <a:rPr lang="en-US" sz="2800" i="1" dirty="0"/>
              <a:t>World Cup thief’s own goal </a:t>
            </a:r>
            <a:r>
              <a:rPr lang="en-US" sz="2800" dirty="0"/>
              <a:t>complete the article with the verb in brackets in the past simple active or passive.</a:t>
            </a:r>
          </a:p>
          <a:p>
            <a:pPr algn="l" rtl="0"/>
            <a:r>
              <a:rPr lang="en-US" sz="2800" dirty="0"/>
              <a:t>Then in </a:t>
            </a:r>
            <a:r>
              <a:rPr lang="en-US" sz="2800" i="1" dirty="0"/>
              <a:t>Parrot held in prison,</a:t>
            </a:r>
            <a:r>
              <a:rPr lang="en-US" sz="2800" dirty="0"/>
              <a:t> choose the right form.</a:t>
            </a:r>
          </a:p>
          <a:p>
            <a:pPr algn="l" rtl="0"/>
            <a:r>
              <a:rPr lang="en-US" sz="2800" dirty="0"/>
              <a:t>Click to check your answers. </a:t>
            </a:r>
            <a:br>
              <a:rPr lang="en-US" sz="2800" dirty="0"/>
            </a:br>
            <a:r>
              <a:rPr lang="en-US" sz="2800" dirty="0"/>
              <a:t/>
            </a:r>
            <a:br>
              <a:rPr lang="en-US" sz="2800" dirty="0"/>
            </a:br>
            <a:endParaRPr lang="en-US" sz="2800" dirty="0"/>
          </a:p>
          <a:p>
            <a:pPr algn="l" rtl="0">
              <a:buNone/>
            </a:pPr>
            <a:endParaRPr lang="ar-SY" sz="2800"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163886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140"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3562"/>
          </a:xfrm>
          <a:solidFill>
            <a:schemeClr val="accent6">
              <a:lumMod val="40000"/>
              <a:lumOff val="60000"/>
            </a:schemeClr>
          </a:solidFill>
        </p:spPr>
        <p:txBody>
          <a:bodyPr>
            <a:noAutofit/>
          </a:bodyPr>
          <a:lstStyle/>
          <a:p>
            <a:pPr algn="l" rtl="0"/>
            <a:r>
              <a:rPr lang="en-US" sz="3200" b="1" dirty="0"/>
              <a:t>          World Cup thief’s own goal               p. 38 </a:t>
            </a:r>
            <a:endParaRPr lang="ar-SY" sz="3200" b="1" dirty="0"/>
          </a:p>
        </p:txBody>
      </p:sp>
      <p:sp>
        <p:nvSpPr>
          <p:cNvPr id="3" name="عنصر نائب للمحتوى 2"/>
          <p:cNvSpPr>
            <a:spLocks noGrp="1"/>
          </p:cNvSpPr>
          <p:nvPr>
            <p:ph idx="1"/>
          </p:nvPr>
        </p:nvSpPr>
        <p:spPr>
          <a:xfrm>
            <a:off x="457200" y="914400"/>
            <a:ext cx="8229600" cy="5562600"/>
          </a:xfrm>
        </p:spPr>
        <p:txBody>
          <a:bodyPr>
            <a:normAutofit fontScale="92500" lnSpcReduction="20000"/>
          </a:bodyPr>
          <a:lstStyle/>
          <a:p>
            <a:pPr algn="l" rtl="0">
              <a:buNone/>
            </a:pPr>
            <a:r>
              <a:rPr lang="en-US" sz="2800" dirty="0"/>
              <a:t>A thief who </a:t>
            </a:r>
            <a:r>
              <a:rPr lang="en-US" sz="2800" b="1" baseline="30000" dirty="0"/>
              <a:t>1</a:t>
            </a:r>
            <a:r>
              <a:rPr lang="en-US" sz="2800" dirty="0"/>
              <a:t>_________ (steal) a World Cup ticket from a woman’s hand bag </a:t>
            </a:r>
            <a:r>
              <a:rPr lang="en-US" sz="2800" b="1" baseline="30000" dirty="0"/>
              <a:t>2</a:t>
            </a:r>
            <a:r>
              <a:rPr lang="en-US" sz="2800" dirty="0"/>
              <a:t>___________ (catch) after he sat down to watch the game next to the victim’s husband.</a:t>
            </a:r>
          </a:p>
          <a:p>
            <a:pPr algn="l" rtl="0">
              <a:buNone/>
            </a:pPr>
            <a:r>
              <a:rPr lang="en-US" sz="2800" dirty="0"/>
              <a:t>Eva </a:t>
            </a:r>
            <a:r>
              <a:rPr lang="en-US" sz="2800" dirty="0" err="1"/>
              <a:t>Standmann</a:t>
            </a:r>
            <a:r>
              <a:rPr lang="en-US" sz="2800" dirty="0"/>
              <a:t>, 42, </a:t>
            </a:r>
            <a:r>
              <a:rPr lang="en-US" sz="2800" b="1" baseline="30000" dirty="0"/>
              <a:t>3</a:t>
            </a:r>
            <a:r>
              <a:rPr lang="en-US" sz="2800" dirty="0"/>
              <a:t>____________ (mug) as she was going to Munich stadium for the game between Brazil and Australia. The thief a 34-year-old man, </a:t>
            </a:r>
            <a:r>
              <a:rPr lang="en-US" sz="2800" b="1" baseline="30000" dirty="0"/>
              <a:t>4</a:t>
            </a:r>
            <a:r>
              <a:rPr lang="en-US" sz="2800" dirty="0"/>
              <a:t>__________ (discover) the ticket in her bag and he decided to use it.</a:t>
            </a:r>
          </a:p>
          <a:p>
            <a:pPr algn="l" rtl="0">
              <a:buNone/>
            </a:pPr>
            <a:r>
              <a:rPr lang="en-US" sz="2800" dirty="0"/>
              <a:t>But when he </a:t>
            </a:r>
            <a:r>
              <a:rPr lang="en-US" sz="2800" b="1" baseline="30000" dirty="0"/>
              <a:t>5</a:t>
            </a:r>
            <a:r>
              <a:rPr lang="en-US" sz="2800" dirty="0"/>
              <a:t>________ (take) the woman’s seat in the stadium, he </a:t>
            </a:r>
            <a:r>
              <a:rPr lang="en-US" sz="2800" b="1" baseline="30000" dirty="0"/>
              <a:t>6</a:t>
            </a:r>
            <a:r>
              <a:rPr lang="en-US" sz="2800" dirty="0"/>
              <a:t>_________ (meet) by her husband Berndt, 43, who immediately called the police on his mobile.</a:t>
            </a:r>
          </a:p>
          <a:p>
            <a:pPr algn="l" rtl="0">
              <a:buNone/>
            </a:pPr>
            <a:r>
              <a:rPr lang="en-US" sz="2800" dirty="0"/>
              <a:t>A Munich police spokesman said, ‘The thief </a:t>
            </a:r>
            <a:r>
              <a:rPr lang="en-US" sz="2800" b="1" baseline="30000" dirty="0"/>
              <a:t>7</a:t>
            </a:r>
            <a:r>
              <a:rPr lang="en-US" sz="2800" dirty="0"/>
              <a:t>_______ (find) the ticket in the bag and decided to watch the game. When he sat down next to his victim’s husband, officers on duty at the stadium </a:t>
            </a:r>
            <a:r>
              <a:rPr lang="en-US" sz="2800" b="1" baseline="30000" dirty="0"/>
              <a:t>8</a:t>
            </a:r>
            <a:r>
              <a:rPr lang="en-US" sz="2800" dirty="0"/>
              <a:t>_____________ (inform) of the situation and the thief </a:t>
            </a:r>
            <a:r>
              <a:rPr lang="en-US" sz="2800" b="1" baseline="30000" dirty="0"/>
              <a:t>9</a:t>
            </a:r>
            <a:r>
              <a:rPr lang="en-US" sz="2800" dirty="0"/>
              <a:t>______________ (arrest). </a:t>
            </a:r>
            <a:endParaRPr lang="ar-SY" sz="2800" dirty="0"/>
          </a:p>
        </p:txBody>
      </p:sp>
      <p:sp>
        <p:nvSpPr>
          <p:cNvPr id="4" name="مربع نص 3"/>
          <p:cNvSpPr txBox="1"/>
          <p:nvPr/>
        </p:nvSpPr>
        <p:spPr>
          <a:xfrm>
            <a:off x="6248400" y="2514600"/>
            <a:ext cx="2057400" cy="461665"/>
          </a:xfrm>
          <a:prstGeom prst="rect">
            <a:avLst/>
          </a:prstGeom>
          <a:noFill/>
        </p:spPr>
        <p:txBody>
          <a:bodyPr wrap="square" rtlCol="1">
            <a:spAutoFit/>
          </a:bodyPr>
          <a:lstStyle/>
          <a:p>
            <a:pPr algn="l" rtl="0"/>
            <a:r>
              <a:rPr lang="en-US" sz="2400" b="1" i="1" dirty="0">
                <a:solidFill>
                  <a:srgbClr val="0070C0"/>
                </a:solidFill>
              </a:rPr>
              <a:t>discovered</a:t>
            </a:r>
            <a:endParaRPr lang="ar-SY" sz="2400" b="1" i="1" dirty="0">
              <a:solidFill>
                <a:srgbClr val="0070C0"/>
              </a:solidFill>
            </a:endParaRPr>
          </a:p>
        </p:txBody>
      </p:sp>
      <p:sp>
        <p:nvSpPr>
          <p:cNvPr id="5" name="مربع نص 4"/>
          <p:cNvSpPr txBox="1"/>
          <p:nvPr/>
        </p:nvSpPr>
        <p:spPr>
          <a:xfrm>
            <a:off x="2514600" y="838200"/>
            <a:ext cx="1143000" cy="461665"/>
          </a:xfrm>
          <a:prstGeom prst="rect">
            <a:avLst/>
          </a:prstGeom>
          <a:noFill/>
        </p:spPr>
        <p:txBody>
          <a:bodyPr wrap="square" rtlCol="1">
            <a:spAutoFit/>
          </a:bodyPr>
          <a:lstStyle/>
          <a:p>
            <a:pPr algn="l" rtl="0"/>
            <a:r>
              <a:rPr lang="en-US" sz="2400" b="1" i="1" dirty="0">
                <a:solidFill>
                  <a:srgbClr val="0070C0"/>
                </a:solidFill>
              </a:rPr>
              <a:t>stole</a:t>
            </a:r>
            <a:endParaRPr lang="ar-SY" sz="2400" b="1" i="1" dirty="0">
              <a:solidFill>
                <a:srgbClr val="0070C0"/>
              </a:solidFill>
            </a:endParaRPr>
          </a:p>
        </p:txBody>
      </p:sp>
      <p:sp>
        <p:nvSpPr>
          <p:cNvPr id="6" name="مربع نص 5"/>
          <p:cNvSpPr txBox="1"/>
          <p:nvPr/>
        </p:nvSpPr>
        <p:spPr>
          <a:xfrm>
            <a:off x="3657600" y="1143000"/>
            <a:ext cx="2057400" cy="461665"/>
          </a:xfrm>
          <a:prstGeom prst="rect">
            <a:avLst/>
          </a:prstGeom>
          <a:noFill/>
        </p:spPr>
        <p:txBody>
          <a:bodyPr wrap="square" rtlCol="1">
            <a:spAutoFit/>
          </a:bodyPr>
          <a:lstStyle/>
          <a:p>
            <a:pPr algn="l" rtl="0"/>
            <a:r>
              <a:rPr lang="en-US" sz="2400" b="1" i="1" dirty="0">
                <a:solidFill>
                  <a:srgbClr val="0070C0"/>
                </a:solidFill>
              </a:rPr>
              <a:t>was caught</a:t>
            </a:r>
            <a:endParaRPr lang="ar-SY" sz="2400" b="1" i="1" dirty="0">
              <a:solidFill>
                <a:srgbClr val="0070C0"/>
              </a:solidFill>
            </a:endParaRPr>
          </a:p>
        </p:txBody>
      </p:sp>
      <p:sp>
        <p:nvSpPr>
          <p:cNvPr id="7" name="مربع نص 6"/>
          <p:cNvSpPr txBox="1"/>
          <p:nvPr/>
        </p:nvSpPr>
        <p:spPr>
          <a:xfrm>
            <a:off x="3429000" y="1828800"/>
            <a:ext cx="1981200" cy="461665"/>
          </a:xfrm>
          <a:prstGeom prst="rect">
            <a:avLst/>
          </a:prstGeom>
          <a:noFill/>
        </p:spPr>
        <p:txBody>
          <a:bodyPr wrap="square" rtlCol="1">
            <a:spAutoFit/>
          </a:bodyPr>
          <a:lstStyle/>
          <a:p>
            <a:pPr algn="l" rtl="0"/>
            <a:r>
              <a:rPr lang="en-US" sz="2400" b="1" i="1" dirty="0">
                <a:solidFill>
                  <a:srgbClr val="0070C0"/>
                </a:solidFill>
              </a:rPr>
              <a:t>was mugged</a:t>
            </a:r>
            <a:endParaRPr lang="ar-SY" sz="2400" b="1" i="1" dirty="0">
              <a:solidFill>
                <a:srgbClr val="0070C0"/>
              </a:solidFill>
            </a:endParaRPr>
          </a:p>
        </p:txBody>
      </p:sp>
      <p:sp>
        <p:nvSpPr>
          <p:cNvPr id="8" name="مربع نص 7"/>
          <p:cNvSpPr txBox="1"/>
          <p:nvPr/>
        </p:nvSpPr>
        <p:spPr>
          <a:xfrm>
            <a:off x="2514600" y="3200400"/>
            <a:ext cx="914400" cy="461665"/>
          </a:xfrm>
          <a:prstGeom prst="rect">
            <a:avLst/>
          </a:prstGeom>
          <a:noFill/>
        </p:spPr>
        <p:txBody>
          <a:bodyPr wrap="square" rtlCol="1">
            <a:spAutoFit/>
          </a:bodyPr>
          <a:lstStyle/>
          <a:p>
            <a:pPr algn="l" rtl="0"/>
            <a:r>
              <a:rPr lang="en-US" sz="2400" b="1" i="1" dirty="0">
                <a:solidFill>
                  <a:srgbClr val="0070C0"/>
                </a:solidFill>
              </a:rPr>
              <a:t>took</a:t>
            </a:r>
            <a:endParaRPr lang="ar-SY" sz="2400" b="1" i="1" dirty="0">
              <a:solidFill>
                <a:srgbClr val="0070C0"/>
              </a:solidFill>
            </a:endParaRPr>
          </a:p>
        </p:txBody>
      </p:sp>
      <p:sp>
        <p:nvSpPr>
          <p:cNvPr id="9" name="مربع نص 8"/>
          <p:cNvSpPr txBox="1"/>
          <p:nvPr/>
        </p:nvSpPr>
        <p:spPr>
          <a:xfrm>
            <a:off x="2590800" y="3505200"/>
            <a:ext cx="1447800" cy="461665"/>
          </a:xfrm>
          <a:prstGeom prst="rect">
            <a:avLst/>
          </a:prstGeom>
          <a:noFill/>
        </p:spPr>
        <p:txBody>
          <a:bodyPr wrap="square" rtlCol="1">
            <a:spAutoFit/>
          </a:bodyPr>
          <a:lstStyle/>
          <a:p>
            <a:pPr algn="l" rtl="0"/>
            <a:r>
              <a:rPr lang="en-US" sz="2400" b="1" i="1" dirty="0">
                <a:solidFill>
                  <a:srgbClr val="0070C0"/>
                </a:solidFill>
              </a:rPr>
              <a:t>was met</a:t>
            </a:r>
            <a:endParaRPr lang="ar-SY" sz="2400" b="1" i="1" dirty="0">
              <a:solidFill>
                <a:srgbClr val="0070C0"/>
              </a:solidFill>
            </a:endParaRPr>
          </a:p>
        </p:txBody>
      </p:sp>
      <p:sp>
        <p:nvSpPr>
          <p:cNvPr id="10" name="مربع نص 9"/>
          <p:cNvSpPr txBox="1"/>
          <p:nvPr/>
        </p:nvSpPr>
        <p:spPr>
          <a:xfrm>
            <a:off x="6553200" y="4191000"/>
            <a:ext cx="1066800" cy="461665"/>
          </a:xfrm>
          <a:prstGeom prst="rect">
            <a:avLst/>
          </a:prstGeom>
          <a:noFill/>
        </p:spPr>
        <p:txBody>
          <a:bodyPr wrap="square" rtlCol="1">
            <a:spAutoFit/>
          </a:bodyPr>
          <a:lstStyle/>
          <a:p>
            <a:pPr algn="l" rtl="0"/>
            <a:r>
              <a:rPr lang="en-US" sz="2400" b="1" i="1" dirty="0">
                <a:solidFill>
                  <a:srgbClr val="0070C0"/>
                </a:solidFill>
              </a:rPr>
              <a:t>found</a:t>
            </a:r>
            <a:endParaRPr lang="ar-SY" sz="2400" b="1" i="1" dirty="0">
              <a:solidFill>
                <a:srgbClr val="0070C0"/>
              </a:solidFill>
            </a:endParaRPr>
          </a:p>
        </p:txBody>
      </p:sp>
      <p:sp>
        <p:nvSpPr>
          <p:cNvPr id="11" name="مربع نص 10"/>
          <p:cNvSpPr txBox="1"/>
          <p:nvPr/>
        </p:nvSpPr>
        <p:spPr>
          <a:xfrm>
            <a:off x="4114800" y="5486400"/>
            <a:ext cx="2057400" cy="461665"/>
          </a:xfrm>
          <a:prstGeom prst="rect">
            <a:avLst/>
          </a:prstGeom>
          <a:noFill/>
        </p:spPr>
        <p:txBody>
          <a:bodyPr wrap="square" rtlCol="1">
            <a:spAutoFit/>
          </a:bodyPr>
          <a:lstStyle/>
          <a:p>
            <a:pPr algn="l" rtl="0"/>
            <a:r>
              <a:rPr lang="en-US" sz="2400" b="1" i="1" dirty="0">
                <a:solidFill>
                  <a:srgbClr val="0070C0"/>
                </a:solidFill>
              </a:rPr>
              <a:t>was arrested</a:t>
            </a:r>
            <a:endParaRPr lang="ar-SY" sz="2400" b="1" i="1" dirty="0">
              <a:solidFill>
                <a:srgbClr val="0070C0"/>
              </a:solidFill>
            </a:endParaRPr>
          </a:p>
        </p:txBody>
      </p:sp>
      <p:sp>
        <p:nvSpPr>
          <p:cNvPr id="12" name="مربع نص 11"/>
          <p:cNvSpPr txBox="1"/>
          <p:nvPr/>
        </p:nvSpPr>
        <p:spPr>
          <a:xfrm>
            <a:off x="4191000" y="5181600"/>
            <a:ext cx="2133600" cy="461665"/>
          </a:xfrm>
          <a:prstGeom prst="rect">
            <a:avLst/>
          </a:prstGeom>
          <a:noFill/>
        </p:spPr>
        <p:txBody>
          <a:bodyPr wrap="square" rtlCol="1">
            <a:spAutoFit/>
          </a:bodyPr>
          <a:lstStyle/>
          <a:p>
            <a:pPr algn="l" rtl="0"/>
            <a:r>
              <a:rPr lang="en-US" sz="2400" b="1" i="1" dirty="0">
                <a:solidFill>
                  <a:srgbClr val="0070C0"/>
                </a:solidFill>
              </a:rPr>
              <a:t>were informed</a:t>
            </a:r>
            <a:endParaRPr lang="ar-SY" sz="2400" b="1" i="1" dirty="0">
              <a:solidFill>
                <a:srgbClr val="0070C0"/>
              </a:solidFill>
            </a:endParaRPr>
          </a:p>
        </p:txBody>
      </p:sp>
      <p:pic>
        <p:nvPicPr>
          <p:cNvPr id="13"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01000" y="5717232"/>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ox(i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ox(in)">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ox(in)">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ox(in)">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box(in)">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ox(in)">
                                      <p:cBhvr>
                                        <p:cTn id="4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8" restart="whenNotActive" fill="hold" evtFilter="cancelBubble" nodeType="interactiveSeq">
                <p:stCondLst>
                  <p:cond evt="onClick" delay="0">
                    <p:tgtEl>
                      <p:spTgt spid="13"/>
                    </p:tgtEl>
                  </p:cond>
                </p:stCondLst>
                <p:endSync evt="end" delay="0">
                  <p:rtn val="all"/>
                </p:endSync>
                <p:childTnLst>
                  <p:par>
                    <p:cTn id="49" fill="hold">
                      <p:stCondLst>
                        <p:cond delay="0"/>
                      </p:stCondLst>
                      <p:childTnLst>
                        <p:par>
                          <p:cTn id="50" fill="hold">
                            <p:stCondLst>
                              <p:cond delay="0"/>
                            </p:stCondLst>
                            <p:childTnLst>
                              <p:par>
                                <p:cTn id="51" presetID="1" presetClass="mediacall" presetSubtype="0" fill="hold" nodeType="clickEffect">
                                  <p:stCondLst>
                                    <p:cond delay="0"/>
                                  </p:stCondLst>
                                  <p:childTnLst>
                                    <p:cmd type="call" cmd="playFrom(0.0)">
                                      <p:cBhvr>
                                        <p:cTn id="52" dur="186101" fill="hold"/>
                                        <p:tgtEl>
                                          <p:spTgt spid="13"/>
                                        </p:tgtEl>
                                      </p:cBhvr>
                                    </p:cmd>
                                  </p:childTnLst>
                                </p:cTn>
                              </p:par>
                            </p:childTnLst>
                          </p:cTn>
                        </p:par>
                      </p:childTnLst>
                    </p:cTn>
                  </p:par>
                </p:childTnLst>
              </p:cTn>
              <p:nextCondLst>
                <p:cond evt="onClick" delay="0">
                  <p:tgtEl>
                    <p:spTgt spid="13"/>
                  </p:tgtEl>
                </p:cond>
              </p:nextCondLst>
            </p:seq>
            <p:audio>
              <p:cMediaNode vol="80000">
                <p:cTn id="53" fill="hold" display="0">
                  <p:stCondLst>
                    <p:cond delay="indefinite"/>
                  </p:stCondLst>
                  <p:endCondLst>
                    <p:cond evt="onStopAudio" delay="0">
                      <p:tgtEl>
                        <p:sldTgt/>
                      </p:tgtEl>
                    </p:cond>
                  </p:endCondLst>
                </p:cTn>
                <p:tgtEl>
                  <p:spTgt spid="13"/>
                </p:tgtEl>
              </p:cMediaNode>
            </p:audio>
          </p:childTnLst>
        </p:cTn>
      </p:par>
    </p:tnLst>
    <p:bldLst>
      <p:bldP spid="4" grpId="0"/>
      <p:bldP spid="5" grpId="0"/>
      <p:bldP spid="6" grpId="0"/>
      <p:bldP spid="7" grpId="0"/>
      <p:bldP spid="8" grpId="0"/>
      <p:bldP spid="9" grpId="0"/>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chemeClr val="accent5">
              <a:lumMod val="20000"/>
              <a:lumOff val="80000"/>
            </a:schemeClr>
          </a:solidFill>
        </p:spPr>
        <p:txBody>
          <a:bodyPr>
            <a:normAutofit/>
          </a:bodyPr>
          <a:lstStyle/>
          <a:p>
            <a:r>
              <a:rPr lang="en-US" sz="3600" b="1" dirty="0"/>
              <a:t>Parrot held in prison          p. 38</a:t>
            </a:r>
            <a:endParaRPr lang="ar-SY" sz="3600" b="1" dirty="0"/>
          </a:p>
        </p:txBody>
      </p:sp>
      <p:sp>
        <p:nvSpPr>
          <p:cNvPr id="3" name="عنصر نائب للمحتوى 2"/>
          <p:cNvSpPr>
            <a:spLocks noGrp="1"/>
          </p:cNvSpPr>
          <p:nvPr>
            <p:ph idx="1"/>
          </p:nvPr>
        </p:nvSpPr>
        <p:spPr>
          <a:xfrm>
            <a:off x="457200" y="990600"/>
            <a:ext cx="8229600" cy="5257800"/>
          </a:xfrm>
        </p:spPr>
        <p:txBody>
          <a:bodyPr>
            <a:noAutofit/>
          </a:bodyPr>
          <a:lstStyle/>
          <a:p>
            <a:pPr algn="l" rtl="0">
              <a:buNone/>
            </a:pPr>
            <a:r>
              <a:rPr lang="en-US" sz="2400" dirty="0"/>
              <a:t>A parrot has spent five days </a:t>
            </a:r>
            <a:r>
              <a:rPr lang="en-US" sz="2400" b="1" baseline="30000" dirty="0"/>
              <a:t>1</a:t>
            </a:r>
            <a:r>
              <a:rPr lang="en-US" sz="2400" i="1" dirty="0"/>
              <a:t>interrogating / being interrogated</a:t>
            </a:r>
            <a:r>
              <a:rPr lang="en-US" sz="2400" dirty="0"/>
              <a:t> by police in a prison in Argentina.</a:t>
            </a:r>
            <a:br>
              <a:rPr lang="en-US" sz="2400" dirty="0"/>
            </a:br>
            <a:r>
              <a:rPr lang="en-US" sz="2400" dirty="0"/>
              <a:t>A judge </a:t>
            </a:r>
            <a:r>
              <a:rPr lang="en-US" sz="2400" b="1" i="1" baseline="30000" dirty="0"/>
              <a:t>2</a:t>
            </a:r>
            <a:r>
              <a:rPr lang="en-US" sz="2400" i="1" dirty="0"/>
              <a:t>ordered / was ordered</a:t>
            </a:r>
            <a:r>
              <a:rPr lang="en-US" sz="2400" dirty="0"/>
              <a:t> the parrot, which </a:t>
            </a:r>
            <a:r>
              <a:rPr lang="en-US" sz="2400" b="1" i="1" baseline="30000" dirty="0"/>
              <a:t>3</a:t>
            </a:r>
            <a:r>
              <a:rPr lang="en-US" sz="2400" i="1" dirty="0"/>
              <a:t>calls /        is called</a:t>
            </a:r>
            <a:r>
              <a:rPr lang="en-US" sz="2400" dirty="0"/>
              <a:t> </a:t>
            </a:r>
            <a:r>
              <a:rPr lang="en-US" sz="2400" dirty="0" err="1"/>
              <a:t>Pepo</a:t>
            </a:r>
            <a:r>
              <a:rPr lang="en-US" sz="2400" dirty="0"/>
              <a:t>, </a:t>
            </a:r>
            <a:r>
              <a:rPr lang="en-US" sz="2400" b="1" baseline="30000" dirty="0"/>
              <a:t>4</a:t>
            </a:r>
            <a:r>
              <a:rPr lang="en-US" sz="2400" dirty="0"/>
              <a:t>to </a:t>
            </a:r>
            <a:r>
              <a:rPr lang="en-US" sz="2400" i="1" dirty="0"/>
              <a:t>hold / to be held</a:t>
            </a:r>
            <a:r>
              <a:rPr lang="en-US" sz="2400" dirty="0"/>
              <a:t> in custody until he told police who his real owner was. Two </a:t>
            </a:r>
            <a:r>
              <a:rPr lang="en-US" sz="2400" dirty="0" err="1"/>
              <a:t>neighbours</a:t>
            </a:r>
            <a:r>
              <a:rPr lang="en-US" sz="2400" dirty="0"/>
              <a:t>, Jorge Machado and Rafael Vega, were disputing who the bird </a:t>
            </a:r>
            <a:r>
              <a:rPr lang="en-US" sz="2400" b="1" i="1" baseline="30000" dirty="0"/>
              <a:t>5</a:t>
            </a:r>
            <a:r>
              <a:rPr lang="en-US" sz="2400" i="1" dirty="0"/>
              <a:t>belonged / was belonged</a:t>
            </a:r>
            <a:r>
              <a:rPr lang="en-US" sz="2400" dirty="0"/>
              <a:t> to.</a:t>
            </a:r>
          </a:p>
          <a:p>
            <a:pPr algn="l" rtl="0">
              <a:buNone/>
            </a:pPr>
            <a:r>
              <a:rPr lang="en-US" sz="2400" dirty="0"/>
              <a:t>Judge Osvaldo Carlos decided the parrot should </a:t>
            </a:r>
            <a:r>
              <a:rPr lang="en-US" sz="2400" b="1" i="1" baseline="30000" dirty="0"/>
              <a:t>6</a:t>
            </a:r>
            <a:r>
              <a:rPr lang="en-US" sz="2400" i="1" dirty="0"/>
              <a:t>send / be sent </a:t>
            </a:r>
            <a:r>
              <a:rPr lang="en-US" sz="2400" dirty="0"/>
              <a:t>to prison until he said the name of his owner. After five days, Pepo said Jorge’s name and also sang the anthem of his </a:t>
            </a:r>
            <a:r>
              <a:rPr lang="en-US" sz="2400" dirty="0" err="1"/>
              <a:t>favourite</a:t>
            </a:r>
            <a:r>
              <a:rPr lang="en-US" sz="2400" dirty="0"/>
              <a:t> football team, San Lorenzo. </a:t>
            </a:r>
            <a:r>
              <a:rPr lang="en-US" sz="2400" dirty="0" err="1"/>
              <a:t>Mr</a:t>
            </a:r>
            <a:r>
              <a:rPr lang="en-US" sz="2400" dirty="0"/>
              <a:t> Machado said, ‘I knew he wasn’t going to let me down. He is a real friend and we </a:t>
            </a:r>
            <a:r>
              <a:rPr lang="en-US" sz="2400" b="1" i="1" baseline="30000" dirty="0"/>
              <a:t>7</a:t>
            </a:r>
            <a:r>
              <a:rPr lang="en-US" sz="2400" i="1" dirty="0"/>
              <a:t>support / are supported</a:t>
            </a:r>
            <a:r>
              <a:rPr lang="en-US" sz="2400" dirty="0"/>
              <a:t> the same                              football team.’</a:t>
            </a:r>
            <a:endParaRPr lang="ar-SY" sz="2400" dirty="0"/>
          </a:p>
        </p:txBody>
      </p:sp>
      <p:pic>
        <p:nvPicPr>
          <p:cNvPr id="2050" name="Picture 2"/>
          <p:cNvPicPr>
            <a:picLocks noChangeAspect="1" noChangeArrowheads="1"/>
          </p:cNvPicPr>
          <p:nvPr/>
        </p:nvPicPr>
        <p:blipFill>
          <a:blip r:embed="rId4"/>
          <a:srcRect l="66764" t="45833" r="13909" b="27083"/>
          <a:stretch>
            <a:fillRect/>
          </a:stretch>
        </p:blipFill>
        <p:spPr bwMode="auto">
          <a:xfrm>
            <a:off x="6934200" y="5486401"/>
            <a:ext cx="1524000" cy="1200727"/>
          </a:xfrm>
          <a:prstGeom prst="rect">
            <a:avLst/>
          </a:prstGeom>
          <a:noFill/>
          <a:ln w="9525">
            <a:noFill/>
            <a:miter lim="800000"/>
            <a:headEnd/>
            <a:tailEnd/>
          </a:ln>
          <a:effectLst/>
        </p:spPr>
      </p:pic>
      <p:pic>
        <p:nvPicPr>
          <p:cNvPr id="5" name="Picture 2"/>
          <p:cNvPicPr>
            <a:picLocks noChangeAspect="1" noChangeArrowheads="1"/>
          </p:cNvPicPr>
          <p:nvPr/>
        </p:nvPicPr>
        <p:blipFill>
          <a:blip r:embed="rId4"/>
          <a:srcRect l="50366" t="46875" r="41435" b="27083"/>
          <a:stretch>
            <a:fillRect/>
          </a:stretch>
        </p:blipFill>
        <p:spPr bwMode="auto">
          <a:xfrm>
            <a:off x="6019800" y="5486400"/>
            <a:ext cx="682752" cy="1143000"/>
          </a:xfrm>
          <a:prstGeom prst="rect">
            <a:avLst/>
          </a:prstGeom>
          <a:noFill/>
          <a:ln w="9525">
            <a:noFill/>
            <a:miter lim="800000"/>
            <a:headEnd/>
            <a:tailEnd/>
          </a:ln>
          <a:effectLst/>
        </p:spPr>
      </p:pic>
      <p:cxnSp>
        <p:nvCxnSpPr>
          <p:cNvPr id="7" name="رابط مستقيم 6"/>
          <p:cNvCxnSpPr/>
          <p:nvPr/>
        </p:nvCxnSpPr>
        <p:spPr>
          <a:xfrm>
            <a:off x="5943600" y="1447800"/>
            <a:ext cx="2286000" cy="1588"/>
          </a:xfrm>
          <a:prstGeom prst="line">
            <a:avLst/>
          </a:prstGeom>
          <a:ln w="28575">
            <a:solidFill>
              <a:srgbClr val="D60093"/>
            </a:solidFill>
          </a:ln>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a:off x="1981200" y="2133600"/>
            <a:ext cx="990600" cy="1588"/>
          </a:xfrm>
          <a:prstGeom prst="line">
            <a:avLst/>
          </a:prstGeom>
          <a:ln w="28575">
            <a:solidFill>
              <a:srgbClr val="D60093"/>
            </a:solidFill>
          </a:ln>
        </p:spPr>
        <p:style>
          <a:lnRef idx="1">
            <a:schemeClr val="accent1"/>
          </a:lnRef>
          <a:fillRef idx="0">
            <a:schemeClr val="accent1"/>
          </a:fillRef>
          <a:effectRef idx="0">
            <a:schemeClr val="accent1"/>
          </a:effectRef>
          <a:fontRef idx="minor">
            <a:schemeClr val="tx1"/>
          </a:fontRef>
        </p:style>
      </p:cxnSp>
      <p:cxnSp>
        <p:nvCxnSpPr>
          <p:cNvPr id="9" name="رابط مستقيم 8"/>
          <p:cNvCxnSpPr/>
          <p:nvPr/>
        </p:nvCxnSpPr>
        <p:spPr>
          <a:xfrm>
            <a:off x="914400" y="2514600"/>
            <a:ext cx="990600" cy="1588"/>
          </a:xfrm>
          <a:prstGeom prst="line">
            <a:avLst/>
          </a:prstGeom>
          <a:ln w="28575">
            <a:solidFill>
              <a:srgbClr val="D60093"/>
            </a:solidFill>
          </a:ln>
        </p:spPr>
        <p:style>
          <a:lnRef idx="1">
            <a:schemeClr val="accent1"/>
          </a:lnRef>
          <a:fillRef idx="0">
            <a:schemeClr val="accent1"/>
          </a:fillRef>
          <a:effectRef idx="0">
            <a:schemeClr val="accent1"/>
          </a:effectRef>
          <a:fontRef idx="minor">
            <a:schemeClr val="tx1"/>
          </a:fontRef>
        </p:style>
      </p:cxnSp>
      <p:cxnSp>
        <p:nvCxnSpPr>
          <p:cNvPr id="10" name="رابط مستقيم 9"/>
          <p:cNvCxnSpPr/>
          <p:nvPr/>
        </p:nvCxnSpPr>
        <p:spPr>
          <a:xfrm>
            <a:off x="3886200" y="2514600"/>
            <a:ext cx="1371600" cy="1588"/>
          </a:xfrm>
          <a:prstGeom prst="line">
            <a:avLst/>
          </a:prstGeom>
          <a:ln w="28575">
            <a:solidFill>
              <a:srgbClr val="D60093"/>
            </a:solidFill>
          </a:ln>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a:off x="990600" y="3581400"/>
            <a:ext cx="1295400" cy="1588"/>
          </a:xfrm>
          <a:prstGeom prst="line">
            <a:avLst/>
          </a:prstGeom>
          <a:ln w="28575">
            <a:solidFill>
              <a:srgbClr val="D60093"/>
            </a:solidFill>
          </a:ln>
        </p:spPr>
        <p:style>
          <a:lnRef idx="1">
            <a:schemeClr val="accent1"/>
          </a:lnRef>
          <a:fillRef idx="0">
            <a:schemeClr val="accent1"/>
          </a:fillRef>
          <a:effectRef idx="0">
            <a:schemeClr val="accent1"/>
          </a:effectRef>
          <a:fontRef idx="minor">
            <a:schemeClr val="tx1"/>
          </a:fontRef>
        </p:style>
      </p:cxnSp>
      <p:cxnSp>
        <p:nvCxnSpPr>
          <p:cNvPr id="12" name="رابط مستقيم 11"/>
          <p:cNvCxnSpPr/>
          <p:nvPr/>
        </p:nvCxnSpPr>
        <p:spPr>
          <a:xfrm>
            <a:off x="7315200" y="4038600"/>
            <a:ext cx="1066800" cy="1588"/>
          </a:xfrm>
          <a:prstGeom prst="line">
            <a:avLst/>
          </a:prstGeom>
          <a:ln w="28575">
            <a:solidFill>
              <a:srgbClr val="D60093"/>
            </a:solidFill>
          </a:ln>
        </p:spPr>
        <p:style>
          <a:lnRef idx="1">
            <a:schemeClr val="accent1"/>
          </a:lnRef>
          <a:fillRef idx="0">
            <a:schemeClr val="accent1"/>
          </a:fillRef>
          <a:effectRef idx="0">
            <a:schemeClr val="accent1"/>
          </a:effectRef>
          <a:fontRef idx="minor">
            <a:schemeClr val="tx1"/>
          </a:fontRef>
        </p:style>
      </p:cxnSp>
      <p:cxnSp>
        <p:nvCxnSpPr>
          <p:cNvPr id="13" name="رابط مستقيم 12"/>
          <p:cNvCxnSpPr/>
          <p:nvPr/>
        </p:nvCxnSpPr>
        <p:spPr>
          <a:xfrm>
            <a:off x="1371600" y="5867400"/>
            <a:ext cx="914400" cy="1588"/>
          </a:xfrm>
          <a:prstGeom prst="line">
            <a:avLst/>
          </a:prstGeom>
          <a:ln w="28575">
            <a:solidFill>
              <a:srgbClr val="D60093"/>
            </a:solidFill>
          </a:ln>
        </p:spPr>
        <p:style>
          <a:lnRef idx="1">
            <a:schemeClr val="accent1"/>
          </a:lnRef>
          <a:fillRef idx="0">
            <a:schemeClr val="accent1"/>
          </a:fillRef>
          <a:effectRef idx="0">
            <a:schemeClr val="accent1"/>
          </a:effectRef>
          <a:fontRef idx="minor">
            <a:schemeClr val="tx1"/>
          </a:fontRef>
        </p:style>
      </p:cxn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5178552" y="58674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4"/>
                    </p:tgtEl>
                  </p:cond>
                </p:stCondLst>
                <p:endSync evt="end" delay="0">
                  <p:rtn val="all"/>
                </p:endSync>
                <p:childTnLst>
                  <p:par>
                    <p:cTn id="46" fill="hold">
                      <p:stCondLst>
                        <p:cond delay="0"/>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183919" fill="hold"/>
                                        <p:tgtEl>
                                          <p:spTgt spid="4"/>
                                        </p:tgtEl>
                                      </p:cBhvr>
                                    </p:cmd>
                                  </p:childTnLst>
                                </p:cTn>
                              </p:par>
                            </p:childTnLst>
                          </p:cTn>
                        </p:par>
                      </p:childTnLst>
                    </p:cTn>
                  </p:par>
                </p:childTnLst>
              </p:cTn>
              <p:nextCondLst>
                <p:cond evt="onClick" delay="0">
                  <p:tgtEl>
                    <p:spTgt spid="4"/>
                  </p:tgtEl>
                </p:cond>
              </p:nextCondLst>
            </p:seq>
            <p:audio>
              <p:cMediaNode vol="80000">
                <p:cTn id="50"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مربع نص 4"/>
          <p:cNvSpPr txBox="1"/>
          <p:nvPr/>
        </p:nvSpPr>
        <p:spPr>
          <a:xfrm>
            <a:off x="7620000" y="2667001"/>
            <a:ext cx="533400" cy="276999"/>
          </a:xfrm>
          <a:prstGeom prst="rect">
            <a:avLst/>
          </a:prstGeom>
          <a:solidFill>
            <a:schemeClr val="accent6">
              <a:lumMod val="40000"/>
              <a:lumOff val="60000"/>
            </a:schemeClr>
          </a:solidFill>
        </p:spPr>
        <p:txBody>
          <a:bodyPr wrap="square" rtlCol="1">
            <a:spAutoFit/>
          </a:bodyPr>
          <a:lstStyle/>
          <a:p>
            <a:endParaRPr lang="ar-SY" sz="1200" dirty="0"/>
          </a:p>
        </p:txBody>
      </p:sp>
      <p:sp>
        <p:nvSpPr>
          <p:cNvPr id="6" name="مربع نص 5"/>
          <p:cNvSpPr txBox="1"/>
          <p:nvPr/>
        </p:nvSpPr>
        <p:spPr>
          <a:xfrm>
            <a:off x="838200" y="3048001"/>
            <a:ext cx="2286000" cy="276999"/>
          </a:xfrm>
          <a:prstGeom prst="rect">
            <a:avLst/>
          </a:prstGeom>
          <a:solidFill>
            <a:schemeClr val="accent6">
              <a:lumMod val="40000"/>
              <a:lumOff val="60000"/>
            </a:schemeClr>
          </a:solidFill>
        </p:spPr>
        <p:txBody>
          <a:bodyPr wrap="square" rtlCol="1">
            <a:spAutoFit/>
          </a:bodyPr>
          <a:lstStyle/>
          <a:p>
            <a:endParaRPr lang="ar-SY" sz="1200" dirty="0"/>
          </a:p>
        </p:txBody>
      </p:sp>
      <p:sp>
        <p:nvSpPr>
          <p:cNvPr id="7" name="مربع نص 6"/>
          <p:cNvSpPr txBox="1"/>
          <p:nvPr/>
        </p:nvSpPr>
        <p:spPr>
          <a:xfrm>
            <a:off x="533400" y="3429001"/>
            <a:ext cx="2057400" cy="276999"/>
          </a:xfrm>
          <a:prstGeom prst="rect">
            <a:avLst/>
          </a:prstGeom>
          <a:solidFill>
            <a:schemeClr val="accent6">
              <a:lumMod val="40000"/>
              <a:lumOff val="60000"/>
            </a:schemeClr>
          </a:solidFill>
        </p:spPr>
        <p:txBody>
          <a:bodyPr wrap="square" rtlCol="1">
            <a:spAutoFit/>
          </a:bodyPr>
          <a:lstStyle/>
          <a:p>
            <a:endParaRPr lang="ar-SY" sz="1200" dirty="0"/>
          </a:p>
        </p:txBody>
      </p:sp>
      <p:sp>
        <p:nvSpPr>
          <p:cNvPr id="8" name="مربع نص 7"/>
          <p:cNvSpPr txBox="1"/>
          <p:nvPr/>
        </p:nvSpPr>
        <p:spPr>
          <a:xfrm>
            <a:off x="457200" y="4114800"/>
            <a:ext cx="2133600" cy="307777"/>
          </a:xfrm>
          <a:prstGeom prst="rect">
            <a:avLst/>
          </a:prstGeom>
          <a:solidFill>
            <a:schemeClr val="accent6">
              <a:lumMod val="40000"/>
              <a:lumOff val="60000"/>
            </a:schemeClr>
          </a:solidFill>
        </p:spPr>
        <p:txBody>
          <a:bodyPr wrap="square" rtlCol="1">
            <a:spAutoFit/>
          </a:bodyPr>
          <a:lstStyle/>
          <a:p>
            <a:endParaRPr lang="ar-SY" sz="1400" dirty="0"/>
          </a:p>
        </p:txBody>
      </p:sp>
      <p:sp>
        <p:nvSpPr>
          <p:cNvPr id="9" name="مربع نص 8"/>
          <p:cNvSpPr txBox="1"/>
          <p:nvPr/>
        </p:nvSpPr>
        <p:spPr>
          <a:xfrm>
            <a:off x="6858000" y="5105401"/>
            <a:ext cx="1752600" cy="276999"/>
          </a:xfrm>
          <a:prstGeom prst="rect">
            <a:avLst/>
          </a:prstGeom>
          <a:solidFill>
            <a:schemeClr val="accent6">
              <a:lumMod val="40000"/>
              <a:lumOff val="60000"/>
            </a:schemeClr>
          </a:solidFill>
        </p:spPr>
        <p:txBody>
          <a:bodyPr wrap="square" rtlCol="1">
            <a:spAutoFit/>
          </a:bodyPr>
          <a:lstStyle/>
          <a:p>
            <a:endParaRPr lang="ar-SY" sz="1200" dirty="0"/>
          </a:p>
        </p:txBody>
      </p:sp>
      <p:sp>
        <p:nvSpPr>
          <p:cNvPr id="3" name="عنصر نائب للمحتوى 2"/>
          <p:cNvSpPr>
            <a:spLocks noGrp="1"/>
          </p:cNvSpPr>
          <p:nvPr>
            <p:ph idx="1"/>
          </p:nvPr>
        </p:nvSpPr>
        <p:spPr>
          <a:xfrm>
            <a:off x="457200" y="1905000"/>
            <a:ext cx="8229600" cy="4572000"/>
          </a:xfrm>
        </p:spPr>
        <p:txBody>
          <a:bodyPr>
            <a:normAutofit lnSpcReduction="10000"/>
          </a:bodyPr>
          <a:lstStyle/>
          <a:p>
            <a:pPr algn="ctr" rtl="0">
              <a:buNone/>
            </a:pPr>
            <a:r>
              <a:rPr lang="en-US" sz="2400" b="1" dirty="0"/>
              <a:t>Hypnotic bank robber</a:t>
            </a:r>
          </a:p>
          <a:p>
            <a:pPr algn="l" rtl="0">
              <a:buNone/>
            </a:pPr>
            <a:r>
              <a:rPr lang="en-US" sz="2400" dirty="0"/>
              <a:t>Bank clerks in Moldova have been told by the police not to make eye contact with customers after a series of robberies. The robber is believed to be a trained hypnotist from Russia.</a:t>
            </a:r>
          </a:p>
          <a:p>
            <a:pPr algn="l" rtl="0">
              <a:buNone/>
            </a:pPr>
            <a:r>
              <a:rPr lang="en-US" sz="2400" dirty="0"/>
              <a:t>He is said to put cashiers into a trance before making them hand over tens of thousands of dollar’s worth of notes.</a:t>
            </a:r>
          </a:p>
          <a:p>
            <a:pPr algn="l" rtl="0">
              <a:buNone/>
            </a:pPr>
            <a:r>
              <a:rPr lang="en-US" sz="2400" dirty="0"/>
              <a:t>It is thought that the criminal begins talking to bank tellers and gradually hypnotizes them. After getting them to give him money, he then brings them back out of the trance and leaves them with no memory of handing over the cash. It is believed  that the man has robbed at least three banks in the last month.</a:t>
            </a:r>
            <a:endParaRPr lang="ar-SY" sz="2400" dirty="0"/>
          </a:p>
        </p:txBody>
      </p:sp>
      <p:sp>
        <p:nvSpPr>
          <p:cNvPr id="4" name="عنوان 1"/>
          <p:cNvSpPr>
            <a:spLocks noGrp="1"/>
          </p:cNvSpPr>
          <p:nvPr>
            <p:ph type="title"/>
          </p:nvPr>
        </p:nvSpPr>
        <p:spPr>
          <a:xfrm>
            <a:off x="457200" y="274638"/>
            <a:ext cx="8229600" cy="944562"/>
          </a:xfrm>
          <a:solidFill>
            <a:schemeClr val="accent5">
              <a:lumMod val="20000"/>
              <a:lumOff val="80000"/>
            </a:schemeClr>
          </a:solidFill>
        </p:spPr>
        <p:txBody>
          <a:bodyPr>
            <a:noAutofit/>
          </a:bodyPr>
          <a:lstStyle/>
          <a:p>
            <a:pPr algn="l" rtl="0"/>
            <a:r>
              <a:rPr lang="en-US" sz="2800" b="1" dirty="0"/>
              <a:t>New grammar. Read another true story. </a:t>
            </a:r>
            <a:br>
              <a:rPr lang="en-US" sz="2800" b="1" dirty="0"/>
            </a:br>
            <a:r>
              <a:rPr lang="en-US" sz="2800" b="1" dirty="0"/>
              <a:t>How does the hypnotist rob banks?                      p. 38</a:t>
            </a:r>
            <a:endParaRPr lang="ar-SY" sz="2800" b="1" dirty="0"/>
          </a:p>
        </p:txBody>
      </p:sp>
      <p:sp>
        <p:nvSpPr>
          <p:cNvPr id="10" name="مربع نص 9"/>
          <p:cNvSpPr txBox="1"/>
          <p:nvPr/>
        </p:nvSpPr>
        <p:spPr>
          <a:xfrm>
            <a:off x="457200" y="1295400"/>
            <a:ext cx="8229600" cy="461665"/>
          </a:xfrm>
          <a:prstGeom prst="rect">
            <a:avLst/>
          </a:prstGeom>
          <a:solidFill>
            <a:schemeClr val="bg1">
              <a:lumMod val="85000"/>
            </a:schemeClr>
          </a:solidFill>
        </p:spPr>
        <p:txBody>
          <a:bodyPr wrap="square" rtlCol="1">
            <a:spAutoFit/>
          </a:bodyPr>
          <a:lstStyle/>
          <a:p>
            <a:pPr algn="l" rtl="0"/>
            <a:r>
              <a:rPr lang="en-US" sz="2400" b="1" i="1" dirty="0">
                <a:solidFill>
                  <a:srgbClr val="D60093"/>
                </a:solidFill>
              </a:rPr>
              <a:t>He hypnotizes cashiers and gets them to hand over money.</a:t>
            </a:r>
            <a:endParaRPr lang="ar-SY" sz="2400" b="1" i="1" dirty="0">
              <a:solidFill>
                <a:srgbClr val="D60093"/>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159087" y="269503"/>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62850" fill="hold"/>
                                        <p:tgtEl>
                                          <p:spTgt spid="2"/>
                                        </p:tgtEl>
                                      </p:cBhvr>
                                    </p:cmd>
                                  </p:childTnLst>
                                </p:cTn>
                              </p:par>
                            </p:childTnLst>
                          </p:cTn>
                        </p:par>
                      </p:childTnLst>
                    </p:cTn>
                  </p:par>
                </p:childTnLst>
              </p:cTn>
              <p:nextCondLst>
                <p:cond evt="onClick" delay="0">
                  <p:tgtEl>
                    <p:spTgt spid="2"/>
                  </p:tgtEl>
                </p:cond>
              </p:nextCondLst>
            </p:seq>
            <p:audio>
              <p:cMediaNode vol="80000">
                <p:cTn id="13" fill="hold" display="0">
                  <p:stCondLst>
                    <p:cond delay="indefinite"/>
                  </p:stCondLst>
                  <p:endCondLst>
                    <p:cond evt="onStopAudio" delay="0">
                      <p:tgtEl>
                        <p:sldTgt/>
                      </p:tgtEl>
                    </p:cond>
                  </p:endCondLst>
                </p:cTn>
                <p:tgtEl>
                  <p:spTgt spid="2"/>
                </p:tgtEl>
              </p:cMediaNode>
            </p:audio>
          </p:childTnLst>
        </p:cTn>
      </p:par>
    </p:tnLst>
    <p:bldLst>
      <p:bldP spid="1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2514600" y="1143000"/>
            <a:ext cx="1828800" cy="369332"/>
          </a:xfrm>
          <a:prstGeom prst="rect">
            <a:avLst/>
          </a:prstGeom>
          <a:solidFill>
            <a:schemeClr val="accent6">
              <a:lumMod val="40000"/>
              <a:lumOff val="60000"/>
            </a:schemeClr>
          </a:solidFill>
        </p:spPr>
        <p:txBody>
          <a:bodyPr wrap="square" rtlCol="1">
            <a:spAutoFit/>
          </a:bodyPr>
          <a:lstStyle/>
          <a:p>
            <a:endParaRPr lang="ar-SY" dirty="0"/>
          </a:p>
        </p:txBody>
      </p:sp>
      <p:sp>
        <p:nvSpPr>
          <p:cNvPr id="3" name="عنصر نائب للمحتوى 2"/>
          <p:cNvSpPr>
            <a:spLocks noGrp="1"/>
          </p:cNvSpPr>
          <p:nvPr>
            <p:ph idx="1"/>
          </p:nvPr>
        </p:nvSpPr>
        <p:spPr>
          <a:xfrm>
            <a:off x="457200" y="1066800"/>
            <a:ext cx="8229600" cy="5059363"/>
          </a:xfrm>
        </p:spPr>
        <p:txBody>
          <a:bodyPr>
            <a:normAutofit/>
          </a:bodyPr>
          <a:lstStyle/>
          <a:p>
            <a:pPr algn="l" rtl="0"/>
            <a:r>
              <a:rPr lang="en-US" sz="2800" dirty="0"/>
              <a:t>Look at the highlighted phrases. </a:t>
            </a:r>
          </a:p>
          <a:p>
            <a:pPr algn="l" rtl="0"/>
            <a:r>
              <a:rPr lang="en-US" sz="2800" dirty="0"/>
              <a:t>Do people </a:t>
            </a:r>
            <a:r>
              <a:rPr lang="en-US" sz="2800" i="1" dirty="0"/>
              <a:t>know</a:t>
            </a:r>
            <a:r>
              <a:rPr lang="en-US" sz="2800" dirty="0"/>
              <a:t> this information for sure about the robber or do they only </a:t>
            </a:r>
            <a:r>
              <a:rPr lang="en-US" sz="2800" i="1" dirty="0"/>
              <a:t>suspect it?      </a:t>
            </a:r>
            <a:r>
              <a:rPr lang="en-US" sz="2800" b="1" i="1" dirty="0"/>
              <a:t>(Click to check)</a:t>
            </a:r>
          </a:p>
          <a:p>
            <a:pPr algn="l" rtl="0"/>
            <a:r>
              <a:rPr lang="en-US" sz="2800" dirty="0"/>
              <a:t>How is the structure different after </a:t>
            </a:r>
            <a:r>
              <a:rPr lang="en-US" sz="2800" i="1" dirty="0"/>
              <a:t>he</a:t>
            </a:r>
            <a:r>
              <a:rPr lang="en-US" sz="2800" dirty="0"/>
              <a:t> and after </a:t>
            </a:r>
            <a:r>
              <a:rPr lang="en-US" sz="2800" i="1" dirty="0"/>
              <a:t>it?</a:t>
            </a:r>
          </a:p>
          <a:p>
            <a:pPr algn="l" rtl="0">
              <a:buNone/>
            </a:pPr>
            <a:r>
              <a:rPr lang="en-US" sz="2800" dirty="0"/>
              <a:t/>
            </a:r>
            <a:br>
              <a:rPr lang="en-US" sz="2800" dirty="0"/>
            </a:br>
            <a:r>
              <a:rPr lang="en-US" sz="2800" dirty="0"/>
              <a:t/>
            </a:r>
            <a:br>
              <a:rPr lang="en-US" sz="2800" dirty="0"/>
            </a:br>
            <a:endParaRPr lang="ar-SY" sz="2800" dirty="0"/>
          </a:p>
        </p:txBody>
      </p:sp>
      <p:sp>
        <p:nvSpPr>
          <p:cNvPr id="2" name="عنوان 1"/>
          <p:cNvSpPr>
            <a:spLocks noGrp="1"/>
          </p:cNvSpPr>
          <p:nvPr>
            <p:ph type="title"/>
          </p:nvPr>
        </p:nvSpPr>
        <p:spPr>
          <a:xfrm>
            <a:off x="457200" y="274638"/>
            <a:ext cx="8229600" cy="639762"/>
          </a:xfrm>
          <a:solidFill>
            <a:schemeClr val="tx2">
              <a:lumMod val="20000"/>
              <a:lumOff val="80000"/>
            </a:schemeClr>
          </a:solidFill>
        </p:spPr>
        <p:txBody>
          <a:bodyPr>
            <a:normAutofit/>
          </a:bodyPr>
          <a:lstStyle/>
          <a:p>
            <a:r>
              <a:rPr lang="en-US" sz="3200" b="1" dirty="0"/>
              <a:t>Hypnotic bank robber</a:t>
            </a:r>
            <a:endParaRPr lang="ar-SY" sz="3200" b="1" dirty="0"/>
          </a:p>
        </p:txBody>
      </p:sp>
      <p:cxnSp>
        <p:nvCxnSpPr>
          <p:cNvPr id="6" name="رابط مستقيم 5"/>
          <p:cNvCxnSpPr/>
          <p:nvPr/>
        </p:nvCxnSpPr>
        <p:spPr>
          <a:xfrm>
            <a:off x="4191000" y="2514600"/>
            <a:ext cx="1371600" cy="1588"/>
          </a:xfrm>
          <a:prstGeom prst="line">
            <a:avLst/>
          </a:prstGeom>
          <a:ln w="38100">
            <a:solidFill>
              <a:srgbClr val="D60093"/>
            </a:solidFill>
          </a:ln>
        </p:spPr>
        <p:style>
          <a:lnRef idx="1">
            <a:schemeClr val="accent1"/>
          </a:lnRef>
          <a:fillRef idx="0">
            <a:schemeClr val="accent1"/>
          </a:fillRef>
          <a:effectRef idx="0">
            <a:schemeClr val="accent1"/>
          </a:effectRef>
          <a:fontRef idx="minor">
            <a:schemeClr val="tx1"/>
          </a:fontRef>
        </p:style>
      </p:cxnSp>
      <p:sp>
        <p:nvSpPr>
          <p:cNvPr id="8" name="مربع نص 7"/>
          <p:cNvSpPr txBox="1"/>
          <p:nvPr/>
        </p:nvSpPr>
        <p:spPr>
          <a:xfrm>
            <a:off x="533400" y="3200400"/>
            <a:ext cx="8077200" cy="1938992"/>
          </a:xfrm>
          <a:prstGeom prst="rect">
            <a:avLst/>
          </a:prstGeom>
          <a:solidFill>
            <a:schemeClr val="accent5">
              <a:lumMod val="20000"/>
              <a:lumOff val="80000"/>
            </a:schemeClr>
          </a:solidFill>
        </p:spPr>
        <p:txBody>
          <a:bodyPr wrap="square" rtlCol="1">
            <a:spAutoFit/>
          </a:bodyPr>
          <a:lstStyle/>
          <a:p>
            <a:pPr algn="l" rtl="0">
              <a:buFont typeface="Wingdings" pitchFamily="2" charset="2"/>
              <a:buChar char="Ø"/>
            </a:pPr>
            <a:r>
              <a:rPr lang="en-US" sz="2400" b="1" dirty="0">
                <a:solidFill>
                  <a:srgbClr val="D60093"/>
                </a:solidFill>
              </a:rPr>
              <a:t> After </a:t>
            </a:r>
            <a:r>
              <a:rPr lang="en-US" sz="2400" b="1" i="1" dirty="0">
                <a:solidFill>
                  <a:srgbClr val="D60093"/>
                </a:solidFill>
              </a:rPr>
              <a:t>it is said (thought / believed),</a:t>
            </a:r>
            <a:r>
              <a:rPr lang="en-US" sz="2400" b="1" dirty="0">
                <a:solidFill>
                  <a:srgbClr val="D60093"/>
                </a:solidFill>
              </a:rPr>
              <a:t> etc. you use </a:t>
            </a:r>
            <a:r>
              <a:rPr lang="en-US" sz="2400" b="1" i="1" dirty="0">
                <a:solidFill>
                  <a:srgbClr val="D60093"/>
                </a:solidFill>
              </a:rPr>
              <a:t>that </a:t>
            </a:r>
            <a:r>
              <a:rPr lang="en-US" sz="2400" b="1" dirty="0">
                <a:solidFill>
                  <a:srgbClr val="D60093"/>
                </a:solidFill>
              </a:rPr>
              <a:t>+         </a:t>
            </a:r>
          </a:p>
          <a:p>
            <a:pPr algn="l" rtl="0"/>
            <a:r>
              <a:rPr lang="en-US" sz="2400" b="1" dirty="0">
                <a:solidFill>
                  <a:srgbClr val="D60093"/>
                </a:solidFill>
              </a:rPr>
              <a:t>     a clause</a:t>
            </a:r>
          </a:p>
          <a:p>
            <a:pPr algn="l" rtl="0">
              <a:buFont typeface="Wingdings" pitchFamily="2" charset="2"/>
              <a:buChar char="Ø"/>
            </a:pPr>
            <a:r>
              <a:rPr lang="en-US" sz="2400" b="1" dirty="0">
                <a:solidFill>
                  <a:srgbClr val="D60093"/>
                </a:solidFill>
              </a:rPr>
              <a:t> After </a:t>
            </a:r>
            <a:r>
              <a:rPr lang="en-US" sz="2400" b="1" i="1" dirty="0">
                <a:solidFill>
                  <a:srgbClr val="D60093"/>
                </a:solidFill>
              </a:rPr>
              <a:t>he is said (thought / believed),</a:t>
            </a:r>
            <a:r>
              <a:rPr lang="en-US" sz="2400" b="1" dirty="0">
                <a:solidFill>
                  <a:srgbClr val="D60093"/>
                </a:solidFill>
              </a:rPr>
              <a:t> etc. you use </a:t>
            </a:r>
            <a:r>
              <a:rPr lang="en-US" sz="2400" b="1" i="1" dirty="0">
                <a:solidFill>
                  <a:srgbClr val="D60093"/>
                </a:solidFill>
              </a:rPr>
              <a:t>to </a:t>
            </a:r>
            <a:r>
              <a:rPr lang="en-US" sz="2400" b="1" dirty="0">
                <a:solidFill>
                  <a:srgbClr val="D60093"/>
                </a:solidFill>
              </a:rPr>
              <a:t>+</a:t>
            </a:r>
          </a:p>
          <a:p>
            <a:pPr algn="l" rtl="0"/>
            <a:r>
              <a:rPr lang="en-US" sz="2400" b="1" dirty="0">
                <a:solidFill>
                  <a:srgbClr val="D60093"/>
                </a:solidFill>
              </a:rPr>
              <a:t>     infinitive</a:t>
            </a:r>
            <a:br>
              <a:rPr lang="en-US" sz="2400" b="1" dirty="0">
                <a:solidFill>
                  <a:srgbClr val="D60093"/>
                </a:solidFill>
              </a:rPr>
            </a:br>
            <a:r>
              <a:rPr lang="en-US" sz="2400" b="1" dirty="0">
                <a:solidFill>
                  <a:srgbClr val="002060"/>
                </a:solidFill>
              </a:rPr>
              <a:t>NOTE:</a:t>
            </a:r>
            <a:r>
              <a:rPr lang="en-US" sz="2400" b="1" dirty="0">
                <a:solidFill>
                  <a:srgbClr val="D60093"/>
                </a:solidFill>
              </a:rPr>
              <a:t> After </a:t>
            </a:r>
            <a:r>
              <a:rPr lang="en-US" sz="2400" b="1" i="1" dirty="0">
                <a:solidFill>
                  <a:srgbClr val="D60093"/>
                </a:solidFill>
              </a:rPr>
              <a:t>I / you / we / they, </a:t>
            </a:r>
            <a:r>
              <a:rPr lang="en-US" sz="2400" b="1" dirty="0">
                <a:solidFill>
                  <a:srgbClr val="D60093"/>
                </a:solidFill>
              </a:rPr>
              <a:t>you also use </a:t>
            </a:r>
            <a:r>
              <a:rPr lang="en-US" sz="2400" b="1" i="1" dirty="0">
                <a:solidFill>
                  <a:srgbClr val="D60093"/>
                </a:solidFill>
              </a:rPr>
              <a:t>to + </a:t>
            </a:r>
            <a:r>
              <a:rPr lang="en-US" sz="2400" b="1" dirty="0">
                <a:solidFill>
                  <a:srgbClr val="D60093"/>
                </a:solidFill>
              </a:rPr>
              <a:t>infinitive</a:t>
            </a:r>
            <a:endParaRPr lang="ar-SY" sz="2400" b="1" dirty="0">
              <a:solidFill>
                <a:srgbClr val="D60093"/>
              </a:solidFill>
            </a:endParaRPr>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7848600" y="989012"/>
            <a:ext cx="609600" cy="609600"/>
          </a:xfrm>
          <a:prstGeom prst="rect">
            <a:avLst/>
          </a:prstGeom>
        </p:spPr>
      </p:pic>
      <p:pic>
        <p:nvPicPr>
          <p:cNvPr id="7"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7903191" y="551880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ox(in)">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5"/>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1077" fill="hold"/>
                                        <p:tgtEl>
                                          <p:spTgt spid="5"/>
                                        </p:tgtEl>
                                      </p:cBhvr>
                                    </p:cmd>
                                  </p:childTnLst>
                                </p:cTn>
                              </p:par>
                            </p:childTnLst>
                          </p:cTn>
                        </p:par>
                      </p:childTnLst>
                    </p:cTn>
                  </p:par>
                </p:childTnLst>
              </p:cTn>
              <p:nextCondLst>
                <p:cond evt="onClick" delay="0">
                  <p:tgtEl>
                    <p:spTgt spid="5"/>
                  </p:tgtEl>
                </p:cond>
              </p:nextCondLst>
            </p:seq>
            <p:audio>
              <p:cMediaNode vol="80000">
                <p:cTn id="19" fill="hold" display="0">
                  <p:stCondLst>
                    <p:cond delay="indefinite"/>
                  </p:stCondLst>
                  <p:endCondLst>
                    <p:cond evt="onStopAudio" delay="0">
                      <p:tgtEl>
                        <p:sldTgt/>
                      </p:tgtEl>
                    </p:cond>
                  </p:endCondLst>
                </p:cTn>
                <p:tgtEl>
                  <p:spTgt spid="5"/>
                </p:tgtEl>
              </p:cMediaNode>
            </p:audio>
            <p:seq concurrent="1" nextAc="seek">
              <p:cTn id="20" restart="whenNotActive" fill="hold" evtFilter="cancelBubble" nodeType="interactiveSeq">
                <p:stCondLst>
                  <p:cond evt="onClick" delay="0">
                    <p:tgtEl>
                      <p:spTgt spid="7"/>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48454" fill="hold"/>
                                        <p:tgtEl>
                                          <p:spTgt spid="7"/>
                                        </p:tgtEl>
                                      </p:cBhvr>
                                    </p:cmd>
                                  </p:childTnLst>
                                </p:cTn>
                              </p:par>
                            </p:childTnLst>
                          </p:cTn>
                        </p:par>
                      </p:childTnLst>
                    </p:cTn>
                  </p:par>
                </p:childTnLst>
              </p:cTn>
              <p:nextCondLst>
                <p:cond evt="onClick" delay="0">
                  <p:tgtEl>
                    <p:spTgt spid="7"/>
                  </p:tgtEl>
                </p:cond>
              </p:nextCondLst>
            </p:seq>
            <p:audio>
              <p:cMediaNode vol="80000">
                <p:cTn id="25" fill="hold" display="0">
                  <p:stCondLst>
                    <p:cond delay="indefinite"/>
                  </p:stCondLst>
                  <p:endCondLst>
                    <p:cond evt="onStopAudio" delay="0">
                      <p:tgtEl>
                        <p:sldTgt/>
                      </p:tgtEl>
                    </p:cond>
                  </p:endCondLst>
                </p:cTn>
                <p:tgtEl>
                  <p:spTgt spid="7"/>
                </p:tgtEl>
              </p:cMediaNode>
            </p:audio>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868362"/>
          </a:xfrm>
          <a:solidFill>
            <a:schemeClr val="accent4">
              <a:lumMod val="40000"/>
              <a:lumOff val="60000"/>
            </a:schemeClr>
          </a:solidFill>
        </p:spPr>
        <p:txBody>
          <a:bodyPr>
            <a:noAutofit/>
          </a:bodyPr>
          <a:lstStyle/>
          <a:p>
            <a:pPr algn="l" rtl="0"/>
            <a:r>
              <a:rPr lang="en-US" sz="2800" b="1" dirty="0"/>
              <a:t>3A    passive (all forms)</a:t>
            </a:r>
            <a:r>
              <a:rPr lang="en-US" sz="2800" dirty="0"/>
              <a:t>, </a:t>
            </a:r>
            <a:r>
              <a:rPr lang="en-US" sz="2800" i="1" dirty="0"/>
              <a:t>it is said that..., he is thought to...,</a:t>
            </a:r>
            <a:r>
              <a:rPr lang="en-US" sz="2800" dirty="0"/>
              <a:t> etc.                                                                    P. 136</a:t>
            </a:r>
            <a:endParaRPr lang="ar-SY" sz="2800" dirty="0"/>
          </a:p>
        </p:txBody>
      </p:sp>
      <p:sp>
        <p:nvSpPr>
          <p:cNvPr id="3" name="عنصر نائب للمحتوى 2"/>
          <p:cNvSpPr>
            <a:spLocks noGrp="1"/>
          </p:cNvSpPr>
          <p:nvPr>
            <p:ph idx="1"/>
          </p:nvPr>
        </p:nvSpPr>
        <p:spPr>
          <a:xfrm>
            <a:off x="457200" y="1219200"/>
            <a:ext cx="8229600" cy="4906963"/>
          </a:xfrm>
        </p:spPr>
        <p:txBody>
          <a:bodyPr>
            <a:normAutofit/>
          </a:bodyPr>
          <a:lstStyle/>
          <a:p>
            <a:pPr algn="l" rtl="0">
              <a:buNone/>
            </a:pPr>
            <a:r>
              <a:rPr lang="en-US" sz="2800" b="1" dirty="0">
                <a:solidFill>
                  <a:srgbClr val="0070C0"/>
                </a:solidFill>
              </a:rPr>
              <a:t>The passive (all forms)</a:t>
            </a:r>
          </a:p>
          <a:p>
            <a:pPr algn="l" rtl="0">
              <a:buFont typeface="Wingdings" pitchFamily="2" charset="2"/>
              <a:buChar char="Ø"/>
            </a:pPr>
            <a:r>
              <a:rPr lang="en-US" sz="2800" dirty="0"/>
              <a:t>Use the passive when you want to talk about an action but you are not so interested in saying who or what does </a:t>
            </a:r>
            <a:r>
              <a:rPr lang="en-US" sz="2800" i="1" dirty="0"/>
              <a:t>I</a:t>
            </a:r>
            <a:r>
              <a:rPr lang="en-US" sz="2800" dirty="0"/>
              <a:t> did the action.</a:t>
            </a:r>
          </a:p>
          <a:p>
            <a:pPr algn="l" rtl="0">
              <a:buFont typeface="Wingdings" pitchFamily="2" charset="2"/>
              <a:buChar char="Ø"/>
            </a:pPr>
            <a:r>
              <a:rPr lang="en-US" sz="2800" dirty="0"/>
              <a:t>If you also want to mention the person or thing that did the action (</a:t>
            </a:r>
            <a:r>
              <a:rPr lang="en-US" sz="2800" b="1" dirty="0"/>
              <a:t>the agent</a:t>
            </a:r>
            <a:r>
              <a:rPr lang="en-US" sz="2800" dirty="0"/>
              <a:t>), use </a:t>
            </a:r>
            <a:r>
              <a:rPr lang="en-US" sz="2800" b="1" i="1" dirty="0"/>
              <a:t>by.</a:t>
            </a:r>
            <a:r>
              <a:rPr lang="en-US" sz="2800" i="1" dirty="0"/>
              <a:t> </a:t>
            </a:r>
          </a:p>
          <a:p>
            <a:pPr algn="l" rtl="0">
              <a:buNone/>
            </a:pPr>
            <a:r>
              <a:rPr lang="en-US" sz="2800" i="1" dirty="0"/>
              <a:t>   </a:t>
            </a:r>
            <a:r>
              <a:rPr lang="en-US" sz="2800" dirty="0"/>
              <a:t>e.g. </a:t>
            </a:r>
            <a:r>
              <a:rPr lang="en-US" sz="2800" i="1" dirty="0"/>
              <a:t>Prison sentences are decided by judges. </a:t>
            </a:r>
            <a:r>
              <a:rPr lang="en-US" sz="2800" dirty="0"/>
              <a:t/>
            </a:r>
            <a:br>
              <a:rPr lang="en-US" sz="2800" dirty="0"/>
            </a:br>
            <a:r>
              <a:rPr lang="en-US" sz="2800" dirty="0"/>
              <a:t>However, in the majority of passive sentences the agent is not mentioned.</a:t>
            </a:r>
          </a:p>
          <a:p>
            <a:pPr algn="l" rtl="0">
              <a:buFont typeface="Wingdings" pitchFamily="2" charset="2"/>
              <a:buChar char="Ø"/>
            </a:pPr>
            <a:r>
              <a:rPr lang="en-US" sz="2800" dirty="0"/>
              <a:t>The form    </a:t>
            </a:r>
            <a:r>
              <a:rPr lang="en-US" sz="2800" b="1" dirty="0">
                <a:solidFill>
                  <a:srgbClr val="D60093"/>
                </a:solidFill>
              </a:rPr>
              <a:t>be (all forms) + past participle</a:t>
            </a:r>
          </a:p>
          <a:p>
            <a:pPr algn="l" rtl="0">
              <a:buNone/>
            </a:pPr>
            <a:endParaRPr lang="ar-SY" sz="2800" dirty="0"/>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077200" y="5410200"/>
            <a:ext cx="609600" cy="609600"/>
          </a:xfrm>
          <a:prstGeom prst="rect">
            <a:avLst/>
          </a:prstGeom>
        </p:spPr>
      </p:pic>
      <p:pic>
        <p:nvPicPr>
          <p:cNvPr id="6"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7" cstate="print"/>
          <a:stretch>
            <a:fillRect/>
          </a:stretch>
        </p:blipFill>
        <p:spPr>
          <a:xfrm>
            <a:off x="7924800" y="12192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2579"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89669" fill="hold"/>
                                        <p:tgtEl>
                                          <p:spTgt spid="6"/>
                                        </p:tgtEl>
                                      </p:cBhvr>
                                    </p:cmd>
                                  </p:childTnLst>
                                </p:cTn>
                              </p:par>
                            </p:childTnLst>
                          </p:cTn>
                        </p:par>
                      </p:childTnLst>
                    </p:cTn>
                  </p:par>
                </p:childTnLst>
              </p:cTn>
              <p:nextCondLst>
                <p:cond evt="onClick" delay="0">
                  <p:tgtEl>
                    <p:spTgt spid="6"/>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1"/>
          <p:cNvSpPr>
            <a:spLocks noGrp="1"/>
          </p:cNvSpPr>
          <p:nvPr>
            <p:ph type="title"/>
          </p:nvPr>
        </p:nvSpPr>
        <p:spPr>
          <a:xfrm>
            <a:off x="304800" y="274638"/>
            <a:ext cx="8458200" cy="1096962"/>
          </a:xfrm>
          <a:solidFill>
            <a:schemeClr val="accent4">
              <a:lumMod val="40000"/>
              <a:lumOff val="60000"/>
            </a:schemeClr>
          </a:solidFill>
        </p:spPr>
        <p:txBody>
          <a:bodyPr>
            <a:noAutofit/>
          </a:bodyPr>
          <a:lstStyle/>
          <a:p>
            <a:pPr algn="l" rtl="0"/>
            <a:r>
              <a:rPr lang="en-US" sz="2800" b="1" dirty="0"/>
              <a:t>3A    passive (all forms)</a:t>
            </a:r>
            <a:r>
              <a:rPr lang="en-US" sz="2800" dirty="0"/>
              <a:t>, </a:t>
            </a:r>
            <a:r>
              <a:rPr lang="en-US" sz="2800" i="1" dirty="0"/>
              <a:t>it is said that..., he is thought to...,</a:t>
            </a:r>
            <a:r>
              <a:rPr lang="en-US" sz="2800" dirty="0"/>
              <a:t> etc.                                                            P. 136</a:t>
            </a:r>
            <a:endParaRPr lang="ar-SY" sz="2800" dirty="0"/>
          </a:p>
        </p:txBody>
      </p:sp>
      <p:sp>
        <p:nvSpPr>
          <p:cNvPr id="5" name="عنصر نائب للمحتوى 4"/>
          <p:cNvSpPr>
            <a:spLocks noGrp="1"/>
          </p:cNvSpPr>
          <p:nvPr>
            <p:ph idx="1"/>
          </p:nvPr>
        </p:nvSpPr>
        <p:spPr>
          <a:xfrm>
            <a:off x="228600" y="1524000"/>
            <a:ext cx="8610600" cy="4953000"/>
          </a:xfrm>
        </p:spPr>
        <p:txBody>
          <a:bodyPr>
            <a:normAutofit fontScale="70000" lnSpcReduction="20000"/>
          </a:bodyPr>
          <a:lstStyle/>
          <a:p>
            <a:pPr algn="l" rtl="0">
              <a:buNone/>
            </a:pPr>
            <a:r>
              <a:rPr lang="en-US" sz="4000" b="1" dirty="0">
                <a:solidFill>
                  <a:srgbClr val="7030A0"/>
                </a:solidFill>
              </a:rPr>
              <a:t>The passive (all forms)</a:t>
            </a:r>
          </a:p>
          <a:p>
            <a:pPr algn="l" rtl="0">
              <a:buNone/>
            </a:pPr>
            <a:r>
              <a:rPr lang="en-US" b="1" dirty="0">
                <a:solidFill>
                  <a:srgbClr val="0070C0"/>
                </a:solidFill>
              </a:rPr>
              <a:t>present simple</a:t>
            </a:r>
            <a:r>
              <a:rPr lang="en-US" dirty="0"/>
              <a:t>          Murderers </a:t>
            </a:r>
            <a:r>
              <a:rPr lang="en-US" b="1" dirty="0"/>
              <a:t>are</a:t>
            </a:r>
            <a:r>
              <a:rPr lang="en-US" dirty="0"/>
              <a:t> usually </a:t>
            </a:r>
            <a:r>
              <a:rPr lang="en-US" b="1" dirty="0"/>
              <a:t>sentenced</a:t>
            </a:r>
            <a:r>
              <a:rPr lang="en-US" dirty="0"/>
              <a:t> to life</a:t>
            </a:r>
          </a:p>
          <a:p>
            <a:pPr algn="l" rtl="0">
              <a:buNone/>
            </a:pPr>
            <a:r>
              <a:rPr lang="en-US" dirty="0"/>
              <a:t>                                     imprisonment.</a:t>
            </a:r>
          </a:p>
          <a:p>
            <a:pPr algn="l" rtl="0">
              <a:buNone/>
            </a:pPr>
            <a:r>
              <a:rPr lang="en-US" b="1" dirty="0">
                <a:solidFill>
                  <a:srgbClr val="0070C0"/>
                </a:solidFill>
              </a:rPr>
              <a:t>present continuous</a:t>
            </a:r>
            <a:r>
              <a:rPr lang="en-US" dirty="0"/>
              <a:t>  The trial </a:t>
            </a:r>
            <a:r>
              <a:rPr lang="en-US" b="1" dirty="0"/>
              <a:t>is</a:t>
            </a:r>
            <a:r>
              <a:rPr lang="en-US" dirty="0"/>
              <a:t> </a:t>
            </a:r>
            <a:r>
              <a:rPr lang="en-US" b="1" dirty="0"/>
              <a:t>being</a:t>
            </a:r>
            <a:r>
              <a:rPr lang="en-US" dirty="0"/>
              <a:t> </a:t>
            </a:r>
            <a:r>
              <a:rPr lang="en-US" b="1" dirty="0"/>
              <a:t>held</a:t>
            </a:r>
            <a:r>
              <a:rPr lang="en-US" dirty="0"/>
              <a:t> at the moment. </a:t>
            </a:r>
          </a:p>
          <a:p>
            <a:pPr algn="l" rtl="0">
              <a:buNone/>
            </a:pPr>
            <a:r>
              <a:rPr lang="en-US" b="1" dirty="0">
                <a:solidFill>
                  <a:srgbClr val="0070C0"/>
                </a:solidFill>
              </a:rPr>
              <a:t>present perfect</a:t>
            </a:r>
            <a:r>
              <a:rPr lang="en-US" dirty="0"/>
              <a:t>         My car </a:t>
            </a:r>
            <a:r>
              <a:rPr lang="en-US" b="1" dirty="0"/>
              <a:t>has</a:t>
            </a:r>
            <a:r>
              <a:rPr lang="en-US" dirty="0"/>
              <a:t> </a:t>
            </a:r>
            <a:r>
              <a:rPr lang="en-US" b="1" dirty="0"/>
              <a:t>been</a:t>
            </a:r>
            <a:r>
              <a:rPr lang="en-US" dirty="0"/>
              <a:t> </a:t>
            </a:r>
            <a:r>
              <a:rPr lang="en-US" b="1" dirty="0"/>
              <a:t>stolen</a:t>
            </a:r>
            <a:r>
              <a:rPr lang="en-US" dirty="0"/>
              <a:t>.</a:t>
            </a:r>
          </a:p>
          <a:p>
            <a:pPr algn="l" rtl="0">
              <a:buNone/>
            </a:pPr>
            <a:r>
              <a:rPr lang="en-US" b="1" dirty="0">
                <a:solidFill>
                  <a:srgbClr val="0070C0"/>
                </a:solidFill>
              </a:rPr>
              <a:t>past simple</a:t>
            </a:r>
            <a:r>
              <a:rPr lang="en-US" dirty="0"/>
              <a:t>                Jim </a:t>
            </a:r>
            <a:r>
              <a:rPr lang="en-US" b="1" dirty="0"/>
              <a:t>was</a:t>
            </a:r>
            <a:r>
              <a:rPr lang="en-US" dirty="0"/>
              <a:t> </a:t>
            </a:r>
            <a:r>
              <a:rPr lang="en-US" b="1" dirty="0"/>
              <a:t>arrested</a:t>
            </a:r>
            <a:r>
              <a:rPr lang="en-US" dirty="0"/>
              <a:t> last month. </a:t>
            </a:r>
          </a:p>
          <a:p>
            <a:pPr algn="l" rtl="0">
              <a:buNone/>
            </a:pPr>
            <a:r>
              <a:rPr lang="en-US" b="1" dirty="0">
                <a:solidFill>
                  <a:srgbClr val="0070C0"/>
                </a:solidFill>
              </a:rPr>
              <a:t>past continuous</a:t>
            </a:r>
            <a:r>
              <a:rPr lang="en-US" dirty="0"/>
              <a:t>        The cinema </a:t>
            </a:r>
            <a:r>
              <a:rPr lang="en-US" b="1" dirty="0"/>
              <a:t>was</a:t>
            </a:r>
            <a:r>
              <a:rPr lang="en-US" dirty="0"/>
              <a:t> </a:t>
            </a:r>
            <a:r>
              <a:rPr lang="en-US" b="1" dirty="0"/>
              <a:t>being</a:t>
            </a:r>
            <a:r>
              <a:rPr lang="en-US" dirty="0"/>
              <a:t> </a:t>
            </a:r>
            <a:r>
              <a:rPr lang="en-US" b="1" dirty="0"/>
              <a:t>rebuilt</a:t>
            </a:r>
            <a:r>
              <a:rPr lang="en-US" dirty="0"/>
              <a:t> when it was set on fire.</a:t>
            </a:r>
          </a:p>
          <a:p>
            <a:pPr algn="l" rtl="0">
              <a:buNone/>
            </a:pPr>
            <a:r>
              <a:rPr lang="en-US" b="1" dirty="0">
                <a:solidFill>
                  <a:srgbClr val="0070C0"/>
                </a:solidFill>
              </a:rPr>
              <a:t>past perfect</a:t>
            </a:r>
            <a:r>
              <a:rPr lang="en-US" dirty="0"/>
              <a:t>               We saw that one of the windows </a:t>
            </a:r>
            <a:r>
              <a:rPr lang="en-US" b="1" dirty="0"/>
              <a:t>had</a:t>
            </a:r>
            <a:r>
              <a:rPr lang="en-US" dirty="0"/>
              <a:t> </a:t>
            </a:r>
            <a:r>
              <a:rPr lang="en-US" b="1" dirty="0"/>
              <a:t>been</a:t>
            </a:r>
            <a:r>
              <a:rPr lang="en-US" dirty="0"/>
              <a:t> </a:t>
            </a:r>
            <a:r>
              <a:rPr lang="en-US" b="1" dirty="0"/>
              <a:t>broken</a:t>
            </a:r>
            <a:r>
              <a:rPr lang="en-US" dirty="0"/>
              <a:t>.</a:t>
            </a:r>
          </a:p>
          <a:p>
            <a:pPr algn="l" rtl="0">
              <a:buNone/>
            </a:pPr>
            <a:r>
              <a:rPr lang="en-US" b="1" dirty="0">
                <a:solidFill>
                  <a:srgbClr val="0070C0"/>
                </a:solidFill>
              </a:rPr>
              <a:t>future</a:t>
            </a:r>
            <a:r>
              <a:rPr lang="en-US" dirty="0"/>
              <a:t>                         The prisoner </a:t>
            </a:r>
            <a:r>
              <a:rPr lang="en-US" b="1" dirty="0"/>
              <a:t>will</a:t>
            </a:r>
            <a:r>
              <a:rPr lang="en-US" dirty="0"/>
              <a:t> </a:t>
            </a:r>
            <a:r>
              <a:rPr lang="en-US" b="1" dirty="0"/>
              <a:t>be</a:t>
            </a:r>
            <a:r>
              <a:rPr lang="en-US" dirty="0"/>
              <a:t> </a:t>
            </a:r>
            <a:r>
              <a:rPr lang="en-US" b="1" dirty="0"/>
              <a:t>released</a:t>
            </a:r>
            <a:r>
              <a:rPr lang="en-US" dirty="0"/>
              <a:t> next month. </a:t>
            </a:r>
          </a:p>
          <a:p>
            <a:pPr algn="l" rtl="0">
              <a:buNone/>
            </a:pPr>
            <a:r>
              <a:rPr lang="en-US" dirty="0"/>
              <a:t>                                     The verdict </a:t>
            </a:r>
            <a:r>
              <a:rPr lang="en-US" b="1" dirty="0"/>
              <a:t>is</a:t>
            </a:r>
            <a:r>
              <a:rPr lang="en-US" dirty="0"/>
              <a:t> </a:t>
            </a:r>
            <a:r>
              <a:rPr lang="en-US" b="1" dirty="0"/>
              <a:t>going</a:t>
            </a:r>
            <a:r>
              <a:rPr lang="en-US" dirty="0"/>
              <a:t> </a:t>
            </a:r>
            <a:r>
              <a:rPr lang="en-US" b="1" dirty="0"/>
              <a:t>to</a:t>
            </a:r>
            <a:r>
              <a:rPr lang="en-US" dirty="0"/>
              <a:t> </a:t>
            </a:r>
            <a:r>
              <a:rPr lang="en-US" b="1" dirty="0"/>
              <a:t>be</a:t>
            </a:r>
            <a:r>
              <a:rPr lang="en-US" dirty="0"/>
              <a:t> </a:t>
            </a:r>
            <a:r>
              <a:rPr lang="en-US" b="1" dirty="0"/>
              <a:t>given</a:t>
            </a:r>
            <a:r>
              <a:rPr lang="en-US" dirty="0"/>
              <a:t> tomorrow.</a:t>
            </a:r>
          </a:p>
          <a:p>
            <a:pPr algn="l" rtl="0">
              <a:buNone/>
            </a:pPr>
            <a:r>
              <a:rPr lang="en-US" b="1" dirty="0">
                <a:solidFill>
                  <a:srgbClr val="0070C0"/>
                </a:solidFill>
              </a:rPr>
              <a:t>infinitive with </a:t>
            </a:r>
            <a:r>
              <a:rPr lang="en-US" b="1" i="1" dirty="0">
                <a:solidFill>
                  <a:srgbClr val="0070C0"/>
                </a:solidFill>
              </a:rPr>
              <a:t>to</a:t>
            </a:r>
            <a:r>
              <a:rPr lang="en-US" i="1" dirty="0"/>
              <a:t>       </a:t>
            </a:r>
            <a:r>
              <a:rPr lang="en-US" dirty="0"/>
              <a:t>People used </a:t>
            </a:r>
            <a:r>
              <a:rPr lang="en-US" b="1" dirty="0"/>
              <a:t>to</a:t>
            </a:r>
            <a:r>
              <a:rPr lang="en-US" dirty="0"/>
              <a:t> </a:t>
            </a:r>
            <a:r>
              <a:rPr lang="en-US" b="1" dirty="0"/>
              <a:t>be</a:t>
            </a:r>
            <a:r>
              <a:rPr lang="en-US" dirty="0"/>
              <a:t> </a:t>
            </a:r>
            <a:r>
              <a:rPr lang="en-US" b="1" dirty="0"/>
              <a:t>imprisoned</a:t>
            </a:r>
            <a:r>
              <a:rPr lang="en-US" dirty="0"/>
              <a:t> for stealing bread.</a:t>
            </a:r>
          </a:p>
          <a:p>
            <a:pPr algn="l" rtl="0">
              <a:buNone/>
            </a:pPr>
            <a:r>
              <a:rPr lang="en-US" b="1" dirty="0">
                <a:solidFill>
                  <a:srgbClr val="0070C0"/>
                </a:solidFill>
              </a:rPr>
              <a:t>infinitive without to</a:t>
            </a:r>
            <a:r>
              <a:rPr lang="en-US" i="1" dirty="0"/>
              <a:t> </a:t>
            </a:r>
            <a:r>
              <a:rPr lang="en-US" dirty="0"/>
              <a:t>You can </a:t>
            </a:r>
            <a:r>
              <a:rPr lang="en-US" b="1" dirty="0"/>
              <a:t>be</a:t>
            </a:r>
            <a:r>
              <a:rPr lang="en-US" dirty="0"/>
              <a:t> </a:t>
            </a:r>
            <a:r>
              <a:rPr lang="en-US" b="1" dirty="0"/>
              <a:t>fined</a:t>
            </a:r>
            <a:r>
              <a:rPr lang="en-US" dirty="0"/>
              <a:t> for parking on a yellow line.</a:t>
            </a:r>
          </a:p>
          <a:p>
            <a:pPr algn="l" rtl="0">
              <a:buNone/>
            </a:pPr>
            <a:r>
              <a:rPr lang="en-US" b="1" dirty="0">
                <a:solidFill>
                  <a:srgbClr val="0070C0"/>
                </a:solidFill>
              </a:rPr>
              <a:t>gerund</a:t>
            </a:r>
            <a:r>
              <a:rPr lang="en-US" dirty="0"/>
              <a:t>                        He paid a fine to avoid </a:t>
            </a:r>
            <a:r>
              <a:rPr lang="en-US" b="1" dirty="0"/>
              <a:t>being</a:t>
            </a:r>
            <a:r>
              <a:rPr lang="en-US" dirty="0"/>
              <a:t> </a:t>
            </a:r>
            <a:r>
              <a:rPr lang="en-US" b="1" dirty="0"/>
              <a:t>sent</a:t>
            </a:r>
            <a:r>
              <a:rPr lang="en-US" dirty="0"/>
              <a:t> to jail.</a:t>
            </a:r>
            <a:endParaRPr lang="ar-SY" dirty="0"/>
          </a:p>
        </p:txBody>
      </p:sp>
      <p:pic>
        <p:nvPicPr>
          <p:cNvPr id="3"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001000" y="1676400"/>
            <a:ext cx="609600" cy="609600"/>
          </a:xfrm>
          <a:prstGeom prst="rect">
            <a:avLst/>
          </a:prstGeom>
        </p:spPr>
      </p:pic>
      <p:pic>
        <p:nvPicPr>
          <p:cNvPr id="6"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8001000" y="55626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48555"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66829" fill="hold"/>
                                        <p:tgtEl>
                                          <p:spTgt spid="6"/>
                                        </p:tgtEl>
                                      </p:cBhvr>
                                    </p:cmd>
                                  </p:childTnLst>
                                </p:cTn>
                              </p:par>
                            </p:childTnLst>
                          </p:cTn>
                        </p:par>
                      </p:childTnLst>
                    </p:cTn>
                  </p:par>
                </p:childTnLst>
              </p:cTn>
              <p:nextCondLst>
                <p:cond evt="onClick" delay="0">
                  <p:tgtEl>
                    <p:spTgt spid="6"/>
                  </p:tgtEl>
                </p:cond>
              </p:nextCondLst>
            </p:seq>
            <p:audio>
              <p:cMediaNode vol="80000">
                <p:cTn id="13"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219200"/>
            <a:ext cx="8229600" cy="5257800"/>
          </a:xfrm>
        </p:spPr>
        <p:txBody>
          <a:bodyPr>
            <a:normAutofit/>
          </a:bodyPr>
          <a:lstStyle/>
          <a:p>
            <a:pPr algn="l" rtl="0">
              <a:buNone/>
            </a:pPr>
            <a:r>
              <a:rPr lang="en-US" b="1" i="1" dirty="0">
                <a:solidFill>
                  <a:srgbClr val="7030A0"/>
                </a:solidFill>
              </a:rPr>
              <a:t>it</a:t>
            </a:r>
            <a:r>
              <a:rPr lang="en-US" b="1" dirty="0">
                <a:solidFill>
                  <a:srgbClr val="7030A0"/>
                </a:solidFill>
              </a:rPr>
              <a:t> </a:t>
            </a:r>
            <a:r>
              <a:rPr lang="en-US" b="1" i="1" dirty="0">
                <a:solidFill>
                  <a:srgbClr val="7030A0"/>
                </a:solidFill>
              </a:rPr>
              <a:t>is said that...</a:t>
            </a:r>
            <a:endParaRPr lang="en-US" b="1" dirty="0">
              <a:solidFill>
                <a:srgbClr val="7030A0"/>
              </a:solidFill>
            </a:endParaRPr>
          </a:p>
          <a:p>
            <a:pPr algn="l" rtl="0">
              <a:buFont typeface="Wingdings" pitchFamily="2" charset="2"/>
              <a:buChar char="Ø"/>
            </a:pPr>
            <a:r>
              <a:rPr lang="en-US" sz="2400" dirty="0"/>
              <a:t>This formal structure is used especially in news reports and on TV with the verbs </a:t>
            </a:r>
            <a:r>
              <a:rPr lang="en-US" sz="2400" i="1" dirty="0"/>
              <a:t>know, tell, understand, report, expect, say</a:t>
            </a:r>
            <a:r>
              <a:rPr lang="en-US" sz="2400" dirty="0"/>
              <a:t> and </a:t>
            </a:r>
            <a:r>
              <a:rPr lang="en-US" sz="2400" i="1" dirty="0"/>
              <a:t>think.</a:t>
            </a:r>
            <a:r>
              <a:rPr lang="en-US" sz="2400" dirty="0"/>
              <a:t> It makes the information sound more impersonal.</a:t>
            </a:r>
          </a:p>
          <a:p>
            <a:pPr algn="l" rtl="0">
              <a:buNone/>
            </a:pPr>
            <a:r>
              <a:rPr lang="en-US" sz="2400" dirty="0">
                <a:solidFill>
                  <a:srgbClr val="0070C0"/>
                </a:solidFill>
              </a:rPr>
              <a:t>active</a:t>
            </a:r>
            <a:r>
              <a:rPr lang="en-US" sz="2400" dirty="0"/>
              <a:t>     They say that the company may close.    </a:t>
            </a:r>
          </a:p>
          <a:p>
            <a:pPr algn="l" rtl="0">
              <a:buNone/>
            </a:pPr>
            <a:r>
              <a:rPr lang="en-US" sz="2400" dirty="0">
                <a:solidFill>
                  <a:srgbClr val="0070C0"/>
                </a:solidFill>
              </a:rPr>
              <a:t>passive</a:t>
            </a:r>
            <a:r>
              <a:rPr lang="en-US" sz="2400" dirty="0"/>
              <a:t>   </a:t>
            </a:r>
            <a:r>
              <a:rPr lang="en-US" sz="2400" b="1" dirty="0"/>
              <a:t>It is said that </a:t>
            </a:r>
            <a:r>
              <a:rPr lang="en-US" sz="2400" dirty="0"/>
              <a:t>the company may close.</a:t>
            </a:r>
          </a:p>
          <a:p>
            <a:pPr algn="l" rtl="0">
              <a:buNone/>
            </a:pPr>
            <a:endParaRPr lang="en-US" sz="2400" dirty="0">
              <a:solidFill>
                <a:srgbClr val="0070C0"/>
              </a:solidFill>
            </a:endParaRPr>
          </a:p>
          <a:p>
            <a:pPr algn="l" rtl="0">
              <a:buNone/>
            </a:pPr>
            <a:r>
              <a:rPr lang="en-US" sz="2400" dirty="0">
                <a:solidFill>
                  <a:srgbClr val="0070C0"/>
                </a:solidFill>
              </a:rPr>
              <a:t>active</a:t>
            </a:r>
            <a:r>
              <a:rPr lang="en-US" sz="2400" dirty="0"/>
              <a:t>     People think that prices will go up. </a:t>
            </a:r>
          </a:p>
          <a:p>
            <a:pPr algn="l" rtl="0">
              <a:buNone/>
            </a:pPr>
            <a:r>
              <a:rPr lang="en-US" sz="2400" dirty="0">
                <a:solidFill>
                  <a:srgbClr val="0070C0"/>
                </a:solidFill>
              </a:rPr>
              <a:t>passive</a:t>
            </a:r>
            <a:r>
              <a:rPr lang="en-US" sz="2400" dirty="0"/>
              <a:t>   </a:t>
            </a:r>
            <a:r>
              <a:rPr lang="en-US" sz="2400" b="1" dirty="0"/>
              <a:t>It is thought that </a:t>
            </a:r>
            <a:r>
              <a:rPr lang="en-US" sz="2400" dirty="0"/>
              <a:t>prices will go up.</a:t>
            </a:r>
          </a:p>
          <a:p>
            <a:pPr algn="l" rtl="0">
              <a:buNone/>
            </a:pPr>
            <a:endParaRPr lang="en-US" sz="2400" dirty="0"/>
          </a:p>
          <a:p>
            <a:pPr algn="l" rtl="0">
              <a:buFont typeface="Wingdings" pitchFamily="2" charset="2"/>
              <a:buChar char="Ø"/>
            </a:pPr>
            <a:r>
              <a:rPr lang="en-US" sz="2400" dirty="0"/>
              <a:t>You can use  </a:t>
            </a:r>
            <a:r>
              <a:rPr lang="en-US" sz="2400" b="1" i="1" dirty="0">
                <a:solidFill>
                  <a:srgbClr val="D60093"/>
                </a:solidFill>
              </a:rPr>
              <a:t>It is said, believed,</a:t>
            </a:r>
            <a:r>
              <a:rPr lang="en-US" sz="2400" b="1" dirty="0">
                <a:solidFill>
                  <a:srgbClr val="D60093"/>
                </a:solidFill>
              </a:rPr>
              <a:t> etc. + </a:t>
            </a:r>
            <a:r>
              <a:rPr lang="en-US" sz="2400" b="1" i="1" dirty="0">
                <a:solidFill>
                  <a:srgbClr val="D60093"/>
                </a:solidFill>
              </a:rPr>
              <a:t>that+</a:t>
            </a:r>
            <a:r>
              <a:rPr lang="en-US" sz="2400" b="1" dirty="0">
                <a:solidFill>
                  <a:srgbClr val="D60093"/>
                </a:solidFill>
              </a:rPr>
              <a:t> clause</a:t>
            </a:r>
            <a:r>
              <a:rPr lang="en-US" sz="2400" dirty="0"/>
              <a:t>.</a:t>
            </a:r>
            <a:br>
              <a:rPr lang="en-US" sz="2400" dirty="0"/>
            </a:br>
            <a:endParaRPr lang="ar-SY" sz="2400" dirty="0"/>
          </a:p>
        </p:txBody>
      </p:sp>
      <p:sp>
        <p:nvSpPr>
          <p:cNvPr id="4" name="عنوان 1"/>
          <p:cNvSpPr>
            <a:spLocks noGrp="1"/>
          </p:cNvSpPr>
          <p:nvPr>
            <p:ph type="title"/>
          </p:nvPr>
        </p:nvSpPr>
        <p:spPr>
          <a:xfrm>
            <a:off x="457200" y="274638"/>
            <a:ext cx="8229600" cy="868362"/>
          </a:xfrm>
          <a:solidFill>
            <a:schemeClr val="accent4">
              <a:lumMod val="40000"/>
              <a:lumOff val="60000"/>
            </a:schemeClr>
          </a:solidFill>
        </p:spPr>
        <p:txBody>
          <a:bodyPr>
            <a:noAutofit/>
          </a:bodyPr>
          <a:lstStyle/>
          <a:p>
            <a:pPr algn="l" rtl="0"/>
            <a:r>
              <a:rPr lang="en-US" sz="2800" b="1" dirty="0"/>
              <a:t>3A    passive (all forms)</a:t>
            </a:r>
            <a:r>
              <a:rPr lang="en-US" sz="2800" dirty="0"/>
              <a:t>, </a:t>
            </a:r>
            <a:r>
              <a:rPr lang="en-US" sz="2800" i="1" dirty="0"/>
              <a:t>it is said that..., he is thought to...,</a:t>
            </a:r>
            <a:r>
              <a:rPr lang="en-US" sz="2800" dirty="0"/>
              <a:t> etc.                                                            P. 136</a:t>
            </a:r>
            <a:endParaRPr lang="ar-SY" sz="2800"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55591" y="118166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2376"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04800" y="1219200"/>
            <a:ext cx="8382000" cy="5257800"/>
          </a:xfrm>
        </p:spPr>
        <p:txBody>
          <a:bodyPr>
            <a:noAutofit/>
          </a:bodyPr>
          <a:lstStyle/>
          <a:p>
            <a:pPr algn="l" rtl="0">
              <a:buNone/>
            </a:pPr>
            <a:r>
              <a:rPr lang="en-US" sz="2800" b="1" i="1" dirty="0">
                <a:solidFill>
                  <a:srgbClr val="7030A0"/>
                </a:solidFill>
              </a:rPr>
              <a:t>he is thought to...</a:t>
            </a:r>
            <a:endParaRPr lang="en-US" sz="2800" b="1" dirty="0">
              <a:solidFill>
                <a:srgbClr val="7030A0"/>
              </a:solidFill>
            </a:endParaRPr>
          </a:p>
          <a:p>
            <a:pPr algn="l" rtl="0">
              <a:buNone/>
            </a:pPr>
            <a:endParaRPr lang="en-US" sz="2400" dirty="0"/>
          </a:p>
          <a:p>
            <a:pPr algn="l" rtl="0">
              <a:buNone/>
            </a:pPr>
            <a:r>
              <a:rPr lang="en-US" sz="2400" dirty="0">
                <a:solidFill>
                  <a:srgbClr val="0070C0"/>
                </a:solidFill>
              </a:rPr>
              <a:t>active     </a:t>
            </a:r>
            <a:r>
              <a:rPr lang="en-US" sz="2400" dirty="0"/>
              <a:t> People say the man is in his 40s.              </a:t>
            </a:r>
          </a:p>
          <a:p>
            <a:pPr algn="l" rtl="0">
              <a:buNone/>
            </a:pPr>
            <a:r>
              <a:rPr lang="en-US" sz="2400" dirty="0">
                <a:solidFill>
                  <a:srgbClr val="0070C0"/>
                </a:solidFill>
              </a:rPr>
              <a:t>passive</a:t>
            </a:r>
            <a:r>
              <a:rPr lang="en-US" sz="2400" dirty="0"/>
              <a:t>    </a:t>
            </a:r>
            <a:r>
              <a:rPr lang="en-US" sz="2400" b="1" dirty="0"/>
              <a:t>The man is said to be</a:t>
            </a:r>
            <a:r>
              <a:rPr lang="en-US" sz="2400" dirty="0"/>
              <a:t> in his 40s.</a:t>
            </a:r>
            <a:br>
              <a:rPr lang="en-US" sz="2400" dirty="0"/>
            </a:br>
            <a:endParaRPr lang="en-US" sz="2400" dirty="0"/>
          </a:p>
          <a:p>
            <a:pPr algn="l" rtl="0">
              <a:buNone/>
            </a:pPr>
            <a:r>
              <a:rPr lang="en-US" sz="2400" dirty="0">
                <a:solidFill>
                  <a:srgbClr val="0070C0"/>
                </a:solidFill>
              </a:rPr>
              <a:t>active</a:t>
            </a:r>
            <a:r>
              <a:rPr lang="en-US" sz="2400" dirty="0"/>
              <a:t>      The police believe he has left the country. </a:t>
            </a:r>
          </a:p>
          <a:p>
            <a:pPr algn="l" rtl="0">
              <a:buNone/>
            </a:pPr>
            <a:r>
              <a:rPr lang="en-US" sz="2400" dirty="0">
                <a:solidFill>
                  <a:srgbClr val="0070C0"/>
                </a:solidFill>
              </a:rPr>
              <a:t>passive</a:t>
            </a:r>
            <a:r>
              <a:rPr lang="en-US" sz="2400" dirty="0"/>
              <a:t>    </a:t>
            </a:r>
            <a:r>
              <a:rPr lang="en-US" sz="2400" b="1" dirty="0"/>
              <a:t>He is believed to have left</a:t>
            </a:r>
            <a:r>
              <a:rPr lang="en-US" sz="2400" dirty="0"/>
              <a:t> the country.</a:t>
            </a:r>
          </a:p>
          <a:p>
            <a:pPr algn="l" rtl="0">
              <a:buNone/>
            </a:pPr>
            <a:endParaRPr lang="en-US" sz="2400" dirty="0"/>
          </a:p>
          <a:p>
            <a:pPr algn="l" rtl="0">
              <a:buFont typeface="Wingdings" pitchFamily="2" charset="2"/>
              <a:buChar char="Ø"/>
            </a:pPr>
            <a:r>
              <a:rPr lang="en-US" sz="2400" dirty="0"/>
              <a:t>You can use   </a:t>
            </a:r>
          </a:p>
          <a:p>
            <a:pPr algn="l" rtl="0">
              <a:buNone/>
            </a:pPr>
            <a:r>
              <a:rPr lang="en-US" sz="2400" b="1" i="1" dirty="0">
                <a:solidFill>
                  <a:srgbClr val="D60093"/>
                </a:solidFill>
              </a:rPr>
              <a:t>He, The man,</a:t>
            </a:r>
            <a:r>
              <a:rPr lang="en-US" sz="2400" b="1" dirty="0">
                <a:solidFill>
                  <a:srgbClr val="D60093"/>
                </a:solidFill>
              </a:rPr>
              <a:t> etc. (i.e. the subject of the clause) + </a:t>
            </a:r>
            <a:r>
              <a:rPr lang="en-US" sz="2400" b="1" i="1" dirty="0">
                <a:solidFill>
                  <a:srgbClr val="D60093"/>
                </a:solidFill>
              </a:rPr>
              <a:t>is said, believed,</a:t>
            </a:r>
            <a:r>
              <a:rPr lang="en-US" sz="2400" b="1" dirty="0">
                <a:solidFill>
                  <a:srgbClr val="D60093"/>
                </a:solidFill>
              </a:rPr>
              <a:t> etc. </a:t>
            </a:r>
            <a:r>
              <a:rPr lang="en-US" sz="2400" b="1" i="1" dirty="0">
                <a:solidFill>
                  <a:srgbClr val="D60093"/>
                </a:solidFill>
              </a:rPr>
              <a:t>+ to</a:t>
            </a:r>
            <a:r>
              <a:rPr lang="en-US" sz="2400" b="1" dirty="0">
                <a:solidFill>
                  <a:srgbClr val="D60093"/>
                </a:solidFill>
              </a:rPr>
              <a:t> + infinitive  (e.g. </a:t>
            </a:r>
            <a:r>
              <a:rPr lang="en-US" sz="2400" b="1" i="1" dirty="0">
                <a:solidFill>
                  <a:srgbClr val="D60093"/>
                </a:solidFill>
              </a:rPr>
              <a:t>to be)</a:t>
            </a:r>
            <a:r>
              <a:rPr lang="en-US" sz="2400" b="1" dirty="0">
                <a:solidFill>
                  <a:srgbClr val="D60093"/>
                </a:solidFill>
              </a:rPr>
              <a:t> or perfect infinitive (e.g. </a:t>
            </a:r>
            <a:r>
              <a:rPr lang="en-US" sz="2400" b="1" i="1" dirty="0">
                <a:solidFill>
                  <a:srgbClr val="D60093"/>
                </a:solidFill>
              </a:rPr>
              <a:t>to have been).</a:t>
            </a:r>
            <a:r>
              <a:rPr lang="en-US" sz="2400" b="1" dirty="0">
                <a:solidFill>
                  <a:srgbClr val="D60093"/>
                </a:solidFill>
              </a:rPr>
              <a:t/>
            </a:r>
            <a:br>
              <a:rPr lang="en-US" sz="2400" b="1" dirty="0">
                <a:solidFill>
                  <a:srgbClr val="D60093"/>
                </a:solidFill>
              </a:rPr>
            </a:br>
            <a:r>
              <a:rPr lang="en-US" sz="2400" dirty="0"/>
              <a:t/>
            </a:r>
            <a:br>
              <a:rPr lang="en-US" sz="2400" dirty="0"/>
            </a:br>
            <a:endParaRPr lang="ar-SY" sz="2400" dirty="0"/>
          </a:p>
        </p:txBody>
      </p:sp>
      <p:sp>
        <p:nvSpPr>
          <p:cNvPr id="4" name="عنوان 1"/>
          <p:cNvSpPr>
            <a:spLocks noGrp="1"/>
          </p:cNvSpPr>
          <p:nvPr>
            <p:ph type="title"/>
          </p:nvPr>
        </p:nvSpPr>
        <p:spPr>
          <a:xfrm>
            <a:off x="381000" y="274638"/>
            <a:ext cx="8305800" cy="868362"/>
          </a:xfrm>
          <a:solidFill>
            <a:schemeClr val="accent4">
              <a:lumMod val="40000"/>
              <a:lumOff val="60000"/>
            </a:schemeClr>
          </a:solidFill>
        </p:spPr>
        <p:txBody>
          <a:bodyPr>
            <a:noAutofit/>
          </a:bodyPr>
          <a:lstStyle/>
          <a:p>
            <a:pPr algn="l" rtl="0"/>
            <a:r>
              <a:rPr lang="en-US" sz="2800" b="1" dirty="0"/>
              <a:t>3A    passive (all forms)</a:t>
            </a:r>
            <a:r>
              <a:rPr lang="en-US" sz="2800" dirty="0"/>
              <a:t>, </a:t>
            </a:r>
            <a:r>
              <a:rPr lang="en-US" sz="2800" i="1" dirty="0"/>
              <a:t>it is said that..., he is thought to...,</a:t>
            </a:r>
            <a:r>
              <a:rPr lang="en-US" sz="2800" dirty="0"/>
              <a:t> etc.                                                            P. 136</a:t>
            </a:r>
            <a:endParaRPr lang="ar-SY" sz="2800"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848600" y="1230573"/>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5187"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rgbClr val="7030A0"/>
          </a:solidFill>
        </p:spPr>
        <p:txBody>
          <a:bodyPr>
            <a:normAutofit/>
          </a:bodyPr>
          <a:lstStyle/>
          <a:p>
            <a:pPr algn="l" rtl="0"/>
            <a:r>
              <a:rPr lang="en-US" sz="3200" b="1" dirty="0">
                <a:solidFill>
                  <a:schemeClr val="bg1"/>
                </a:solidFill>
              </a:rPr>
              <a:t>GRAMMAR BANK                                       p. 137</a:t>
            </a:r>
            <a:endParaRPr lang="ar-SY" sz="3200" b="1" dirty="0">
              <a:solidFill>
                <a:schemeClr val="bg1"/>
              </a:solidFill>
            </a:endParaRPr>
          </a:p>
        </p:txBody>
      </p:sp>
      <p:sp>
        <p:nvSpPr>
          <p:cNvPr id="3" name="عنصر نائب للمحتوى 2"/>
          <p:cNvSpPr>
            <a:spLocks noGrp="1"/>
          </p:cNvSpPr>
          <p:nvPr>
            <p:ph idx="1"/>
          </p:nvPr>
        </p:nvSpPr>
        <p:spPr>
          <a:xfrm>
            <a:off x="457200" y="1143000"/>
            <a:ext cx="8229600" cy="5181600"/>
          </a:xfrm>
        </p:spPr>
        <p:txBody>
          <a:bodyPr>
            <a:normAutofit/>
          </a:bodyPr>
          <a:lstStyle/>
          <a:p>
            <a:pPr marL="457200" indent="-457200" algn="l" rtl="0">
              <a:buAutoNum type="alphaLcPeriod"/>
            </a:pPr>
            <a:r>
              <a:rPr lang="en-US" sz="2400" dirty="0"/>
              <a:t>Rewrite the sentences in the passive (without </a:t>
            </a:r>
            <a:r>
              <a:rPr lang="en-US" sz="2400" i="1" dirty="0"/>
              <a:t>by).</a:t>
            </a:r>
          </a:p>
          <a:p>
            <a:pPr marL="457200" indent="-457200" algn="l" rtl="0">
              <a:buNone/>
            </a:pPr>
            <a:r>
              <a:rPr lang="en-US" sz="2400" i="1" dirty="0"/>
              <a:t>       </a:t>
            </a:r>
            <a:r>
              <a:rPr lang="en-US" sz="2400" b="1" dirty="0"/>
              <a:t>(Click to check)</a:t>
            </a:r>
            <a:r>
              <a:rPr lang="en-US" sz="2400" dirty="0"/>
              <a:t/>
            </a:r>
            <a:br>
              <a:rPr lang="en-US" sz="2400" dirty="0"/>
            </a:br>
            <a:r>
              <a:rPr lang="en-US" sz="2400" dirty="0"/>
              <a:t>The police caught the burglar immediately.</a:t>
            </a:r>
            <a:br>
              <a:rPr lang="en-US" sz="2400" dirty="0"/>
            </a:br>
            <a:r>
              <a:rPr lang="en-US" sz="2400" dirty="0"/>
              <a:t>The burglar </a:t>
            </a:r>
            <a:r>
              <a:rPr lang="en-US" sz="2400" i="1" dirty="0">
                <a:solidFill>
                  <a:srgbClr val="0070C0"/>
                </a:solidFill>
              </a:rPr>
              <a:t>was caught</a:t>
            </a:r>
            <a:r>
              <a:rPr lang="en-US" sz="2400" i="1" dirty="0"/>
              <a:t> </a:t>
            </a:r>
            <a:r>
              <a:rPr lang="en-US" sz="2400" dirty="0"/>
              <a:t>immediately</a:t>
            </a:r>
            <a:r>
              <a:rPr lang="en-US" sz="2400" i="1" dirty="0"/>
              <a:t>.</a:t>
            </a:r>
          </a:p>
          <a:p>
            <a:pPr marL="457200" indent="-457200" algn="l" rtl="0">
              <a:buAutoNum type="arabicPeriod"/>
            </a:pPr>
            <a:r>
              <a:rPr lang="en-US" sz="2400" dirty="0"/>
              <a:t>Police closed the road after the accident.</a:t>
            </a:r>
          </a:p>
          <a:p>
            <a:pPr marL="457200" indent="-457200" algn="l" rtl="0">
              <a:buNone/>
            </a:pPr>
            <a:r>
              <a:rPr lang="en-US" sz="2400" dirty="0"/>
              <a:t>       </a:t>
            </a:r>
            <a:r>
              <a:rPr lang="en-US" sz="2400" i="1" dirty="0"/>
              <a:t>The road …</a:t>
            </a:r>
          </a:p>
          <a:p>
            <a:pPr marL="457200" indent="-457200" algn="l" rtl="0">
              <a:buAutoNum type="arabicPeriod" startAt="2"/>
            </a:pPr>
            <a:r>
              <a:rPr lang="en-US" sz="2400" dirty="0"/>
              <a:t>Somebody has stolen my handbag. </a:t>
            </a:r>
          </a:p>
          <a:p>
            <a:pPr marL="457200" indent="-457200" algn="l" rtl="0">
              <a:buNone/>
            </a:pPr>
            <a:r>
              <a:rPr lang="en-US" sz="2400" dirty="0"/>
              <a:t>       </a:t>
            </a:r>
            <a:r>
              <a:rPr lang="en-US" sz="2400" i="1" dirty="0"/>
              <a:t>My handbag... </a:t>
            </a:r>
          </a:p>
          <a:p>
            <a:pPr marL="457200" indent="-457200" algn="l" rtl="0">
              <a:buAutoNum type="arabicPeriod" startAt="3"/>
            </a:pPr>
            <a:r>
              <a:rPr lang="en-US" sz="2400" dirty="0"/>
              <a:t>The painters are painting my house.</a:t>
            </a:r>
            <a:br>
              <a:rPr lang="en-US" sz="2400" dirty="0"/>
            </a:br>
            <a:r>
              <a:rPr lang="en-US" sz="2400" i="1" dirty="0"/>
              <a:t>My house …</a:t>
            </a:r>
          </a:p>
          <a:p>
            <a:pPr marL="457200" indent="-457200" algn="l" rtl="0">
              <a:buAutoNum type="arabicPeriod" startAt="3"/>
            </a:pPr>
            <a:r>
              <a:rPr lang="en-US" sz="2400" dirty="0"/>
              <a:t>They’ll hold a meeting tomorrow.</a:t>
            </a:r>
            <a:br>
              <a:rPr lang="en-US" sz="2400" dirty="0"/>
            </a:br>
            <a:r>
              <a:rPr lang="en-US" sz="2400" i="1" dirty="0"/>
              <a:t>A meeting …</a:t>
            </a:r>
            <a:endParaRPr lang="ar-SY" sz="2400" i="1" dirty="0"/>
          </a:p>
        </p:txBody>
      </p:sp>
      <p:sp>
        <p:nvSpPr>
          <p:cNvPr id="4" name="مربع نص 3"/>
          <p:cNvSpPr txBox="1"/>
          <p:nvPr/>
        </p:nvSpPr>
        <p:spPr>
          <a:xfrm>
            <a:off x="914400" y="3200400"/>
            <a:ext cx="7772400" cy="461665"/>
          </a:xfrm>
          <a:prstGeom prst="rect">
            <a:avLst/>
          </a:prstGeom>
          <a:solidFill>
            <a:schemeClr val="bg1"/>
          </a:solidFill>
        </p:spPr>
        <p:txBody>
          <a:bodyPr wrap="square" rtlCol="1">
            <a:spAutoFit/>
          </a:bodyPr>
          <a:lstStyle/>
          <a:p>
            <a:pPr algn="l" rtl="0"/>
            <a:r>
              <a:rPr lang="en-US" sz="2400" b="1" i="1" dirty="0">
                <a:solidFill>
                  <a:srgbClr val="0070C0"/>
                </a:solidFill>
              </a:rPr>
              <a:t>The road was closed after the accident.</a:t>
            </a:r>
            <a:endParaRPr lang="ar-SY" sz="2400" b="1" i="1" dirty="0">
              <a:solidFill>
                <a:srgbClr val="0070C0"/>
              </a:solidFill>
            </a:endParaRPr>
          </a:p>
        </p:txBody>
      </p:sp>
      <p:sp>
        <p:nvSpPr>
          <p:cNvPr id="5" name="مربع نص 4"/>
          <p:cNvSpPr txBox="1"/>
          <p:nvPr/>
        </p:nvSpPr>
        <p:spPr>
          <a:xfrm>
            <a:off x="914400" y="4038600"/>
            <a:ext cx="7772400" cy="461665"/>
          </a:xfrm>
          <a:prstGeom prst="rect">
            <a:avLst/>
          </a:prstGeom>
          <a:solidFill>
            <a:schemeClr val="bg1"/>
          </a:solidFill>
        </p:spPr>
        <p:txBody>
          <a:bodyPr wrap="square" rtlCol="1">
            <a:spAutoFit/>
          </a:bodyPr>
          <a:lstStyle/>
          <a:p>
            <a:pPr algn="l" rtl="0"/>
            <a:r>
              <a:rPr lang="en-US" sz="2400" b="1" i="1" dirty="0">
                <a:solidFill>
                  <a:srgbClr val="0070C0"/>
                </a:solidFill>
              </a:rPr>
              <a:t>My handbag has been stolen.</a:t>
            </a:r>
            <a:endParaRPr lang="ar-SY" sz="2400" b="1" i="1" dirty="0">
              <a:solidFill>
                <a:srgbClr val="0070C0"/>
              </a:solidFill>
            </a:endParaRPr>
          </a:p>
        </p:txBody>
      </p:sp>
      <p:sp>
        <p:nvSpPr>
          <p:cNvPr id="6" name="مربع نص 5"/>
          <p:cNvSpPr txBox="1"/>
          <p:nvPr/>
        </p:nvSpPr>
        <p:spPr>
          <a:xfrm>
            <a:off x="914400" y="4876800"/>
            <a:ext cx="7848600" cy="461665"/>
          </a:xfrm>
          <a:prstGeom prst="rect">
            <a:avLst/>
          </a:prstGeom>
          <a:solidFill>
            <a:schemeClr val="bg1"/>
          </a:solidFill>
        </p:spPr>
        <p:txBody>
          <a:bodyPr wrap="square" rtlCol="1">
            <a:spAutoFit/>
          </a:bodyPr>
          <a:lstStyle/>
          <a:p>
            <a:pPr algn="l" rtl="0"/>
            <a:r>
              <a:rPr lang="en-US" sz="2400" b="1" i="1" dirty="0">
                <a:solidFill>
                  <a:srgbClr val="0070C0"/>
                </a:solidFill>
              </a:rPr>
              <a:t>My house is being painted.</a:t>
            </a:r>
            <a:endParaRPr lang="ar-SY" sz="2400" b="1" i="1" dirty="0">
              <a:solidFill>
                <a:srgbClr val="0070C0"/>
              </a:solidFill>
            </a:endParaRPr>
          </a:p>
        </p:txBody>
      </p:sp>
      <p:sp>
        <p:nvSpPr>
          <p:cNvPr id="7" name="مربع نص 6"/>
          <p:cNvSpPr txBox="1"/>
          <p:nvPr/>
        </p:nvSpPr>
        <p:spPr>
          <a:xfrm>
            <a:off x="914400" y="5715000"/>
            <a:ext cx="7696200" cy="461665"/>
          </a:xfrm>
          <a:prstGeom prst="rect">
            <a:avLst/>
          </a:prstGeom>
          <a:solidFill>
            <a:schemeClr val="bg1"/>
          </a:solidFill>
        </p:spPr>
        <p:txBody>
          <a:bodyPr wrap="square" rtlCol="1">
            <a:spAutoFit/>
          </a:bodyPr>
          <a:lstStyle/>
          <a:p>
            <a:pPr algn="l" rtl="0"/>
            <a:r>
              <a:rPr lang="en-US" sz="2400" b="1" i="1" dirty="0">
                <a:solidFill>
                  <a:srgbClr val="0070C0"/>
                </a:solidFill>
              </a:rPr>
              <a:t>A meeting will be held tomorrow. </a:t>
            </a:r>
            <a:endParaRPr lang="ar-SY" sz="2400" b="1" i="1" dirty="0">
              <a:solidFill>
                <a:srgbClr val="0070C0"/>
              </a:solidFill>
            </a:endParaRPr>
          </a:p>
        </p:txBody>
      </p:sp>
      <p:pic>
        <p:nvPicPr>
          <p:cNvPr id="8"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7832109" y="1013346"/>
            <a:ext cx="609600" cy="609600"/>
          </a:xfrm>
          <a:prstGeom prst="rect">
            <a:avLst/>
          </a:prstGeom>
        </p:spPr>
      </p:pic>
      <p:pic>
        <p:nvPicPr>
          <p:cNvPr id="9"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7859405" y="587186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box(in)">
                                      <p:cBhvr>
                                        <p:cTn id="22"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8"/>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160234" fill="hold"/>
                                        <p:tgtEl>
                                          <p:spTgt spid="8"/>
                                        </p:tgtEl>
                                      </p:cBhvr>
                                    </p:cmd>
                                  </p:childTnLst>
                                </p:cTn>
                              </p:par>
                            </p:childTnLst>
                          </p:cTn>
                        </p:par>
                      </p:childTnLst>
                    </p:cTn>
                  </p:par>
                </p:childTnLst>
              </p:cTn>
              <p:nextCondLst>
                <p:cond evt="onClick" delay="0">
                  <p:tgtEl>
                    <p:spTgt spid="8"/>
                  </p:tgtEl>
                </p:cond>
              </p:nextCondLst>
            </p:seq>
            <p:audio>
              <p:cMediaNode vol="80000">
                <p:cTn id="28" fill="hold" display="0">
                  <p:stCondLst>
                    <p:cond delay="indefinite"/>
                  </p:stCondLst>
                  <p:endCondLst>
                    <p:cond evt="onStopAudio" delay="0">
                      <p:tgtEl>
                        <p:sldTgt/>
                      </p:tgtEl>
                    </p:cond>
                  </p:endCondLst>
                </p:cTn>
                <p:tgtEl>
                  <p:spTgt spid="8"/>
                </p:tgtEl>
              </p:cMediaNode>
            </p:audio>
            <p:seq concurrent="1" nextAc="seek">
              <p:cTn id="29" restart="whenNotActive" fill="hold" evtFilter="cancelBubble" nodeType="interactiveSeq">
                <p:stCondLst>
                  <p:cond evt="onClick" delay="0">
                    <p:tgtEl>
                      <p:spTgt spid="9"/>
                    </p:tgtEl>
                  </p:cond>
                </p:stCondLst>
                <p:endSync evt="end" delay="0">
                  <p:rtn val="all"/>
                </p:endSync>
                <p:childTnLst>
                  <p:par>
                    <p:cTn id="30" fill="hold">
                      <p:stCondLst>
                        <p:cond delay="0"/>
                      </p:stCondLst>
                      <p:childTnLst>
                        <p:par>
                          <p:cTn id="31" fill="hold">
                            <p:stCondLst>
                              <p:cond delay="0"/>
                            </p:stCondLst>
                            <p:childTnLst>
                              <p:par>
                                <p:cTn id="32" presetID="1" presetClass="mediacall" presetSubtype="0" fill="hold" nodeType="clickEffect">
                                  <p:stCondLst>
                                    <p:cond delay="0"/>
                                  </p:stCondLst>
                                  <p:childTnLst>
                                    <p:cmd type="call" cmd="playFrom(0.0)">
                                      <p:cBhvr>
                                        <p:cTn id="33" dur="78384" fill="hold"/>
                                        <p:tgtEl>
                                          <p:spTgt spid="9"/>
                                        </p:tgtEl>
                                      </p:cBhvr>
                                    </p:cmd>
                                  </p:childTnLst>
                                </p:cTn>
                              </p:par>
                            </p:childTnLst>
                          </p:cTn>
                        </p:par>
                      </p:childTnLst>
                    </p:cTn>
                  </p:par>
                </p:childTnLst>
              </p:cTn>
              <p:nextCondLst>
                <p:cond evt="onClick" delay="0">
                  <p:tgtEl>
                    <p:spTgt spid="9"/>
                  </p:tgtEl>
                </p:cond>
              </p:nextCondLst>
            </p:seq>
            <p:audio>
              <p:cMediaNode vol="80000">
                <p:cTn id="34" fill="hold" display="0">
                  <p:stCondLst>
                    <p:cond delay="indefinite"/>
                  </p:stCondLst>
                  <p:endCondLst>
                    <p:cond evt="onStopAudio" delay="0">
                      <p:tgtEl>
                        <p:sldTgt/>
                      </p:tgtEl>
                    </p:cond>
                  </p:endCondLst>
                </p:cTn>
                <p:tgtEl>
                  <p:spTgt spid="9"/>
                </p:tgtEl>
              </p:cMediaNode>
            </p:audio>
          </p:childTnLst>
        </p:cTn>
      </p:par>
    </p:tnLst>
    <p:bldLst>
      <p:bldP spid="4" grpId="0" animBg="1"/>
      <p:bldP spid="5" grpId="0"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rgbClr val="7030A0"/>
          </a:solidFill>
        </p:spPr>
        <p:txBody>
          <a:bodyPr>
            <a:normAutofit/>
          </a:bodyPr>
          <a:lstStyle/>
          <a:p>
            <a:pPr algn="l" rtl="0"/>
            <a:r>
              <a:rPr lang="en-US" sz="3200" b="1" dirty="0">
                <a:solidFill>
                  <a:schemeClr val="bg1"/>
                </a:solidFill>
              </a:rPr>
              <a:t>GRAMMAR BANK                                       p. 137</a:t>
            </a:r>
            <a:endParaRPr lang="ar-SY" sz="3200" b="1" dirty="0">
              <a:solidFill>
                <a:schemeClr val="bg1"/>
              </a:solidFill>
            </a:endParaRPr>
          </a:p>
        </p:txBody>
      </p:sp>
      <p:sp>
        <p:nvSpPr>
          <p:cNvPr id="3" name="عنصر نائب للمحتوى 2"/>
          <p:cNvSpPr>
            <a:spLocks noGrp="1"/>
          </p:cNvSpPr>
          <p:nvPr>
            <p:ph idx="1"/>
          </p:nvPr>
        </p:nvSpPr>
        <p:spPr>
          <a:xfrm>
            <a:off x="457200" y="1295400"/>
            <a:ext cx="8382000" cy="5029200"/>
          </a:xfrm>
        </p:spPr>
        <p:txBody>
          <a:bodyPr>
            <a:normAutofit/>
          </a:bodyPr>
          <a:lstStyle/>
          <a:p>
            <a:pPr marL="457200" indent="-457200" algn="l" rtl="0">
              <a:buNone/>
            </a:pPr>
            <a:r>
              <a:rPr lang="en-US" sz="2800" dirty="0"/>
              <a:t>5. The inspector fined them for travelling without a </a:t>
            </a:r>
            <a:br>
              <a:rPr lang="en-US" sz="2800" dirty="0"/>
            </a:br>
            <a:r>
              <a:rPr lang="en-US" sz="2800" dirty="0"/>
              <a:t>ticket.</a:t>
            </a:r>
          </a:p>
          <a:p>
            <a:pPr marL="457200" indent="-457200" algn="l" rtl="0">
              <a:buNone/>
            </a:pPr>
            <a:r>
              <a:rPr lang="en-US" sz="2800" dirty="0"/>
              <a:t>     </a:t>
            </a:r>
            <a:r>
              <a:rPr lang="en-US" sz="2800" i="1" dirty="0"/>
              <a:t>They </a:t>
            </a:r>
            <a:r>
              <a:rPr lang="en-US" sz="2800" dirty="0"/>
              <a:t>…</a:t>
            </a:r>
          </a:p>
          <a:p>
            <a:pPr marL="457200" indent="-457200" algn="l" rtl="0">
              <a:buNone/>
            </a:pPr>
            <a:r>
              <a:rPr lang="en-US" sz="2800" dirty="0"/>
              <a:t>6. The police can arrest you for drink-driving.</a:t>
            </a:r>
            <a:br>
              <a:rPr lang="en-US" sz="2800" dirty="0"/>
            </a:br>
            <a:r>
              <a:rPr lang="en-US" sz="2800" i="1" dirty="0"/>
              <a:t>You </a:t>
            </a:r>
            <a:r>
              <a:rPr lang="en-US" sz="2800" dirty="0"/>
              <a:t>…</a:t>
            </a:r>
          </a:p>
          <a:p>
            <a:pPr marL="457200" indent="-457200" algn="l" rtl="0">
              <a:buNone/>
            </a:pPr>
            <a:r>
              <a:rPr lang="en-US" sz="2800" dirty="0"/>
              <a:t>7. Miranda thinks someone was following her last night.</a:t>
            </a:r>
          </a:p>
          <a:p>
            <a:pPr marL="457200" indent="-457200" algn="l" rtl="0">
              <a:buNone/>
            </a:pPr>
            <a:r>
              <a:rPr lang="en-US" sz="2800" i="1" dirty="0"/>
              <a:t>    Miranda thinks she …</a:t>
            </a:r>
          </a:p>
          <a:p>
            <a:pPr marL="457200" indent="-457200" algn="l" rtl="0">
              <a:buNone/>
            </a:pPr>
            <a:r>
              <a:rPr lang="en-US" sz="2800" dirty="0"/>
              <a:t>8. They had sold the house five years earlier.</a:t>
            </a:r>
          </a:p>
          <a:p>
            <a:pPr marL="457200" indent="-457200" algn="l" rtl="0">
              <a:buNone/>
            </a:pPr>
            <a:r>
              <a:rPr lang="en-US" sz="2800" i="1" dirty="0"/>
              <a:t>    The house …</a:t>
            </a:r>
            <a:br>
              <a:rPr lang="en-US" sz="2800" i="1" dirty="0"/>
            </a:br>
            <a:endParaRPr lang="ar-SY" sz="2800" i="1" dirty="0"/>
          </a:p>
        </p:txBody>
      </p:sp>
      <p:sp>
        <p:nvSpPr>
          <p:cNvPr id="4" name="مربع نص 3"/>
          <p:cNvSpPr txBox="1"/>
          <p:nvPr/>
        </p:nvSpPr>
        <p:spPr>
          <a:xfrm>
            <a:off x="838200" y="2209800"/>
            <a:ext cx="7696200" cy="523220"/>
          </a:xfrm>
          <a:prstGeom prst="rect">
            <a:avLst/>
          </a:prstGeom>
          <a:solidFill>
            <a:schemeClr val="bg1"/>
          </a:solidFill>
        </p:spPr>
        <p:txBody>
          <a:bodyPr wrap="square" rtlCol="1">
            <a:spAutoFit/>
          </a:bodyPr>
          <a:lstStyle/>
          <a:p>
            <a:pPr algn="l" rtl="0"/>
            <a:r>
              <a:rPr lang="en-US" sz="2800" b="1" i="1" dirty="0">
                <a:solidFill>
                  <a:srgbClr val="0070C0"/>
                </a:solidFill>
              </a:rPr>
              <a:t>They were fined for travelling without a ticket.</a:t>
            </a:r>
            <a:endParaRPr lang="ar-SY" sz="2800" b="1" i="1" dirty="0">
              <a:solidFill>
                <a:srgbClr val="0070C0"/>
              </a:solidFill>
            </a:endParaRPr>
          </a:p>
        </p:txBody>
      </p:sp>
      <p:sp>
        <p:nvSpPr>
          <p:cNvPr id="5" name="مربع نص 4"/>
          <p:cNvSpPr txBox="1"/>
          <p:nvPr/>
        </p:nvSpPr>
        <p:spPr>
          <a:xfrm>
            <a:off x="838200" y="3200400"/>
            <a:ext cx="7620000" cy="523220"/>
          </a:xfrm>
          <a:prstGeom prst="rect">
            <a:avLst/>
          </a:prstGeom>
          <a:solidFill>
            <a:schemeClr val="bg1"/>
          </a:solidFill>
        </p:spPr>
        <p:txBody>
          <a:bodyPr wrap="square" rtlCol="1">
            <a:spAutoFit/>
          </a:bodyPr>
          <a:lstStyle/>
          <a:p>
            <a:pPr algn="l" rtl="0"/>
            <a:r>
              <a:rPr lang="en-US" sz="2800" b="1" i="1" dirty="0">
                <a:solidFill>
                  <a:srgbClr val="0070C0"/>
                </a:solidFill>
              </a:rPr>
              <a:t>You can be arrested for drink-driving.</a:t>
            </a:r>
            <a:endParaRPr lang="ar-SY" sz="2800" b="1" i="1" dirty="0">
              <a:solidFill>
                <a:srgbClr val="0070C0"/>
              </a:solidFill>
            </a:endParaRPr>
          </a:p>
        </p:txBody>
      </p:sp>
      <p:sp>
        <p:nvSpPr>
          <p:cNvPr id="6" name="مربع نص 5"/>
          <p:cNvSpPr txBox="1"/>
          <p:nvPr/>
        </p:nvSpPr>
        <p:spPr>
          <a:xfrm>
            <a:off x="838200" y="4114800"/>
            <a:ext cx="7696200" cy="523220"/>
          </a:xfrm>
          <a:prstGeom prst="rect">
            <a:avLst/>
          </a:prstGeom>
          <a:solidFill>
            <a:schemeClr val="bg1"/>
          </a:solidFill>
        </p:spPr>
        <p:txBody>
          <a:bodyPr wrap="square" rtlCol="1">
            <a:spAutoFit/>
          </a:bodyPr>
          <a:lstStyle/>
          <a:p>
            <a:pPr algn="l" rtl="0"/>
            <a:r>
              <a:rPr lang="en-US" sz="2800" b="1" i="1" dirty="0">
                <a:solidFill>
                  <a:srgbClr val="0070C0"/>
                </a:solidFill>
              </a:rPr>
              <a:t>Miranda thinks she was being followed last night.</a:t>
            </a:r>
            <a:endParaRPr lang="ar-SY" sz="2800" b="1" i="1" dirty="0">
              <a:solidFill>
                <a:srgbClr val="0070C0"/>
              </a:solidFill>
            </a:endParaRPr>
          </a:p>
        </p:txBody>
      </p:sp>
      <p:sp>
        <p:nvSpPr>
          <p:cNvPr id="7" name="مربع نص 6"/>
          <p:cNvSpPr txBox="1"/>
          <p:nvPr/>
        </p:nvSpPr>
        <p:spPr>
          <a:xfrm>
            <a:off x="838200" y="5181600"/>
            <a:ext cx="7696200" cy="523220"/>
          </a:xfrm>
          <a:prstGeom prst="rect">
            <a:avLst/>
          </a:prstGeom>
          <a:solidFill>
            <a:schemeClr val="bg1"/>
          </a:solidFill>
        </p:spPr>
        <p:txBody>
          <a:bodyPr wrap="square" rtlCol="1">
            <a:spAutoFit/>
          </a:bodyPr>
          <a:lstStyle/>
          <a:p>
            <a:pPr algn="l" rtl="0"/>
            <a:r>
              <a:rPr lang="en-US" sz="2800" b="1" i="1" dirty="0">
                <a:solidFill>
                  <a:srgbClr val="0070C0"/>
                </a:solidFill>
              </a:rPr>
              <a:t>The house had been sold five years earlier.</a:t>
            </a:r>
            <a:endParaRPr lang="ar-SY" sz="2800" b="1" i="1" dirty="0">
              <a:solidFill>
                <a:srgbClr val="0070C0"/>
              </a:solidFill>
            </a:endParaRPr>
          </a:p>
        </p:txBody>
      </p:sp>
      <p:pic>
        <p:nvPicPr>
          <p:cNvPr id="8"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11152" y="567297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ox(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8"/>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159933" fill="hold"/>
                                        <p:tgtEl>
                                          <p:spTgt spid="8"/>
                                        </p:tgtEl>
                                      </p:cBhvr>
                                    </p:cmd>
                                  </p:childTnLst>
                                </p:cTn>
                              </p:par>
                            </p:childTnLst>
                          </p:cTn>
                        </p:par>
                      </p:childTnLst>
                    </p:cTn>
                  </p:par>
                </p:childTnLst>
              </p:cTn>
              <p:nextCondLst>
                <p:cond evt="onClick" delay="0">
                  <p:tgtEl>
                    <p:spTgt spid="8"/>
                  </p:tgtEl>
                </p:cond>
              </p:nextCondLst>
            </p:seq>
            <p:audio>
              <p:cMediaNode vol="80000">
                <p:cTn id="28" fill="hold" display="0">
                  <p:stCondLst>
                    <p:cond delay="indefinite"/>
                  </p:stCondLst>
                  <p:endCondLst>
                    <p:cond evt="onStopAudio" delay="0">
                      <p:tgtEl>
                        <p:sldTgt/>
                      </p:tgtEl>
                    </p:cond>
                  </p:endCondLst>
                </p:cTn>
                <p:tgtEl>
                  <p:spTgt spid="8"/>
                </p:tgtEl>
              </p:cMediaNode>
            </p:audio>
          </p:childTnLst>
        </p:cTn>
      </p:par>
    </p:tnLst>
    <p:bldLst>
      <p:bldP spid="4" grpId="0" animBg="1"/>
      <p:bldP spid="5" grpId="0" animBg="1"/>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66800"/>
            <a:ext cx="8229600" cy="5059363"/>
          </a:xfrm>
        </p:spPr>
        <p:txBody>
          <a:bodyPr>
            <a:noAutofit/>
          </a:bodyPr>
          <a:lstStyle/>
          <a:p>
            <a:pPr algn="l" rtl="0">
              <a:buNone/>
            </a:pPr>
            <a:r>
              <a:rPr lang="en-US" sz="2400" dirty="0"/>
              <a:t>b. Rephrase the sentences to make them more formal. </a:t>
            </a:r>
          </a:p>
          <a:p>
            <a:pPr algn="l" rtl="0">
              <a:buNone/>
            </a:pPr>
            <a:r>
              <a:rPr lang="en-US" sz="2400" dirty="0"/>
              <a:t>    </a:t>
            </a:r>
            <a:r>
              <a:rPr lang="en-US" sz="2400" b="1" dirty="0"/>
              <a:t>(Click to check)</a:t>
            </a:r>
            <a:r>
              <a:rPr lang="en-US" sz="2400" dirty="0"/>
              <a:t/>
            </a:r>
            <a:br>
              <a:rPr lang="en-US" sz="2400" dirty="0"/>
            </a:br>
            <a:r>
              <a:rPr lang="en-US" sz="2400" dirty="0"/>
              <a:t>People think the murderer is a woman.</a:t>
            </a:r>
            <a:br>
              <a:rPr lang="en-US" sz="2400" dirty="0"/>
            </a:br>
            <a:r>
              <a:rPr lang="en-US" sz="2400" i="1" dirty="0"/>
              <a:t>It is thought that the murderer is a woman. </a:t>
            </a:r>
          </a:p>
          <a:p>
            <a:pPr algn="l" rtl="0">
              <a:buNone/>
            </a:pPr>
            <a:r>
              <a:rPr lang="en-US" sz="2400" i="1" dirty="0"/>
              <a:t>      </a:t>
            </a:r>
            <a:r>
              <a:rPr lang="en-US" sz="2400" dirty="0"/>
              <a:t>The murderer </a:t>
            </a:r>
            <a:r>
              <a:rPr lang="en-US" sz="2400" i="1" dirty="0"/>
              <a:t>is thought to be a woman.</a:t>
            </a:r>
          </a:p>
          <a:p>
            <a:pPr marL="457200" indent="-457200" algn="l" rtl="0">
              <a:buAutoNum type="arabicPeriod"/>
            </a:pPr>
            <a:r>
              <a:rPr lang="en-US" sz="2400" dirty="0"/>
              <a:t>Police believe the burglar is a local man.</a:t>
            </a:r>
          </a:p>
          <a:p>
            <a:pPr marL="457200" indent="-457200" algn="l" rtl="0">
              <a:buNone/>
            </a:pPr>
            <a:r>
              <a:rPr lang="en-US" sz="2400" dirty="0"/>
              <a:t>       </a:t>
            </a:r>
            <a:r>
              <a:rPr lang="en-US" sz="2400" i="1" dirty="0"/>
              <a:t>It …</a:t>
            </a:r>
          </a:p>
          <a:p>
            <a:pPr marL="457200" indent="-457200" algn="l" rtl="0">
              <a:buNone/>
            </a:pPr>
            <a:r>
              <a:rPr lang="en-US" sz="2400" i="1" dirty="0"/>
              <a:t>       The burglar …</a:t>
            </a:r>
          </a:p>
          <a:p>
            <a:pPr marL="457200" indent="-457200" algn="l" rtl="0">
              <a:buNone/>
            </a:pPr>
            <a:r>
              <a:rPr lang="en-US" sz="2400" dirty="0"/>
              <a:t>2. People say the muggers are very dangerous.</a:t>
            </a:r>
            <a:br>
              <a:rPr lang="en-US" sz="2400" dirty="0"/>
            </a:br>
            <a:r>
              <a:rPr lang="en-US" sz="2400" i="1" dirty="0"/>
              <a:t>It …</a:t>
            </a:r>
          </a:p>
          <a:p>
            <a:pPr marL="457200" indent="-457200" algn="l" rtl="0">
              <a:buNone/>
            </a:pPr>
            <a:r>
              <a:rPr lang="en-US" sz="2400" i="1" dirty="0"/>
              <a:t>       The muggers …</a:t>
            </a:r>
            <a:r>
              <a:rPr lang="en-US" sz="2400" dirty="0"/>
              <a:t/>
            </a:r>
            <a:br>
              <a:rPr lang="en-US" sz="2400" dirty="0"/>
            </a:br>
            <a:r>
              <a:rPr lang="en-US" sz="2400" dirty="0"/>
              <a:t> </a:t>
            </a:r>
            <a:br>
              <a:rPr lang="en-US" sz="2400" dirty="0"/>
            </a:br>
            <a:r>
              <a:rPr lang="en-US" sz="2400" dirty="0"/>
              <a:t/>
            </a:r>
            <a:br>
              <a:rPr lang="en-US" sz="2400" dirty="0"/>
            </a:br>
            <a:r>
              <a:rPr lang="en-US" sz="2400" dirty="0"/>
              <a:t> </a:t>
            </a:r>
            <a:br>
              <a:rPr lang="en-US" sz="2400" dirty="0"/>
            </a:br>
            <a:endParaRPr lang="ar-SY" sz="2400" dirty="0"/>
          </a:p>
        </p:txBody>
      </p:sp>
      <p:sp>
        <p:nvSpPr>
          <p:cNvPr id="4" name="عنوان 1"/>
          <p:cNvSpPr>
            <a:spLocks noGrp="1"/>
          </p:cNvSpPr>
          <p:nvPr>
            <p:ph type="title"/>
          </p:nvPr>
        </p:nvSpPr>
        <p:spPr>
          <a:xfrm>
            <a:off x="457200" y="274638"/>
            <a:ext cx="8229600" cy="639762"/>
          </a:xfrm>
          <a:solidFill>
            <a:schemeClr val="accent1">
              <a:lumMod val="75000"/>
            </a:schemeClr>
          </a:solidFill>
        </p:spPr>
        <p:txBody>
          <a:bodyPr>
            <a:normAutofit/>
          </a:bodyPr>
          <a:lstStyle/>
          <a:p>
            <a:pPr algn="l" rtl="0"/>
            <a:r>
              <a:rPr lang="en-US" sz="3200" b="1" dirty="0">
                <a:solidFill>
                  <a:schemeClr val="bg1"/>
                </a:solidFill>
              </a:rPr>
              <a:t>GRAMMAR BANK                                       p. 137</a:t>
            </a:r>
            <a:endParaRPr lang="ar-SY" sz="3200" b="1" dirty="0">
              <a:solidFill>
                <a:schemeClr val="bg1"/>
              </a:solidFill>
            </a:endParaRPr>
          </a:p>
        </p:txBody>
      </p:sp>
      <p:sp>
        <p:nvSpPr>
          <p:cNvPr id="5" name="مربع نص 4"/>
          <p:cNvSpPr txBox="1"/>
          <p:nvPr/>
        </p:nvSpPr>
        <p:spPr>
          <a:xfrm>
            <a:off x="838200" y="3505200"/>
            <a:ext cx="7696200" cy="461665"/>
          </a:xfrm>
          <a:prstGeom prst="rect">
            <a:avLst/>
          </a:prstGeom>
          <a:solidFill>
            <a:schemeClr val="bg1"/>
          </a:solidFill>
        </p:spPr>
        <p:txBody>
          <a:bodyPr wrap="square" rtlCol="1">
            <a:spAutoFit/>
          </a:bodyPr>
          <a:lstStyle/>
          <a:p>
            <a:pPr algn="l" rtl="0"/>
            <a:r>
              <a:rPr lang="en-US" sz="2400" b="1" i="1" dirty="0">
                <a:solidFill>
                  <a:srgbClr val="0070C0"/>
                </a:solidFill>
              </a:rPr>
              <a:t>It is believed that the burglar is a local man.</a:t>
            </a:r>
            <a:endParaRPr lang="ar-SY" sz="2400" b="1" i="1" dirty="0">
              <a:solidFill>
                <a:srgbClr val="0070C0"/>
              </a:solidFill>
            </a:endParaRPr>
          </a:p>
        </p:txBody>
      </p:sp>
      <p:sp>
        <p:nvSpPr>
          <p:cNvPr id="6" name="مربع نص 5"/>
          <p:cNvSpPr txBox="1"/>
          <p:nvPr/>
        </p:nvSpPr>
        <p:spPr>
          <a:xfrm>
            <a:off x="838200" y="4038600"/>
            <a:ext cx="7696200" cy="461665"/>
          </a:xfrm>
          <a:prstGeom prst="rect">
            <a:avLst/>
          </a:prstGeom>
          <a:solidFill>
            <a:schemeClr val="bg1"/>
          </a:solidFill>
        </p:spPr>
        <p:txBody>
          <a:bodyPr wrap="square" rtlCol="1">
            <a:spAutoFit/>
          </a:bodyPr>
          <a:lstStyle/>
          <a:p>
            <a:pPr algn="l" rtl="0"/>
            <a:r>
              <a:rPr lang="en-US" sz="2400" b="1" i="1" dirty="0">
                <a:solidFill>
                  <a:srgbClr val="0070C0"/>
                </a:solidFill>
              </a:rPr>
              <a:t>The burglar is believed to be a local man.</a:t>
            </a:r>
            <a:endParaRPr lang="ar-SY" sz="2400" b="1" i="1" dirty="0">
              <a:solidFill>
                <a:srgbClr val="0070C0"/>
              </a:solidFill>
            </a:endParaRPr>
          </a:p>
        </p:txBody>
      </p:sp>
      <p:sp>
        <p:nvSpPr>
          <p:cNvPr id="7" name="مربع نص 6"/>
          <p:cNvSpPr txBox="1"/>
          <p:nvPr/>
        </p:nvSpPr>
        <p:spPr>
          <a:xfrm>
            <a:off x="838200" y="5334000"/>
            <a:ext cx="7696200" cy="461665"/>
          </a:xfrm>
          <a:prstGeom prst="rect">
            <a:avLst/>
          </a:prstGeom>
          <a:solidFill>
            <a:schemeClr val="bg1"/>
          </a:solidFill>
        </p:spPr>
        <p:txBody>
          <a:bodyPr wrap="square" rtlCol="1">
            <a:spAutoFit/>
          </a:bodyPr>
          <a:lstStyle/>
          <a:p>
            <a:pPr algn="l" rtl="0"/>
            <a:r>
              <a:rPr lang="en-US" sz="2400" b="1" i="1" dirty="0">
                <a:solidFill>
                  <a:srgbClr val="0070C0"/>
                </a:solidFill>
              </a:rPr>
              <a:t>The muggers are said to be very dangerous.</a:t>
            </a:r>
            <a:endParaRPr lang="ar-SY" sz="2400" b="1" i="1" dirty="0">
              <a:solidFill>
                <a:srgbClr val="0070C0"/>
              </a:solidFill>
            </a:endParaRPr>
          </a:p>
        </p:txBody>
      </p:sp>
      <p:sp>
        <p:nvSpPr>
          <p:cNvPr id="8" name="مربع نص 7"/>
          <p:cNvSpPr txBox="1"/>
          <p:nvPr/>
        </p:nvSpPr>
        <p:spPr>
          <a:xfrm>
            <a:off x="762000" y="4876800"/>
            <a:ext cx="7696200" cy="461665"/>
          </a:xfrm>
          <a:prstGeom prst="rect">
            <a:avLst/>
          </a:prstGeom>
          <a:solidFill>
            <a:schemeClr val="bg1"/>
          </a:solidFill>
        </p:spPr>
        <p:txBody>
          <a:bodyPr wrap="square" rtlCol="1">
            <a:spAutoFit/>
          </a:bodyPr>
          <a:lstStyle/>
          <a:p>
            <a:pPr algn="l" rtl="0"/>
            <a:r>
              <a:rPr lang="en-US" sz="2400" b="1" i="1" dirty="0">
                <a:solidFill>
                  <a:srgbClr val="0070C0"/>
                </a:solidFill>
              </a:rPr>
              <a:t>It is said that the muggers are very dangerous.</a:t>
            </a:r>
            <a:endParaRPr lang="ar-SY" sz="2400" b="1" i="1" dirty="0">
              <a:solidFill>
                <a:srgbClr val="0070C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848600" y="10668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2"/>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65706" fill="hold"/>
                                        <p:tgtEl>
                                          <p:spTgt spid="2"/>
                                        </p:tgtEl>
                                      </p:cBhvr>
                                    </p:cmd>
                                  </p:childTnLst>
                                </p:cTn>
                              </p:par>
                            </p:childTnLst>
                          </p:cTn>
                        </p:par>
                      </p:childTnLst>
                    </p:cTn>
                  </p:par>
                </p:childTnLst>
              </p:cTn>
              <p:nextCondLst>
                <p:cond evt="onClick" delay="0">
                  <p:tgtEl>
                    <p:spTgt spid="2"/>
                  </p:tgtEl>
                </p:cond>
              </p:nextCondLst>
            </p:seq>
            <p:audio>
              <p:cMediaNode vol="80000">
                <p:cTn id="28" fill="hold" display="0">
                  <p:stCondLst>
                    <p:cond delay="indefinite"/>
                  </p:stCondLst>
                  <p:endCondLst>
                    <p:cond evt="onStopAudio" delay="0">
                      <p:tgtEl>
                        <p:sldTgt/>
                      </p:tgtEl>
                    </p:cond>
                  </p:endCondLst>
                </p:cTn>
                <p:tgtEl>
                  <p:spTgt spid="2"/>
                </p:tgtEl>
              </p:cMediaNode>
            </p:audio>
          </p:childTnLst>
        </p:cTn>
      </p:par>
    </p:tnLst>
    <p:bldLst>
      <p:bldP spid="5" grpId="0" animBg="1"/>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066800"/>
            <a:ext cx="8229600" cy="5059363"/>
          </a:xfrm>
        </p:spPr>
        <p:txBody>
          <a:bodyPr>
            <a:noAutofit/>
          </a:bodyPr>
          <a:lstStyle/>
          <a:p>
            <a:pPr algn="l" rtl="0">
              <a:buNone/>
            </a:pPr>
            <a:r>
              <a:rPr lang="en-US" sz="2400" dirty="0"/>
              <a:t>3. Police think the robber entered through an open window. </a:t>
            </a:r>
          </a:p>
          <a:p>
            <a:pPr marL="457200" indent="-457200" algn="l" rtl="0">
              <a:buNone/>
            </a:pPr>
            <a:r>
              <a:rPr lang="en-US" sz="2400" dirty="0"/>
              <a:t>       </a:t>
            </a:r>
            <a:r>
              <a:rPr lang="en-US" sz="2400" i="1" dirty="0"/>
              <a:t>It …</a:t>
            </a:r>
          </a:p>
          <a:p>
            <a:pPr marL="457200" indent="-457200" algn="l" rtl="0">
              <a:buNone/>
            </a:pPr>
            <a:r>
              <a:rPr lang="en-US" sz="2400" i="1" dirty="0"/>
              <a:t>       The robber …</a:t>
            </a:r>
          </a:p>
          <a:p>
            <a:pPr marL="457200" indent="-457200" algn="l" rtl="0">
              <a:buNone/>
            </a:pPr>
            <a:r>
              <a:rPr lang="en-US" sz="2400" dirty="0"/>
              <a:t>4. Police say the murderer has disappeared.</a:t>
            </a:r>
            <a:br>
              <a:rPr lang="en-US" sz="2400" dirty="0"/>
            </a:br>
            <a:r>
              <a:rPr lang="en-US" sz="2400" i="1" dirty="0"/>
              <a:t>It …</a:t>
            </a:r>
          </a:p>
          <a:p>
            <a:pPr marL="457200" indent="-457200" algn="l" rtl="0">
              <a:buNone/>
            </a:pPr>
            <a:r>
              <a:rPr lang="en-US" sz="2400" i="1" dirty="0"/>
              <a:t>       The murderer</a:t>
            </a:r>
            <a:r>
              <a:rPr lang="en-US" sz="2400" dirty="0"/>
              <a:t> </a:t>
            </a:r>
            <a:r>
              <a:rPr lang="en-US" sz="2400" i="1" dirty="0"/>
              <a:t>…</a:t>
            </a:r>
          </a:p>
          <a:p>
            <a:pPr marL="457200" indent="-457200" algn="l" rtl="0">
              <a:buNone/>
            </a:pPr>
            <a:r>
              <a:rPr lang="en-US" sz="2400" dirty="0"/>
              <a:t>5</a:t>
            </a:r>
            <a:r>
              <a:rPr lang="en-US" sz="2400" i="1" dirty="0"/>
              <a:t>. </a:t>
            </a:r>
            <a:r>
              <a:rPr lang="en-US" sz="2400" dirty="0"/>
              <a:t>Lawyers expect that the trial will last three weeks.</a:t>
            </a:r>
          </a:p>
          <a:p>
            <a:pPr marL="457200" indent="-457200" algn="l" rtl="0">
              <a:buNone/>
            </a:pPr>
            <a:r>
              <a:rPr lang="en-US" sz="2400" i="1" dirty="0"/>
              <a:t>     It …</a:t>
            </a:r>
          </a:p>
          <a:p>
            <a:pPr marL="457200" indent="-457200" algn="l" rtl="0">
              <a:buNone/>
            </a:pPr>
            <a:r>
              <a:rPr lang="en-US" sz="2400" i="1" dirty="0"/>
              <a:t>     The trial …</a:t>
            </a:r>
            <a:r>
              <a:rPr lang="en-US" sz="2400" dirty="0"/>
              <a:t/>
            </a:r>
            <a:br>
              <a:rPr lang="en-US" sz="2400" dirty="0"/>
            </a:br>
            <a:r>
              <a:rPr lang="en-US" sz="2400" dirty="0"/>
              <a:t/>
            </a:r>
            <a:br>
              <a:rPr lang="en-US" sz="2400" dirty="0"/>
            </a:br>
            <a:r>
              <a:rPr lang="en-US" sz="2400" i="1" dirty="0"/>
              <a:t> </a:t>
            </a:r>
            <a:r>
              <a:rPr lang="en-US" sz="2400" dirty="0"/>
              <a:t/>
            </a:r>
            <a:br>
              <a:rPr lang="en-US" sz="2400" dirty="0"/>
            </a:br>
            <a:r>
              <a:rPr lang="en-US" sz="2400" dirty="0"/>
              <a:t> </a:t>
            </a:r>
            <a:br>
              <a:rPr lang="en-US" sz="2400" dirty="0"/>
            </a:br>
            <a:r>
              <a:rPr lang="en-US" sz="2400" dirty="0"/>
              <a:t/>
            </a:r>
            <a:br>
              <a:rPr lang="en-US" sz="2400" dirty="0"/>
            </a:br>
            <a:r>
              <a:rPr lang="en-US" sz="2400" dirty="0"/>
              <a:t> </a:t>
            </a:r>
            <a:br>
              <a:rPr lang="en-US" sz="2400" dirty="0"/>
            </a:br>
            <a:endParaRPr lang="ar-SY" sz="2400" dirty="0"/>
          </a:p>
        </p:txBody>
      </p:sp>
      <p:sp>
        <p:nvSpPr>
          <p:cNvPr id="4" name="عنوان 1"/>
          <p:cNvSpPr>
            <a:spLocks noGrp="1"/>
          </p:cNvSpPr>
          <p:nvPr>
            <p:ph type="title"/>
          </p:nvPr>
        </p:nvSpPr>
        <p:spPr>
          <a:xfrm>
            <a:off x="457200" y="274638"/>
            <a:ext cx="8229600" cy="639762"/>
          </a:xfrm>
          <a:solidFill>
            <a:schemeClr val="accent1">
              <a:lumMod val="75000"/>
            </a:schemeClr>
          </a:solidFill>
        </p:spPr>
        <p:txBody>
          <a:bodyPr>
            <a:normAutofit/>
          </a:bodyPr>
          <a:lstStyle/>
          <a:p>
            <a:pPr algn="l" rtl="0"/>
            <a:r>
              <a:rPr lang="en-US" sz="3200" b="1" dirty="0">
                <a:solidFill>
                  <a:schemeClr val="bg1"/>
                </a:solidFill>
              </a:rPr>
              <a:t>GRAMMAR BANK                                       p. 137</a:t>
            </a:r>
            <a:endParaRPr lang="ar-SY" sz="3200" b="1" dirty="0">
              <a:solidFill>
                <a:schemeClr val="bg1"/>
              </a:solidFill>
            </a:endParaRPr>
          </a:p>
        </p:txBody>
      </p:sp>
      <p:sp>
        <p:nvSpPr>
          <p:cNvPr id="5" name="مربع نص 4"/>
          <p:cNvSpPr txBox="1"/>
          <p:nvPr/>
        </p:nvSpPr>
        <p:spPr>
          <a:xfrm>
            <a:off x="533400" y="1524000"/>
            <a:ext cx="8229600" cy="461665"/>
          </a:xfrm>
          <a:prstGeom prst="rect">
            <a:avLst/>
          </a:prstGeom>
          <a:solidFill>
            <a:schemeClr val="bg1"/>
          </a:solidFill>
        </p:spPr>
        <p:txBody>
          <a:bodyPr wrap="square" rtlCol="1">
            <a:spAutoFit/>
          </a:bodyPr>
          <a:lstStyle/>
          <a:p>
            <a:pPr algn="l" rtl="0"/>
            <a:r>
              <a:rPr lang="en-US" sz="2400" b="1" i="1" dirty="0">
                <a:solidFill>
                  <a:srgbClr val="0070C0"/>
                </a:solidFill>
              </a:rPr>
              <a:t>It is thought that the robber entered through an open window. </a:t>
            </a:r>
            <a:endParaRPr lang="ar-SY" sz="2400" b="1" i="1" dirty="0">
              <a:solidFill>
                <a:srgbClr val="0070C0"/>
              </a:solidFill>
            </a:endParaRPr>
          </a:p>
        </p:txBody>
      </p:sp>
      <p:sp>
        <p:nvSpPr>
          <p:cNvPr id="6" name="مربع نص 5"/>
          <p:cNvSpPr txBox="1"/>
          <p:nvPr/>
        </p:nvSpPr>
        <p:spPr>
          <a:xfrm>
            <a:off x="457200" y="1981200"/>
            <a:ext cx="8305800" cy="461665"/>
          </a:xfrm>
          <a:prstGeom prst="rect">
            <a:avLst/>
          </a:prstGeom>
          <a:solidFill>
            <a:schemeClr val="bg1"/>
          </a:solidFill>
        </p:spPr>
        <p:txBody>
          <a:bodyPr wrap="square" rtlCol="1">
            <a:spAutoFit/>
          </a:bodyPr>
          <a:lstStyle/>
          <a:p>
            <a:pPr algn="l" rtl="0"/>
            <a:r>
              <a:rPr lang="en-US" sz="2400" b="1" i="1" dirty="0">
                <a:solidFill>
                  <a:srgbClr val="0070C0"/>
                </a:solidFill>
              </a:rPr>
              <a:t>The robber is thought to have entered through an open window.</a:t>
            </a:r>
            <a:endParaRPr lang="ar-SY" sz="2400" b="1" i="1" dirty="0">
              <a:solidFill>
                <a:srgbClr val="0070C0"/>
              </a:solidFill>
            </a:endParaRPr>
          </a:p>
        </p:txBody>
      </p:sp>
      <p:sp>
        <p:nvSpPr>
          <p:cNvPr id="7" name="مربع نص 6"/>
          <p:cNvSpPr txBox="1"/>
          <p:nvPr/>
        </p:nvSpPr>
        <p:spPr>
          <a:xfrm>
            <a:off x="533400" y="3276600"/>
            <a:ext cx="7924800" cy="461665"/>
          </a:xfrm>
          <a:prstGeom prst="rect">
            <a:avLst/>
          </a:prstGeom>
          <a:solidFill>
            <a:schemeClr val="bg1"/>
          </a:solidFill>
        </p:spPr>
        <p:txBody>
          <a:bodyPr wrap="square" rtlCol="1">
            <a:spAutoFit/>
          </a:bodyPr>
          <a:lstStyle/>
          <a:p>
            <a:pPr algn="l" rtl="0"/>
            <a:r>
              <a:rPr lang="en-US" sz="2400" b="1" i="1" dirty="0">
                <a:solidFill>
                  <a:srgbClr val="0070C0"/>
                </a:solidFill>
              </a:rPr>
              <a:t>The murderer is said to have disappeared.</a:t>
            </a:r>
            <a:endParaRPr lang="ar-SY" sz="2400" b="1" i="1" dirty="0">
              <a:solidFill>
                <a:srgbClr val="0070C0"/>
              </a:solidFill>
            </a:endParaRPr>
          </a:p>
        </p:txBody>
      </p:sp>
      <p:sp>
        <p:nvSpPr>
          <p:cNvPr id="8" name="مربع نص 7"/>
          <p:cNvSpPr txBox="1"/>
          <p:nvPr/>
        </p:nvSpPr>
        <p:spPr>
          <a:xfrm>
            <a:off x="533400" y="2819400"/>
            <a:ext cx="7924800" cy="461665"/>
          </a:xfrm>
          <a:prstGeom prst="rect">
            <a:avLst/>
          </a:prstGeom>
          <a:solidFill>
            <a:schemeClr val="bg1"/>
          </a:solidFill>
        </p:spPr>
        <p:txBody>
          <a:bodyPr wrap="square" rtlCol="1">
            <a:spAutoFit/>
          </a:bodyPr>
          <a:lstStyle/>
          <a:p>
            <a:pPr algn="l" rtl="0"/>
            <a:r>
              <a:rPr lang="en-US" sz="2400" b="1" i="1" dirty="0">
                <a:solidFill>
                  <a:srgbClr val="0070C0"/>
                </a:solidFill>
              </a:rPr>
              <a:t>It is said that the murderer has disappeared.</a:t>
            </a:r>
            <a:endParaRPr lang="ar-SY" sz="2400" b="1" i="1" dirty="0">
              <a:solidFill>
                <a:srgbClr val="0070C0"/>
              </a:solidFill>
            </a:endParaRPr>
          </a:p>
        </p:txBody>
      </p:sp>
      <p:sp>
        <p:nvSpPr>
          <p:cNvPr id="9" name="مربع نص 8"/>
          <p:cNvSpPr txBox="1"/>
          <p:nvPr/>
        </p:nvSpPr>
        <p:spPr>
          <a:xfrm>
            <a:off x="533400" y="4114800"/>
            <a:ext cx="8001000" cy="461665"/>
          </a:xfrm>
          <a:prstGeom prst="rect">
            <a:avLst/>
          </a:prstGeom>
          <a:solidFill>
            <a:schemeClr val="bg1"/>
          </a:solidFill>
        </p:spPr>
        <p:txBody>
          <a:bodyPr wrap="square" rtlCol="1">
            <a:spAutoFit/>
          </a:bodyPr>
          <a:lstStyle/>
          <a:p>
            <a:pPr algn="l" rtl="0"/>
            <a:r>
              <a:rPr lang="en-US" sz="2400" b="1" i="1" dirty="0">
                <a:solidFill>
                  <a:srgbClr val="0070C0"/>
                </a:solidFill>
              </a:rPr>
              <a:t>It is expected that the trial will last three weeks. </a:t>
            </a:r>
            <a:endParaRPr lang="ar-SY" sz="2400" b="1" i="1" dirty="0">
              <a:solidFill>
                <a:srgbClr val="0070C0"/>
              </a:solidFill>
            </a:endParaRPr>
          </a:p>
        </p:txBody>
      </p:sp>
      <p:sp>
        <p:nvSpPr>
          <p:cNvPr id="10" name="مربع نص 9"/>
          <p:cNvSpPr txBox="1"/>
          <p:nvPr/>
        </p:nvSpPr>
        <p:spPr>
          <a:xfrm>
            <a:off x="533400" y="4572000"/>
            <a:ext cx="8001000" cy="461665"/>
          </a:xfrm>
          <a:prstGeom prst="rect">
            <a:avLst/>
          </a:prstGeom>
          <a:solidFill>
            <a:schemeClr val="bg1"/>
          </a:solidFill>
        </p:spPr>
        <p:txBody>
          <a:bodyPr wrap="square" rtlCol="1">
            <a:spAutoFit/>
          </a:bodyPr>
          <a:lstStyle/>
          <a:p>
            <a:pPr algn="l" rtl="0"/>
            <a:r>
              <a:rPr lang="en-US" sz="2400" b="1" i="1" dirty="0">
                <a:solidFill>
                  <a:srgbClr val="0070C0"/>
                </a:solidFill>
              </a:rPr>
              <a:t>The trial is expected to last three weeks.</a:t>
            </a:r>
            <a:endParaRPr lang="ar-SY" sz="2400" b="1" i="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ox(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ox(i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ox(i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ox(i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ox(in)">
                                      <p:cBhvr>
                                        <p:cTn id="3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411162"/>
          </a:xfrm>
          <a:solidFill>
            <a:schemeClr val="accent2">
              <a:lumMod val="40000"/>
              <a:lumOff val="60000"/>
            </a:schemeClr>
          </a:solidFill>
        </p:spPr>
        <p:txBody>
          <a:bodyPr>
            <a:normAutofit fontScale="90000"/>
          </a:bodyPr>
          <a:lstStyle/>
          <a:p>
            <a:pPr algn="l" rtl="0"/>
            <a:r>
              <a:rPr lang="en-US" sz="2800" dirty="0"/>
              <a:t>Grammar                                                               p. 38</a:t>
            </a:r>
            <a:endParaRPr lang="ar-SY" sz="2800" dirty="0"/>
          </a:p>
        </p:txBody>
      </p:sp>
      <p:sp>
        <p:nvSpPr>
          <p:cNvPr id="3" name="عنصر نائب للمحتوى 2"/>
          <p:cNvSpPr>
            <a:spLocks noGrp="1"/>
          </p:cNvSpPr>
          <p:nvPr>
            <p:ph idx="1"/>
          </p:nvPr>
        </p:nvSpPr>
        <p:spPr>
          <a:xfrm>
            <a:off x="457200" y="838200"/>
            <a:ext cx="8382000" cy="5638800"/>
          </a:xfrm>
        </p:spPr>
        <p:txBody>
          <a:bodyPr>
            <a:normAutofit fontScale="92500"/>
          </a:bodyPr>
          <a:lstStyle/>
          <a:p>
            <a:pPr algn="l" rtl="0"/>
            <a:r>
              <a:rPr lang="en-US" sz="2400" dirty="0"/>
              <a:t>Complete the newspaper crime story using the words in brackets.     (Click to check)</a:t>
            </a:r>
          </a:p>
          <a:p>
            <a:pPr algn="l" rtl="0">
              <a:buNone/>
            </a:pPr>
            <a:r>
              <a:rPr lang="en-US" sz="2600" b="1" dirty="0"/>
              <a:t>                      Britain’s most polite armed robber</a:t>
            </a:r>
          </a:p>
          <a:p>
            <a:pPr algn="l" rtl="0">
              <a:buNone/>
            </a:pPr>
            <a:r>
              <a:rPr lang="en-US" sz="2400" dirty="0"/>
              <a:t>Police in Stockport in the UK are looking for a man who </a:t>
            </a:r>
            <a:r>
              <a:rPr lang="en-US" sz="2400" b="1" baseline="30000" dirty="0"/>
              <a:t>1</a:t>
            </a:r>
            <a:r>
              <a:rPr lang="en-US" sz="2400" dirty="0"/>
              <a:t>_______________ (believe / be) Britain’s most polite armed robber.</a:t>
            </a:r>
          </a:p>
          <a:p>
            <a:pPr algn="l" rtl="0">
              <a:buNone/>
            </a:pPr>
            <a:r>
              <a:rPr lang="en-US" sz="2400" dirty="0"/>
              <a:t>The robber who always says ‘please’ and ‘thank you’ when he orders shop staff to give him the money in the till, </a:t>
            </a:r>
            <a:r>
              <a:rPr lang="en-US" sz="2400" b="1" baseline="30000" dirty="0"/>
              <a:t>2</a:t>
            </a:r>
            <a:r>
              <a:rPr lang="en-US" sz="2400" dirty="0"/>
              <a:t>___________ (say / be) a tall man in his early forties.</a:t>
            </a:r>
          </a:p>
          <a:p>
            <a:pPr algn="l" rtl="0">
              <a:buNone/>
            </a:pPr>
            <a:r>
              <a:rPr lang="en-US" sz="2400" dirty="0"/>
              <a:t>He wears a mask and washing-up gloves during robberies. It </a:t>
            </a:r>
            <a:r>
              <a:rPr lang="en-US" sz="2400" b="1" baseline="30000" dirty="0"/>
              <a:t>3</a:t>
            </a:r>
            <a:r>
              <a:rPr lang="en-US" sz="2400" dirty="0"/>
              <a:t>_________________________(think / he / rob) at least four shops in Stockport in recent weeks.</a:t>
            </a:r>
          </a:p>
          <a:p>
            <a:pPr algn="l" rtl="0">
              <a:buNone/>
            </a:pPr>
            <a:r>
              <a:rPr lang="en-US" sz="2400" dirty="0"/>
              <a:t>A police officer said, ‘He </a:t>
            </a:r>
            <a:r>
              <a:rPr lang="en-US" sz="2400" b="1" baseline="30000" dirty="0"/>
              <a:t>4</a:t>
            </a:r>
            <a:r>
              <a:rPr lang="en-US" sz="2400" dirty="0"/>
              <a:t>________________ (report / be) polite to his victims, but there is nothing polite about armed robbery. Last week this man used a knife to threaten shop staff. They were terrified. Saying ‘please’ and ‘thank you’ cannot change that.’ </a:t>
            </a:r>
            <a:endParaRPr lang="ar-SY" sz="2400" dirty="0"/>
          </a:p>
        </p:txBody>
      </p:sp>
      <p:sp>
        <p:nvSpPr>
          <p:cNvPr id="4" name="مربع نص 3"/>
          <p:cNvSpPr txBox="1"/>
          <p:nvPr/>
        </p:nvSpPr>
        <p:spPr>
          <a:xfrm>
            <a:off x="3505200" y="4876800"/>
            <a:ext cx="2819400" cy="430887"/>
          </a:xfrm>
          <a:prstGeom prst="rect">
            <a:avLst/>
          </a:prstGeom>
          <a:noFill/>
        </p:spPr>
        <p:txBody>
          <a:bodyPr wrap="square" rtlCol="1">
            <a:spAutoFit/>
          </a:bodyPr>
          <a:lstStyle/>
          <a:p>
            <a:pPr algn="l" rtl="0"/>
            <a:r>
              <a:rPr lang="en-US" sz="2200" b="1" i="1" dirty="0">
                <a:solidFill>
                  <a:srgbClr val="0070C0"/>
                </a:solidFill>
              </a:rPr>
              <a:t>is reported to be</a:t>
            </a:r>
            <a:endParaRPr lang="ar-SY" sz="2200" b="1" i="1" dirty="0">
              <a:solidFill>
                <a:srgbClr val="0070C0"/>
              </a:solidFill>
            </a:endParaRPr>
          </a:p>
        </p:txBody>
      </p:sp>
      <p:sp>
        <p:nvSpPr>
          <p:cNvPr id="5" name="مربع نص 4"/>
          <p:cNvSpPr txBox="1"/>
          <p:nvPr/>
        </p:nvSpPr>
        <p:spPr>
          <a:xfrm>
            <a:off x="914400" y="4114800"/>
            <a:ext cx="3965243" cy="430887"/>
          </a:xfrm>
          <a:prstGeom prst="rect">
            <a:avLst/>
          </a:prstGeom>
          <a:noFill/>
        </p:spPr>
        <p:txBody>
          <a:bodyPr wrap="square" rtlCol="1">
            <a:spAutoFit/>
          </a:bodyPr>
          <a:lstStyle/>
          <a:p>
            <a:pPr algn="l" rtl="0"/>
            <a:r>
              <a:rPr lang="en-US" sz="2200" b="1" i="1" dirty="0">
                <a:solidFill>
                  <a:srgbClr val="0070C0"/>
                </a:solidFill>
              </a:rPr>
              <a:t>is thought that he has robbed </a:t>
            </a:r>
            <a:endParaRPr lang="ar-SY" sz="2200" b="1" i="1" dirty="0">
              <a:solidFill>
                <a:srgbClr val="0070C0"/>
              </a:solidFill>
            </a:endParaRPr>
          </a:p>
        </p:txBody>
      </p:sp>
      <p:sp>
        <p:nvSpPr>
          <p:cNvPr id="6" name="مربع نص 5"/>
          <p:cNvSpPr txBox="1"/>
          <p:nvPr/>
        </p:nvSpPr>
        <p:spPr>
          <a:xfrm>
            <a:off x="5867400" y="3048000"/>
            <a:ext cx="1676400" cy="430887"/>
          </a:xfrm>
          <a:prstGeom prst="rect">
            <a:avLst/>
          </a:prstGeom>
          <a:noFill/>
        </p:spPr>
        <p:txBody>
          <a:bodyPr wrap="square" rtlCol="1">
            <a:spAutoFit/>
          </a:bodyPr>
          <a:lstStyle/>
          <a:p>
            <a:pPr algn="l" rtl="0"/>
            <a:r>
              <a:rPr lang="en-US" sz="2200" b="1" i="1" dirty="0">
                <a:solidFill>
                  <a:srgbClr val="0070C0"/>
                </a:solidFill>
              </a:rPr>
              <a:t>is said to be</a:t>
            </a:r>
            <a:endParaRPr lang="ar-SY" sz="2200" b="1" i="1" dirty="0">
              <a:solidFill>
                <a:srgbClr val="0070C0"/>
              </a:solidFill>
            </a:endParaRPr>
          </a:p>
        </p:txBody>
      </p:sp>
      <p:sp>
        <p:nvSpPr>
          <p:cNvPr id="7" name="مربع نص 6"/>
          <p:cNvSpPr txBox="1"/>
          <p:nvPr/>
        </p:nvSpPr>
        <p:spPr>
          <a:xfrm>
            <a:off x="990600" y="2286000"/>
            <a:ext cx="2133600" cy="430887"/>
          </a:xfrm>
          <a:prstGeom prst="rect">
            <a:avLst/>
          </a:prstGeom>
          <a:noFill/>
        </p:spPr>
        <p:txBody>
          <a:bodyPr wrap="square" rtlCol="1">
            <a:spAutoFit/>
          </a:bodyPr>
          <a:lstStyle/>
          <a:p>
            <a:pPr algn="l" rtl="0"/>
            <a:r>
              <a:rPr lang="en-US" sz="2200" b="1" i="1" dirty="0">
                <a:solidFill>
                  <a:srgbClr val="0070C0"/>
                </a:solidFill>
              </a:rPr>
              <a:t>is believed to be</a:t>
            </a:r>
            <a:endParaRPr lang="ar-SY" sz="2200" b="1" i="1" dirty="0">
              <a:solidFill>
                <a:srgbClr val="0070C0"/>
              </a:solidFill>
            </a:endParaRPr>
          </a:p>
        </p:txBody>
      </p:sp>
      <p:pic>
        <p:nvPicPr>
          <p:cNvPr id="8"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90848" y="18636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8"/>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48779" fill="hold"/>
                                        <p:tgtEl>
                                          <p:spTgt spid="8"/>
                                        </p:tgtEl>
                                      </p:cBhvr>
                                    </p:cmd>
                                  </p:childTnLst>
                                </p:cTn>
                              </p:par>
                            </p:childTnLst>
                          </p:cTn>
                        </p:par>
                      </p:childTnLst>
                    </p:cTn>
                  </p:par>
                </p:childTnLst>
              </p:cTn>
              <p:nextCondLst>
                <p:cond evt="onClick" delay="0">
                  <p:tgtEl>
                    <p:spTgt spid="8"/>
                  </p:tgtEl>
                </p:cond>
              </p:nextCondLst>
            </p:seq>
            <p:audio>
              <p:cMediaNode vol="80000">
                <p:cTn id="32" fill="hold" display="0">
                  <p:stCondLst>
                    <p:cond delay="indefinite"/>
                  </p:stCondLst>
                  <p:endCondLst>
                    <p:cond evt="onStopAudio" delay="0">
                      <p:tgtEl>
                        <p:sldTgt/>
                      </p:tgtEl>
                    </p:cond>
                  </p:endCondLst>
                </p:cTn>
                <p:tgtEl>
                  <p:spTgt spid="8"/>
                </p:tgtEl>
              </p:cMediaNode>
            </p:audio>
          </p:childTnLst>
        </p:cTn>
      </p:par>
    </p:tnLst>
    <p:bldLst>
      <p:bldP spid="4" grpId="0"/>
      <p:bldP spid="5" grpId="0"/>
      <p:bldP spid="6" grpId="0"/>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3562"/>
          </a:xfrm>
          <a:solidFill>
            <a:srgbClr val="002060"/>
          </a:solidFill>
        </p:spPr>
        <p:txBody>
          <a:bodyPr>
            <a:normAutofit fontScale="90000"/>
          </a:bodyPr>
          <a:lstStyle/>
          <a:p>
            <a:pPr algn="l" rtl="0"/>
            <a:r>
              <a:rPr lang="en-US" sz="3200" b="1" dirty="0">
                <a:solidFill>
                  <a:schemeClr val="bg1"/>
                </a:solidFill>
              </a:rPr>
              <a:t>Reading                                                             p. 39</a:t>
            </a:r>
            <a:endParaRPr lang="ar-SY" sz="3200" b="1" dirty="0">
              <a:solidFill>
                <a:schemeClr val="bg1"/>
              </a:solidFill>
            </a:endParaRPr>
          </a:p>
        </p:txBody>
      </p:sp>
      <p:sp>
        <p:nvSpPr>
          <p:cNvPr id="3" name="عنصر نائب للمحتوى 2"/>
          <p:cNvSpPr>
            <a:spLocks noGrp="1"/>
          </p:cNvSpPr>
          <p:nvPr>
            <p:ph idx="1"/>
          </p:nvPr>
        </p:nvSpPr>
        <p:spPr>
          <a:xfrm>
            <a:off x="457200" y="990600"/>
            <a:ext cx="8229600" cy="5135563"/>
          </a:xfrm>
        </p:spPr>
        <p:txBody>
          <a:bodyPr>
            <a:normAutofit fontScale="77500" lnSpcReduction="20000"/>
          </a:bodyPr>
          <a:lstStyle/>
          <a:p>
            <a:pPr marL="514350" indent="-514350" algn="l" rtl="0">
              <a:buAutoNum type="alphaLcPeriod"/>
            </a:pPr>
            <a:r>
              <a:rPr lang="en-US" dirty="0"/>
              <a:t>What do you think would be an appropriate punishment for...? </a:t>
            </a:r>
          </a:p>
          <a:p>
            <a:pPr marL="514350" indent="-514350" algn="l" rtl="0">
              <a:buAutoNum type="arabicPeriod"/>
            </a:pPr>
            <a:r>
              <a:rPr lang="en-US" dirty="0"/>
              <a:t>a woman who abandoned some kittens in a forest</a:t>
            </a:r>
          </a:p>
          <a:p>
            <a:pPr marL="514350" indent="-514350" algn="l" rtl="0">
              <a:buAutoNum type="arabicPeriod"/>
            </a:pPr>
            <a:r>
              <a:rPr lang="en-US" dirty="0"/>
              <a:t>people caught speeding in a residential area</a:t>
            </a:r>
          </a:p>
          <a:p>
            <a:pPr marL="514350" indent="-514350" algn="l" rtl="0">
              <a:buAutoNum type="arabicPeriod"/>
            </a:pPr>
            <a:r>
              <a:rPr lang="en-US" dirty="0"/>
              <a:t>a man who was caught carrying a loaded gun in the street</a:t>
            </a:r>
          </a:p>
          <a:p>
            <a:pPr marL="514350" indent="-514350" algn="l" rtl="0">
              <a:buAutoNum type="arabicPeriod"/>
            </a:pPr>
            <a:r>
              <a:rPr lang="en-US" dirty="0"/>
              <a:t>some teenagers who vandalized a school bus</a:t>
            </a:r>
          </a:p>
          <a:p>
            <a:pPr marL="514350" indent="-514350" algn="l" rtl="0">
              <a:buAutoNum type="arabicPeriod"/>
            </a:pPr>
            <a:r>
              <a:rPr lang="en-US" dirty="0"/>
              <a:t>noisy </a:t>
            </a:r>
            <a:r>
              <a:rPr lang="en-US" dirty="0" err="1"/>
              <a:t>neighbours</a:t>
            </a:r>
            <a:r>
              <a:rPr lang="en-US" dirty="0"/>
              <a:t> who play rock music very loudly at all </a:t>
            </a:r>
            <a:br>
              <a:rPr lang="en-US" dirty="0"/>
            </a:br>
            <a:r>
              <a:rPr lang="en-US" dirty="0"/>
              <a:t>hours</a:t>
            </a:r>
            <a:br>
              <a:rPr lang="en-US" dirty="0"/>
            </a:br>
            <a:endParaRPr lang="en-US" dirty="0"/>
          </a:p>
          <a:p>
            <a:pPr marL="514350" indent="-514350" algn="l" rtl="0">
              <a:buNone/>
            </a:pPr>
            <a:r>
              <a:rPr lang="en-US" dirty="0"/>
              <a:t>b.   Read the first four paragraphs of the article. What sentence did Judge </a:t>
            </a:r>
            <a:r>
              <a:rPr lang="en-US" dirty="0" err="1"/>
              <a:t>Cicconetti</a:t>
            </a:r>
            <a:r>
              <a:rPr lang="en-US" dirty="0"/>
              <a:t> give these people? Why? Do you think his sentences would be more effective than yours?</a:t>
            </a:r>
            <a:br>
              <a:rPr lang="en-US" dirty="0"/>
            </a:br>
            <a:r>
              <a:rPr lang="en-US" dirty="0"/>
              <a:t/>
            </a:r>
            <a:br>
              <a:rPr lang="en-US" dirty="0"/>
            </a:br>
            <a:endParaRPr lang="ar-SY"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3048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1035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6858000" cy="944562"/>
          </a:xfrm>
          <a:solidFill>
            <a:schemeClr val="bg1">
              <a:lumMod val="85000"/>
            </a:schemeClr>
          </a:solidFill>
        </p:spPr>
        <p:txBody>
          <a:bodyPr>
            <a:noAutofit/>
          </a:bodyPr>
          <a:lstStyle/>
          <a:p>
            <a:pPr algn="l" rtl="0"/>
            <a:r>
              <a:rPr lang="en-US" sz="2600" b="1" dirty="0"/>
              <a:t>Making the punishment fit the crime</a:t>
            </a:r>
            <a:r>
              <a:rPr lang="en-US" sz="2600" dirty="0"/>
              <a:t/>
            </a:r>
            <a:br>
              <a:rPr lang="en-US" sz="2600" dirty="0"/>
            </a:br>
            <a:r>
              <a:rPr lang="en-US" sz="2600" b="1" dirty="0"/>
              <a:t>- Mike </a:t>
            </a:r>
            <a:r>
              <a:rPr lang="en-US" sz="2600" b="1" dirty="0" err="1"/>
              <a:t>Cicconetti</a:t>
            </a:r>
            <a:r>
              <a:rPr lang="en-US" sz="2600" b="1" dirty="0"/>
              <a:t>, a US judge with a difference</a:t>
            </a:r>
            <a:endParaRPr lang="ar-SY" sz="2600" dirty="0"/>
          </a:p>
        </p:txBody>
      </p:sp>
      <p:sp>
        <p:nvSpPr>
          <p:cNvPr id="3" name="عنصر نائب للمحتوى 2"/>
          <p:cNvSpPr>
            <a:spLocks noGrp="1"/>
          </p:cNvSpPr>
          <p:nvPr>
            <p:ph idx="1"/>
          </p:nvPr>
        </p:nvSpPr>
        <p:spPr>
          <a:xfrm>
            <a:off x="457200" y="1371600"/>
            <a:ext cx="8229600" cy="5105400"/>
          </a:xfrm>
        </p:spPr>
        <p:txBody>
          <a:bodyPr>
            <a:normAutofit fontScale="62500" lnSpcReduction="20000"/>
          </a:bodyPr>
          <a:lstStyle/>
          <a:p>
            <a:pPr algn="l" rtl="0">
              <a:buNone/>
            </a:pPr>
            <a:r>
              <a:rPr lang="en-US" dirty="0"/>
              <a:t>1 When Michelle Murray was arrested for abandoning some kittens                 in a forest she expected to get a fine or a short prison sentence.         Instead she was sentenced to spend the night in the same cold,              dark forest. In the end it was so cold that she only had to spend           three hours in the woods, but Judge Mike </a:t>
            </a:r>
            <a:r>
              <a:rPr lang="en-US" dirty="0" err="1"/>
              <a:t>Cicconetti</a:t>
            </a:r>
            <a:r>
              <a:rPr lang="en-US" b="1" dirty="0"/>
              <a:t> </a:t>
            </a:r>
            <a:r>
              <a:rPr lang="en-US" dirty="0"/>
              <a:t>had made his point. He wanted the 26-year-old Ohio housewife to feel the same pain and suffering as the animals she had abandoned, many of which later died.</a:t>
            </a:r>
          </a:p>
          <a:p>
            <a:pPr algn="l" rtl="0">
              <a:buNone/>
            </a:pPr>
            <a:r>
              <a:rPr lang="en-US" dirty="0"/>
              <a:t>2 Judge </a:t>
            </a:r>
            <a:r>
              <a:rPr lang="en-US" dirty="0" err="1"/>
              <a:t>Cicconetti’s</a:t>
            </a:r>
            <a:r>
              <a:rPr lang="en-US" b="1" dirty="0"/>
              <a:t> </a:t>
            </a:r>
            <a:r>
              <a:rPr lang="en-US" dirty="0"/>
              <a:t>unusual ruling was just the latest example of his unique brand of 'creative justice' which has won him national acclaim, He was elected unopposed to serve another six years in Lake County, Ohio, last month, and this year won the presidency of the American Judges Association. </a:t>
            </a:r>
          </a:p>
          <a:p>
            <a:pPr algn="l" rtl="0">
              <a:buNone/>
            </a:pPr>
            <a:r>
              <a:rPr lang="en-US" dirty="0"/>
              <a:t>3 </a:t>
            </a:r>
            <a:r>
              <a:rPr lang="en-US" dirty="0" err="1"/>
              <a:t>Cicconetti</a:t>
            </a:r>
            <a:r>
              <a:rPr lang="en-US" dirty="0"/>
              <a:t> allows offenders to choose between jail, and an alternative, 'creative' sentence. For example, people accused of speeding are offered a choice t between having their </a:t>
            </a:r>
            <a:r>
              <a:rPr lang="en-US" dirty="0" err="1"/>
              <a:t>licence</a:t>
            </a:r>
            <a:r>
              <a:rPr lang="en-US" dirty="0"/>
              <a:t> suspended for 90 days, or having it suspended for a shorter period and spending one day working as a school crossing guard. The judge says that offenders who spend a day helping school children across the street never appear in his courtroom for speeding again.</a:t>
            </a:r>
            <a:endParaRPr lang="ar-SY" dirty="0"/>
          </a:p>
        </p:txBody>
      </p:sp>
      <p:pic>
        <p:nvPicPr>
          <p:cNvPr id="4" name="Picture 2"/>
          <p:cNvPicPr>
            <a:picLocks noChangeAspect="1" noChangeArrowheads="1"/>
          </p:cNvPicPr>
          <p:nvPr/>
        </p:nvPicPr>
        <p:blipFill>
          <a:blip r:embed="rId2"/>
          <a:srcRect l="77306" t="28125" r="5124" b="20833"/>
          <a:stretch>
            <a:fillRect/>
          </a:stretch>
        </p:blipFill>
        <p:spPr bwMode="auto">
          <a:xfrm>
            <a:off x="7543800" y="228600"/>
            <a:ext cx="1295399" cy="2115818"/>
          </a:xfrm>
          <a:prstGeom prst="rect">
            <a:avLst/>
          </a:prstGeom>
          <a:noFill/>
          <a:ln w="9525">
            <a:noFill/>
            <a:miter lim="800000"/>
            <a:headEnd/>
            <a:tailEnd/>
          </a:ln>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944562"/>
          </a:xfrm>
          <a:solidFill>
            <a:schemeClr val="bg1">
              <a:lumMod val="85000"/>
            </a:schemeClr>
          </a:solidFill>
        </p:spPr>
        <p:txBody>
          <a:bodyPr>
            <a:noAutofit/>
          </a:bodyPr>
          <a:lstStyle/>
          <a:p>
            <a:pPr algn="l" rtl="0"/>
            <a:r>
              <a:rPr lang="en-US" sz="2800" b="1" dirty="0"/>
              <a:t>Making the punishment fit the crime</a:t>
            </a:r>
            <a:r>
              <a:rPr lang="en-US" sz="2800" dirty="0"/>
              <a:t/>
            </a:r>
            <a:br>
              <a:rPr lang="en-US" sz="2800" dirty="0"/>
            </a:br>
            <a:r>
              <a:rPr lang="en-US" sz="2800" b="1" dirty="0"/>
              <a:t>- Mike </a:t>
            </a:r>
            <a:r>
              <a:rPr lang="en-US" sz="2800" b="1" dirty="0" err="1"/>
              <a:t>Cicconetti</a:t>
            </a:r>
            <a:r>
              <a:rPr lang="en-US" sz="2800" b="1" dirty="0"/>
              <a:t>, a US judge with a difference</a:t>
            </a:r>
            <a:endParaRPr lang="ar-SY" sz="2800" dirty="0"/>
          </a:p>
        </p:txBody>
      </p:sp>
      <p:sp>
        <p:nvSpPr>
          <p:cNvPr id="3" name="عنصر نائب للمحتوى 2"/>
          <p:cNvSpPr>
            <a:spLocks noGrp="1"/>
          </p:cNvSpPr>
          <p:nvPr>
            <p:ph idx="1"/>
          </p:nvPr>
        </p:nvSpPr>
        <p:spPr>
          <a:xfrm>
            <a:off x="304800" y="1295400"/>
            <a:ext cx="8534400" cy="5257800"/>
          </a:xfrm>
        </p:spPr>
        <p:txBody>
          <a:bodyPr>
            <a:normAutofit fontScale="62500" lnSpcReduction="20000"/>
          </a:bodyPr>
          <a:lstStyle/>
          <a:p>
            <a:pPr algn="l" rtl="0">
              <a:buNone/>
            </a:pPr>
            <a:r>
              <a:rPr lang="en-US" dirty="0"/>
              <a:t>4 The judge also sent a man who was caught with a loaded gun to the mortuary to view dead bodies and ordered teenagers who let down </a:t>
            </a:r>
            <a:r>
              <a:rPr lang="en-US" dirty="0" err="1"/>
              <a:t>tyres</a:t>
            </a:r>
            <a:r>
              <a:rPr lang="en-US" dirty="0"/>
              <a:t> on school buses to organize a picnic for primary school children. He has ordered noisy </a:t>
            </a:r>
            <a:r>
              <a:rPr lang="en-US" dirty="0" err="1"/>
              <a:t>neighbours</a:t>
            </a:r>
            <a:r>
              <a:rPr lang="en-US" dirty="0"/>
              <a:t> to spend a day of silence in the woods, or to listen to classical music instead of rock.</a:t>
            </a:r>
          </a:p>
          <a:p>
            <a:pPr algn="l" rtl="0">
              <a:buNone/>
            </a:pPr>
            <a:r>
              <a:rPr lang="en-US" dirty="0"/>
              <a:t>5 </a:t>
            </a:r>
            <a:r>
              <a:rPr lang="en-US" dirty="0" err="1"/>
              <a:t>Cicconetti</a:t>
            </a:r>
            <a:r>
              <a:rPr lang="en-US" dirty="0"/>
              <a:t> attributes his unusual approach to his tough family background. He </a:t>
            </a:r>
            <a:br>
              <a:rPr lang="en-US" dirty="0"/>
            </a:br>
            <a:r>
              <a:rPr lang="en-US" dirty="0"/>
              <a:t>was the oldest of nine children and had to work part-time collecting rubbish to pay his way through college. He studied law at night school. I didn't go to a </a:t>
            </a:r>
            <a:br>
              <a:rPr lang="en-US" dirty="0"/>
            </a:br>
            <a:r>
              <a:rPr lang="en-US" dirty="0"/>
              <a:t>prestigious law firm,' he says, 'I had to get to where I am the hard way. It makes you understand what the working man has to go through, and why some of them commit crimes. I want to give people a positive lesson, not a negative one.‘</a:t>
            </a:r>
          </a:p>
          <a:p>
            <a:pPr algn="l" rtl="0">
              <a:buNone/>
            </a:pPr>
            <a:r>
              <a:rPr lang="en-US" dirty="0"/>
              <a:t>6 A drawer in his cramped office in the Painesville Municipal Courthouse is full of </a:t>
            </a:r>
            <a:br>
              <a:rPr lang="en-US" dirty="0"/>
            </a:br>
            <a:r>
              <a:rPr lang="en-US" dirty="0"/>
              <a:t>thank-you letters from both victims and criminals. 'Some people will say that </a:t>
            </a:r>
            <a:br>
              <a:rPr lang="en-US" dirty="0"/>
            </a:br>
            <a:r>
              <a:rPr lang="en-US" dirty="0"/>
              <a:t>my punishments are cruel or unusual,' the judge said. ‘OK, it's a little bit of </a:t>
            </a:r>
            <a:br>
              <a:rPr lang="en-US" dirty="0"/>
            </a:br>
            <a:r>
              <a:rPr lang="en-US" dirty="0"/>
              <a:t>embarrassment and humiliation. But when you have people fulfilling these </a:t>
            </a:r>
            <a:br>
              <a:rPr lang="en-US" dirty="0"/>
            </a:br>
            <a:r>
              <a:rPr lang="en-US" dirty="0"/>
              <a:t>sentences, you are doing it for them and the victims and the community. And </a:t>
            </a:r>
            <a:br>
              <a:rPr lang="en-US" dirty="0"/>
            </a:br>
            <a:r>
              <a:rPr lang="en-US" dirty="0"/>
              <a:t>above all, I can remember only two people who have been sentenced to alternative punishments and who have reoffended. </a:t>
            </a:r>
            <a:endParaRPr lang="ar-SY"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3562"/>
          </a:xfrm>
          <a:solidFill>
            <a:srgbClr val="002060"/>
          </a:solidFill>
        </p:spPr>
        <p:txBody>
          <a:bodyPr>
            <a:normAutofit fontScale="90000"/>
          </a:bodyPr>
          <a:lstStyle/>
          <a:p>
            <a:pPr algn="l" rtl="0"/>
            <a:r>
              <a:rPr lang="en-US" sz="3200" b="1" dirty="0">
                <a:solidFill>
                  <a:schemeClr val="bg1"/>
                </a:solidFill>
              </a:rPr>
              <a:t>Reading                                                             p. 39</a:t>
            </a:r>
            <a:endParaRPr lang="ar-SY" sz="3200" b="1" dirty="0">
              <a:solidFill>
                <a:schemeClr val="bg1"/>
              </a:solidFill>
            </a:endParaRPr>
          </a:p>
        </p:txBody>
      </p:sp>
      <p:sp>
        <p:nvSpPr>
          <p:cNvPr id="3" name="عنصر نائب للمحتوى 2"/>
          <p:cNvSpPr>
            <a:spLocks noGrp="1"/>
          </p:cNvSpPr>
          <p:nvPr>
            <p:ph idx="1"/>
          </p:nvPr>
        </p:nvSpPr>
        <p:spPr>
          <a:xfrm>
            <a:off x="457200" y="990600"/>
            <a:ext cx="8229600" cy="5334000"/>
          </a:xfrm>
        </p:spPr>
        <p:txBody>
          <a:bodyPr>
            <a:normAutofit/>
          </a:bodyPr>
          <a:lstStyle/>
          <a:p>
            <a:pPr marL="514350" indent="-514350" algn="l" rtl="0">
              <a:buNone/>
            </a:pPr>
            <a:r>
              <a:rPr lang="en-US" sz="2400" dirty="0"/>
              <a:t>What sentence did Judge </a:t>
            </a:r>
            <a:r>
              <a:rPr lang="en-US" sz="2400" dirty="0" err="1"/>
              <a:t>Cicconetti</a:t>
            </a:r>
            <a:r>
              <a:rPr lang="en-US" sz="2400" dirty="0"/>
              <a:t> give these people? Why? Do you think his sentences would be more effective than yours? </a:t>
            </a:r>
          </a:p>
          <a:p>
            <a:pPr marL="514350" indent="-514350" algn="l" rtl="0">
              <a:buNone/>
            </a:pPr>
            <a:r>
              <a:rPr lang="en-US" sz="2400" dirty="0"/>
              <a:t>1. a woman who abandoned some kittens in a forest</a:t>
            </a:r>
          </a:p>
          <a:p>
            <a:pPr marL="514350" indent="-514350" algn="l" rtl="0">
              <a:buNone/>
            </a:pPr>
            <a:endParaRPr lang="en-US" sz="2400" dirty="0"/>
          </a:p>
          <a:p>
            <a:pPr marL="514350" indent="-514350" algn="l" rtl="0">
              <a:buNone/>
            </a:pPr>
            <a:r>
              <a:rPr lang="en-US" sz="2400" dirty="0"/>
              <a:t>2. people caught speeding in a residential area</a:t>
            </a:r>
          </a:p>
          <a:p>
            <a:pPr marL="514350" indent="-514350" algn="l" rtl="0">
              <a:buAutoNum type="arabicPeriod"/>
            </a:pPr>
            <a:endParaRPr lang="en-US" sz="2400" dirty="0"/>
          </a:p>
          <a:p>
            <a:pPr marL="514350" indent="-514350" algn="l" rtl="0">
              <a:buNone/>
            </a:pPr>
            <a:r>
              <a:rPr lang="en-US" sz="2400" dirty="0"/>
              <a:t>3. a man who was caught carrying a loaded gun in the street</a:t>
            </a:r>
          </a:p>
          <a:p>
            <a:pPr marL="514350" indent="-514350" algn="l" rtl="0">
              <a:buNone/>
            </a:pPr>
            <a:endParaRPr lang="en-US" sz="2400" dirty="0"/>
          </a:p>
          <a:p>
            <a:pPr marL="514350" indent="-514350" algn="l" rtl="0">
              <a:buNone/>
            </a:pPr>
            <a:r>
              <a:rPr lang="en-US" sz="2400" dirty="0"/>
              <a:t>4. some teenagers who vandalized a school bus</a:t>
            </a:r>
          </a:p>
          <a:p>
            <a:pPr marL="514350" indent="-514350" algn="l" rtl="0">
              <a:buNone/>
            </a:pPr>
            <a:endParaRPr lang="en-US" sz="2400" dirty="0"/>
          </a:p>
          <a:p>
            <a:pPr marL="514350" indent="-514350" algn="l" rtl="0">
              <a:buNone/>
            </a:pPr>
            <a:r>
              <a:rPr lang="en-US" sz="2400" dirty="0"/>
              <a:t>5. noisy </a:t>
            </a:r>
            <a:r>
              <a:rPr lang="en-US" sz="2400" dirty="0" err="1"/>
              <a:t>neighbours</a:t>
            </a:r>
            <a:r>
              <a:rPr lang="en-US" sz="2400" dirty="0"/>
              <a:t> who play rock music very loudly at all hours</a:t>
            </a:r>
            <a:br>
              <a:rPr lang="en-US" sz="2400" dirty="0"/>
            </a:br>
            <a:endParaRPr lang="en-US" sz="2400" dirty="0"/>
          </a:p>
        </p:txBody>
      </p:sp>
      <p:sp>
        <p:nvSpPr>
          <p:cNvPr id="4" name="مربع نص 3"/>
          <p:cNvSpPr txBox="1"/>
          <p:nvPr/>
        </p:nvSpPr>
        <p:spPr>
          <a:xfrm>
            <a:off x="609600" y="2209800"/>
            <a:ext cx="8001000" cy="461665"/>
          </a:xfrm>
          <a:prstGeom prst="rect">
            <a:avLst/>
          </a:prstGeom>
          <a:noFill/>
        </p:spPr>
        <p:txBody>
          <a:bodyPr wrap="square" rtlCol="1">
            <a:spAutoFit/>
          </a:bodyPr>
          <a:lstStyle/>
          <a:p>
            <a:pPr algn="l" rtl="0"/>
            <a:r>
              <a:rPr lang="en-US" sz="2400" b="1" i="1" dirty="0">
                <a:solidFill>
                  <a:srgbClr val="0070C0"/>
                </a:solidFill>
              </a:rPr>
              <a:t>She had to spend the night in the same forest.</a:t>
            </a:r>
            <a:endParaRPr lang="ar-SY" sz="2400" b="1" i="1" dirty="0">
              <a:solidFill>
                <a:srgbClr val="0070C0"/>
              </a:solidFill>
            </a:endParaRPr>
          </a:p>
        </p:txBody>
      </p:sp>
      <p:sp>
        <p:nvSpPr>
          <p:cNvPr id="5" name="مربع نص 4"/>
          <p:cNvSpPr txBox="1"/>
          <p:nvPr/>
        </p:nvSpPr>
        <p:spPr>
          <a:xfrm>
            <a:off x="609600" y="3962400"/>
            <a:ext cx="8001000" cy="461665"/>
          </a:xfrm>
          <a:prstGeom prst="rect">
            <a:avLst/>
          </a:prstGeom>
          <a:noFill/>
        </p:spPr>
        <p:txBody>
          <a:bodyPr wrap="square" rtlCol="1">
            <a:spAutoFit/>
          </a:bodyPr>
          <a:lstStyle/>
          <a:p>
            <a:pPr algn="l" rtl="0"/>
            <a:r>
              <a:rPr lang="en-US" sz="2400" b="1" i="1" dirty="0">
                <a:solidFill>
                  <a:srgbClr val="0070C0"/>
                </a:solidFill>
              </a:rPr>
              <a:t>He had to go to a mortuary to view dead bodies</a:t>
            </a:r>
            <a:endParaRPr lang="ar-SY" sz="2400" b="1" i="1" dirty="0">
              <a:solidFill>
                <a:srgbClr val="0070C0"/>
              </a:solidFill>
            </a:endParaRPr>
          </a:p>
        </p:txBody>
      </p:sp>
      <p:sp>
        <p:nvSpPr>
          <p:cNvPr id="6" name="مربع نص 5"/>
          <p:cNvSpPr txBox="1"/>
          <p:nvPr/>
        </p:nvSpPr>
        <p:spPr>
          <a:xfrm>
            <a:off x="609600" y="5638800"/>
            <a:ext cx="8077200" cy="830997"/>
          </a:xfrm>
          <a:prstGeom prst="rect">
            <a:avLst/>
          </a:prstGeom>
          <a:noFill/>
        </p:spPr>
        <p:txBody>
          <a:bodyPr wrap="square" rtlCol="1">
            <a:spAutoFit/>
          </a:bodyPr>
          <a:lstStyle/>
          <a:p>
            <a:pPr algn="l" rtl="0"/>
            <a:r>
              <a:rPr lang="en-US" sz="2400" b="1" i="1" dirty="0">
                <a:solidFill>
                  <a:srgbClr val="0070C0"/>
                </a:solidFill>
              </a:rPr>
              <a:t>They had to spend a day of silence in the woods or listen to classical music instead of rock.</a:t>
            </a:r>
            <a:endParaRPr lang="ar-SY" sz="2400" b="1" i="1" dirty="0">
              <a:solidFill>
                <a:srgbClr val="0070C0"/>
              </a:solidFill>
            </a:endParaRPr>
          </a:p>
        </p:txBody>
      </p:sp>
      <p:sp>
        <p:nvSpPr>
          <p:cNvPr id="7" name="مربع نص 6"/>
          <p:cNvSpPr txBox="1"/>
          <p:nvPr/>
        </p:nvSpPr>
        <p:spPr>
          <a:xfrm>
            <a:off x="533400" y="4876800"/>
            <a:ext cx="8001000" cy="461665"/>
          </a:xfrm>
          <a:prstGeom prst="rect">
            <a:avLst/>
          </a:prstGeom>
          <a:noFill/>
        </p:spPr>
        <p:txBody>
          <a:bodyPr wrap="square" rtlCol="1">
            <a:spAutoFit/>
          </a:bodyPr>
          <a:lstStyle/>
          <a:p>
            <a:pPr algn="l" rtl="0"/>
            <a:r>
              <a:rPr lang="en-US" sz="2400" b="1" i="1" dirty="0">
                <a:solidFill>
                  <a:srgbClr val="0070C0"/>
                </a:solidFill>
              </a:rPr>
              <a:t>They had to organize a picnic for primary school children.</a:t>
            </a:r>
            <a:endParaRPr lang="ar-SY" sz="2400" b="1" i="1" dirty="0">
              <a:solidFill>
                <a:srgbClr val="0070C0"/>
              </a:solidFill>
            </a:endParaRPr>
          </a:p>
        </p:txBody>
      </p:sp>
      <p:sp>
        <p:nvSpPr>
          <p:cNvPr id="8" name="مربع نص 7"/>
          <p:cNvSpPr txBox="1"/>
          <p:nvPr/>
        </p:nvSpPr>
        <p:spPr>
          <a:xfrm>
            <a:off x="533400" y="2971800"/>
            <a:ext cx="7924800" cy="707886"/>
          </a:xfrm>
          <a:prstGeom prst="rect">
            <a:avLst/>
          </a:prstGeom>
          <a:noFill/>
        </p:spPr>
        <p:txBody>
          <a:bodyPr wrap="square" rtlCol="1">
            <a:spAutoFit/>
          </a:bodyPr>
          <a:lstStyle/>
          <a:p>
            <a:pPr algn="l" rtl="0"/>
            <a:r>
              <a:rPr lang="en-US" sz="2000" b="1" i="1" dirty="0">
                <a:solidFill>
                  <a:srgbClr val="0070C0"/>
                </a:solidFill>
              </a:rPr>
              <a:t>They had to choose between having their </a:t>
            </a:r>
            <a:r>
              <a:rPr lang="en-US" sz="2000" b="1" i="1" dirty="0" err="1">
                <a:solidFill>
                  <a:srgbClr val="0070C0"/>
                </a:solidFill>
              </a:rPr>
              <a:t>licence</a:t>
            </a:r>
            <a:r>
              <a:rPr lang="en-US" sz="2000" b="1" i="1" dirty="0">
                <a:solidFill>
                  <a:srgbClr val="0070C0"/>
                </a:solidFill>
              </a:rPr>
              <a:t> suspended for 90 days or for less time and working for a day as a school crossing guard.</a:t>
            </a:r>
            <a:endParaRPr lang="ar-SY" sz="2000" b="1" i="1" dirty="0">
              <a:solidFill>
                <a:srgbClr val="0070C0"/>
              </a:solidFill>
            </a:endParaRPr>
          </a:p>
        </p:txBody>
      </p:sp>
      <p:pic>
        <p:nvPicPr>
          <p:cNvPr id="10"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82887" y="591199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ox(in)">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7">
                                            <p:txEl>
                                              <p:pRg st="0" end="0"/>
                                            </p:txEl>
                                          </p:spTgt>
                                        </p:tgtEl>
                                        <p:attrNameLst>
                                          <p:attrName>style.visibility</p:attrName>
                                        </p:attrNameLst>
                                      </p:cBhvr>
                                      <p:to>
                                        <p:strVal val="visible"/>
                                      </p:to>
                                    </p:set>
                                    <p:animEffect transition="in" filter="box(in)">
                                      <p:cBhvr>
                                        <p:cTn id="22" dur="500"/>
                                        <p:tgtEl>
                                          <p:spTgt spid="7">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box(in)">
                                      <p:cBhvr>
                                        <p:cTn id="2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10"/>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118183" fill="hold"/>
                                        <p:tgtEl>
                                          <p:spTgt spid="10"/>
                                        </p:tgtEl>
                                      </p:cBhvr>
                                    </p:cmd>
                                  </p:childTnLst>
                                </p:cTn>
                              </p:par>
                            </p:childTnLst>
                          </p:cTn>
                        </p:par>
                      </p:childTnLst>
                    </p:cTn>
                  </p:par>
                </p:childTnLst>
              </p:cTn>
              <p:nextCondLst>
                <p:cond evt="onClick" delay="0">
                  <p:tgtEl>
                    <p:spTgt spid="10"/>
                  </p:tgtEl>
                </p:cond>
              </p:nextCondLst>
            </p:seq>
            <p:audio>
              <p:cMediaNode vol="80000">
                <p:cTn id="33" fill="hold" display="0">
                  <p:stCondLst>
                    <p:cond delay="indefinite"/>
                  </p:stCondLst>
                  <p:endCondLst>
                    <p:cond evt="onStopAudio" delay="0">
                      <p:tgtEl>
                        <p:sldTgt/>
                      </p:tgtEl>
                    </p:cond>
                  </p:endCondLst>
                </p:cTn>
                <p:tgtEl>
                  <p:spTgt spid="10"/>
                </p:tgtEl>
              </p:cMediaNode>
            </p:audio>
          </p:childTnLst>
        </p:cTn>
      </p:par>
    </p:tnLst>
    <p:bldLst>
      <p:bldP spid="4" grpId="0"/>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28600" y="274638"/>
            <a:ext cx="8610600" cy="1477962"/>
          </a:xfrm>
          <a:solidFill>
            <a:schemeClr val="accent6">
              <a:lumMod val="40000"/>
              <a:lumOff val="60000"/>
            </a:schemeClr>
          </a:solidFill>
        </p:spPr>
        <p:txBody>
          <a:bodyPr>
            <a:noAutofit/>
          </a:bodyPr>
          <a:lstStyle/>
          <a:p>
            <a:pPr algn="l" rtl="0"/>
            <a:r>
              <a:rPr lang="en-US" sz="2800" b="1" dirty="0">
                <a:solidFill>
                  <a:srgbClr val="0070C0"/>
                </a:solidFill>
              </a:rPr>
              <a:t>Reading </a:t>
            </a:r>
            <a:r>
              <a:rPr lang="en-US" sz="2400" dirty="0"/>
              <a:t> Sometimes when you read a newspaper article for detail, the information is not given in a chronological order. You may need to re-read the article to clarify in your mind information about people and events.</a:t>
            </a:r>
            <a:endParaRPr lang="ar-SY" sz="2400" dirty="0"/>
          </a:p>
        </p:txBody>
      </p:sp>
      <p:sp>
        <p:nvSpPr>
          <p:cNvPr id="3" name="عنصر نائب للمحتوى 2"/>
          <p:cNvSpPr>
            <a:spLocks noGrp="1"/>
          </p:cNvSpPr>
          <p:nvPr>
            <p:ph idx="1"/>
          </p:nvPr>
        </p:nvSpPr>
        <p:spPr>
          <a:xfrm>
            <a:off x="228600" y="1905000"/>
            <a:ext cx="8686800" cy="4221163"/>
          </a:xfrm>
        </p:spPr>
        <p:txBody>
          <a:bodyPr>
            <a:normAutofit/>
          </a:bodyPr>
          <a:lstStyle/>
          <a:p>
            <a:pPr algn="l" rtl="0">
              <a:buNone/>
            </a:pPr>
            <a:r>
              <a:rPr lang="en-US" sz="2400" b="1" dirty="0"/>
              <a:t>Read through the questions below. Then read the whole article to find the information. (Click to check)</a:t>
            </a:r>
          </a:p>
          <a:p>
            <a:pPr algn="l" rtl="0">
              <a:buNone/>
            </a:pPr>
            <a:r>
              <a:rPr lang="en-US" sz="2400" b="1" dirty="0"/>
              <a:t>1 The judge</a:t>
            </a:r>
          </a:p>
          <a:p>
            <a:pPr algn="l" rtl="0"/>
            <a:r>
              <a:rPr lang="en-US" sz="2400" dirty="0"/>
              <a:t>What was his early life like? How successful has he been professionally?</a:t>
            </a:r>
          </a:p>
          <a:p>
            <a:pPr algn="l" rtl="0">
              <a:buNone/>
            </a:pPr>
            <a:endParaRPr lang="en-US" sz="2800" dirty="0"/>
          </a:p>
        </p:txBody>
      </p:sp>
      <p:sp>
        <p:nvSpPr>
          <p:cNvPr id="4" name="مربع نص 3"/>
          <p:cNvSpPr txBox="1"/>
          <p:nvPr/>
        </p:nvSpPr>
        <p:spPr>
          <a:xfrm>
            <a:off x="381000" y="4038600"/>
            <a:ext cx="8305800" cy="1200329"/>
          </a:xfrm>
          <a:prstGeom prst="rect">
            <a:avLst/>
          </a:prstGeom>
          <a:noFill/>
        </p:spPr>
        <p:txBody>
          <a:bodyPr wrap="square" rtlCol="1">
            <a:spAutoFit/>
          </a:bodyPr>
          <a:lstStyle/>
          <a:p>
            <a:pPr algn="l" rtl="0"/>
            <a:r>
              <a:rPr lang="en-US" sz="2400" b="1" i="1" dirty="0">
                <a:solidFill>
                  <a:srgbClr val="0070C0"/>
                </a:solidFill>
              </a:rPr>
              <a:t>Hard. He was from a poor family, the oldest of nine children. He has been very successful (president of the American Judges Association).</a:t>
            </a:r>
            <a:endParaRPr lang="ar-SY" sz="2400" b="1" i="1" dirty="0">
              <a:solidFill>
                <a:srgbClr val="0070C0"/>
              </a:solidFill>
            </a:endParaRPr>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110182" y="11430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4506" fill="hold"/>
                                        <p:tgtEl>
                                          <p:spTgt spid="5"/>
                                        </p:tgtEl>
                                      </p:cBhvr>
                                    </p:cmd>
                                  </p:childTnLst>
                                </p:cTn>
                              </p:par>
                            </p:childTnLst>
                          </p:cTn>
                        </p:par>
                      </p:childTnLst>
                    </p:cTn>
                  </p:par>
                </p:childTnLst>
              </p:cTn>
              <p:nextCondLst>
                <p:cond evt="onClick" delay="0">
                  <p:tgtEl>
                    <p:spTgt spid="5"/>
                  </p:tgtEl>
                </p:cond>
              </p:nextCondLst>
            </p:seq>
            <p:audio>
              <p:cMediaNode vol="80000">
                <p:cTn id="13" fill="hold" display="0">
                  <p:stCondLst>
                    <p:cond delay="indefinite"/>
                  </p:stCondLst>
                  <p:endCondLst>
                    <p:cond evt="onStopAudio" delay="0">
                      <p:tgtEl>
                        <p:sldTgt/>
                      </p:tgtEl>
                    </p:cond>
                  </p:endCondLst>
                </p:cTn>
                <p:tgtEl>
                  <p:spTgt spid="5"/>
                </p:tgtEl>
              </p:cMediaNode>
            </p:audio>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228600" y="274638"/>
            <a:ext cx="8610600" cy="487362"/>
          </a:xfrm>
          <a:solidFill>
            <a:schemeClr val="accent6">
              <a:lumMod val="40000"/>
              <a:lumOff val="60000"/>
            </a:schemeClr>
          </a:solidFill>
        </p:spPr>
        <p:txBody>
          <a:bodyPr>
            <a:noAutofit/>
          </a:bodyPr>
          <a:lstStyle/>
          <a:p>
            <a:pPr algn="l" rtl="0"/>
            <a:r>
              <a:rPr lang="en-US" sz="2800" b="1" dirty="0">
                <a:solidFill>
                  <a:srgbClr val="0070C0"/>
                </a:solidFill>
              </a:rPr>
              <a:t>Reading</a:t>
            </a:r>
            <a:endParaRPr lang="ar-SY" sz="2400" dirty="0"/>
          </a:p>
        </p:txBody>
      </p:sp>
      <p:sp>
        <p:nvSpPr>
          <p:cNvPr id="3" name="عنصر نائب للمحتوى 2"/>
          <p:cNvSpPr>
            <a:spLocks noGrp="1"/>
          </p:cNvSpPr>
          <p:nvPr>
            <p:ph idx="1"/>
          </p:nvPr>
        </p:nvSpPr>
        <p:spPr>
          <a:xfrm>
            <a:off x="381000" y="762000"/>
            <a:ext cx="8458200" cy="5791200"/>
          </a:xfrm>
        </p:spPr>
        <p:txBody>
          <a:bodyPr>
            <a:noAutofit/>
          </a:bodyPr>
          <a:lstStyle/>
          <a:p>
            <a:pPr algn="l" rtl="0">
              <a:buNone/>
            </a:pPr>
            <a:r>
              <a:rPr lang="en-US" sz="2400" b="1" dirty="0"/>
              <a:t>2 The punishments</a:t>
            </a:r>
          </a:p>
          <a:p>
            <a:pPr marL="274320" algn="l" rtl="0">
              <a:spcBef>
                <a:spcPts val="0"/>
              </a:spcBef>
            </a:pPr>
            <a:r>
              <a:rPr lang="en-US" sz="2400" dirty="0"/>
              <a:t>Which three creative punishments get the offenders to learn from a personal experience?</a:t>
            </a:r>
          </a:p>
          <a:p>
            <a:pPr marL="274320" algn="l" rtl="0">
              <a:spcBef>
                <a:spcPts val="0"/>
              </a:spcBef>
            </a:pPr>
            <a:r>
              <a:rPr lang="en-US" sz="2400" dirty="0"/>
              <a:t>Which two punishments get them to do something for other people?</a:t>
            </a:r>
          </a:p>
          <a:p>
            <a:pPr algn="l" rtl="0">
              <a:buNone/>
            </a:pPr>
            <a:endParaRPr lang="en-US" sz="2400" b="1" dirty="0"/>
          </a:p>
          <a:p>
            <a:pPr algn="l" rtl="0">
              <a:buNone/>
            </a:pPr>
            <a:r>
              <a:rPr lang="en-US" sz="2400" b="1" dirty="0"/>
              <a:t>3 The reasons behind his system</a:t>
            </a:r>
          </a:p>
          <a:p>
            <a:pPr marL="91440" algn="l" rtl="0">
              <a:spcBef>
                <a:spcPts val="0"/>
              </a:spcBef>
            </a:pPr>
            <a:r>
              <a:rPr lang="en-US" sz="2400" dirty="0"/>
              <a:t>What inspired his system of creative punishments?</a:t>
            </a:r>
          </a:p>
          <a:p>
            <a:pPr marL="91440" algn="l" rtl="0">
              <a:spcBef>
                <a:spcPts val="0"/>
              </a:spcBef>
            </a:pPr>
            <a:r>
              <a:rPr lang="en-US" sz="2400" dirty="0"/>
              <a:t>Why does he think they are better than conventional punishments?</a:t>
            </a:r>
          </a:p>
          <a:p>
            <a:pPr marL="91440" algn="l" rtl="0">
              <a:spcBef>
                <a:spcPts val="0"/>
              </a:spcBef>
            </a:pPr>
            <a:r>
              <a:rPr lang="en-US" sz="2400" dirty="0"/>
              <a:t>What evidence does he have that the punishments are successful? </a:t>
            </a:r>
            <a:endParaRPr lang="ar-SY" sz="2400" dirty="0"/>
          </a:p>
        </p:txBody>
      </p:sp>
      <p:sp>
        <p:nvSpPr>
          <p:cNvPr id="4" name="مربع نص 3"/>
          <p:cNvSpPr txBox="1"/>
          <p:nvPr/>
        </p:nvSpPr>
        <p:spPr>
          <a:xfrm>
            <a:off x="381000" y="2209800"/>
            <a:ext cx="8382000" cy="1015663"/>
          </a:xfrm>
          <a:prstGeom prst="rect">
            <a:avLst/>
          </a:prstGeom>
          <a:noFill/>
        </p:spPr>
        <p:txBody>
          <a:bodyPr wrap="square" rtlCol="1">
            <a:spAutoFit/>
          </a:bodyPr>
          <a:lstStyle/>
          <a:p>
            <a:pPr algn="l" rtl="0"/>
            <a:r>
              <a:rPr lang="en-US" sz="2000" b="1" i="1" dirty="0">
                <a:solidFill>
                  <a:srgbClr val="0070C0"/>
                </a:solidFill>
              </a:rPr>
              <a:t>                           Michelle Murray, the man with the loaded gun, and the noisy </a:t>
            </a:r>
            <a:r>
              <a:rPr lang="en-US" sz="2000" b="1" i="1" dirty="0" err="1">
                <a:solidFill>
                  <a:srgbClr val="0070C0"/>
                </a:solidFill>
              </a:rPr>
              <a:t>neighbours</a:t>
            </a:r>
            <a:r>
              <a:rPr lang="en-US" sz="2000" b="1" i="1" dirty="0">
                <a:solidFill>
                  <a:srgbClr val="0070C0"/>
                </a:solidFill>
              </a:rPr>
              <a:t> learn from personal experiences. The drivers and the teenage vandals have to do something for other people.</a:t>
            </a:r>
            <a:endParaRPr lang="ar-SY" sz="2000" b="1" i="1" dirty="0">
              <a:solidFill>
                <a:srgbClr val="0070C0"/>
              </a:solidFill>
            </a:endParaRPr>
          </a:p>
        </p:txBody>
      </p:sp>
      <p:sp>
        <p:nvSpPr>
          <p:cNvPr id="5" name="مربع نص 4"/>
          <p:cNvSpPr txBox="1"/>
          <p:nvPr/>
        </p:nvSpPr>
        <p:spPr>
          <a:xfrm>
            <a:off x="457200" y="5029200"/>
            <a:ext cx="8382000" cy="1323439"/>
          </a:xfrm>
          <a:prstGeom prst="rect">
            <a:avLst/>
          </a:prstGeom>
          <a:noFill/>
        </p:spPr>
        <p:txBody>
          <a:bodyPr wrap="square" rtlCol="1">
            <a:spAutoFit/>
          </a:bodyPr>
          <a:lstStyle/>
          <a:p>
            <a:pPr algn="l" rtl="0"/>
            <a:r>
              <a:rPr lang="en-US" sz="2000" b="1" i="1" dirty="0">
                <a:solidFill>
                  <a:srgbClr val="0070C0"/>
                </a:solidFill>
              </a:rPr>
              <a:t>                              His background. He thinks he understands why some people commit crimes. He thinks they are better than conventional punishments because people don’t reoffend, and the evidence that he is right is that only </a:t>
            </a:r>
            <a:br>
              <a:rPr lang="en-US" sz="2000" b="1" i="1" dirty="0">
                <a:solidFill>
                  <a:srgbClr val="0070C0"/>
                </a:solidFill>
              </a:rPr>
            </a:br>
            <a:r>
              <a:rPr lang="en-US" sz="2000" b="1" i="1" dirty="0">
                <a:solidFill>
                  <a:srgbClr val="0070C0"/>
                </a:solidFill>
              </a:rPr>
              <a:t>two people have.</a:t>
            </a:r>
            <a:endParaRPr lang="ar-SY" sz="2000" b="1" i="1"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ox(i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563562"/>
          </a:xfrm>
          <a:solidFill>
            <a:srgbClr val="92D050"/>
          </a:solidFill>
        </p:spPr>
        <p:txBody>
          <a:bodyPr>
            <a:normAutofit fontScale="90000"/>
          </a:bodyPr>
          <a:lstStyle/>
          <a:p>
            <a:pPr algn="l" rtl="0"/>
            <a:r>
              <a:rPr lang="en-US" sz="3600" b="1" dirty="0"/>
              <a:t>GET IT RIGHT</a:t>
            </a:r>
            <a:endParaRPr lang="ar-SY" sz="3600" dirty="0"/>
          </a:p>
        </p:txBody>
      </p:sp>
      <p:sp>
        <p:nvSpPr>
          <p:cNvPr id="3" name="عنصر نائب للمحتوى 2"/>
          <p:cNvSpPr>
            <a:spLocks noGrp="1"/>
          </p:cNvSpPr>
          <p:nvPr>
            <p:ph idx="1"/>
          </p:nvPr>
        </p:nvSpPr>
        <p:spPr>
          <a:xfrm>
            <a:off x="457200" y="990600"/>
            <a:ext cx="8229600" cy="5135563"/>
          </a:xfrm>
        </p:spPr>
        <p:txBody>
          <a:bodyPr>
            <a:normAutofit/>
          </a:bodyPr>
          <a:lstStyle/>
          <a:p>
            <a:pPr marL="274320" algn="l" rtl="0">
              <a:spcBef>
                <a:spcPts val="0"/>
              </a:spcBef>
            </a:pPr>
            <a:r>
              <a:rPr lang="en-US" sz="2400" b="1" dirty="0">
                <a:solidFill>
                  <a:srgbClr val="D60093"/>
                </a:solidFill>
              </a:rPr>
              <a:t>agreeing and disagreeing</a:t>
            </a:r>
          </a:p>
          <a:p>
            <a:pPr marL="274320" algn="l" rtl="0">
              <a:spcBef>
                <a:spcPts val="0"/>
              </a:spcBef>
              <a:buNone/>
            </a:pPr>
            <a:r>
              <a:rPr lang="en-US" sz="2400" dirty="0"/>
              <a:t>Use a variety of expression for agreeing and disagreeing:</a:t>
            </a:r>
          </a:p>
          <a:p>
            <a:pPr marL="274320" algn="l" rtl="0">
              <a:spcBef>
                <a:spcPts val="0"/>
              </a:spcBef>
              <a:buNone/>
            </a:pPr>
            <a:r>
              <a:rPr lang="en-US" sz="2400" i="1" dirty="0"/>
              <a:t>I think it must be …                          That’s what I was thinking.</a:t>
            </a:r>
          </a:p>
          <a:p>
            <a:pPr marL="274320" algn="l" rtl="0">
              <a:spcBef>
                <a:spcPts val="0"/>
              </a:spcBef>
              <a:buNone/>
            </a:pPr>
            <a:r>
              <a:rPr lang="en-US" sz="2400" i="1" dirty="0"/>
              <a:t>Do you agree with that?                 Exactly!</a:t>
            </a:r>
          </a:p>
          <a:p>
            <a:pPr marL="274320" algn="l" rtl="0">
              <a:spcBef>
                <a:spcPts val="0"/>
              </a:spcBef>
              <a:buNone/>
            </a:pPr>
            <a:r>
              <a:rPr lang="en-US" sz="2400" i="1" dirty="0"/>
              <a:t>Don’t you think …?                           I don’t think that’s true.</a:t>
            </a:r>
          </a:p>
          <a:p>
            <a:pPr marL="0" indent="0" algn="l" rtl="0">
              <a:spcBef>
                <a:spcPts val="0"/>
              </a:spcBef>
              <a:buNone/>
            </a:pPr>
            <a:endParaRPr lang="en-US" sz="2400" b="1" dirty="0">
              <a:solidFill>
                <a:srgbClr val="D60093"/>
              </a:solidFill>
            </a:endParaRPr>
          </a:p>
          <a:p>
            <a:pPr marL="274320" algn="l" rtl="0">
              <a:spcBef>
                <a:spcPts val="0"/>
              </a:spcBef>
            </a:pPr>
            <a:r>
              <a:rPr lang="en-US" sz="2400" b="1" dirty="0">
                <a:solidFill>
                  <a:srgbClr val="D60093"/>
                </a:solidFill>
              </a:rPr>
              <a:t>giving your opinion</a:t>
            </a:r>
          </a:p>
          <a:p>
            <a:pPr marL="274320" algn="l" rtl="0">
              <a:spcBef>
                <a:spcPts val="0"/>
              </a:spcBef>
              <a:buNone/>
            </a:pPr>
            <a:r>
              <a:rPr lang="en-US" sz="2400" dirty="0"/>
              <a:t>When we are giving our opinion about the right way to punish</a:t>
            </a:r>
          </a:p>
          <a:p>
            <a:pPr marL="274320" algn="l" rtl="0">
              <a:spcBef>
                <a:spcPts val="0"/>
              </a:spcBef>
              <a:buNone/>
            </a:pPr>
            <a:r>
              <a:rPr lang="en-US" sz="2400" dirty="0"/>
              <a:t>someone, we often use  </a:t>
            </a:r>
            <a:r>
              <a:rPr lang="en-US" sz="2400" b="1" i="1" dirty="0">
                <a:solidFill>
                  <a:schemeClr val="accent6">
                    <a:lumMod val="75000"/>
                  </a:schemeClr>
                </a:solidFill>
              </a:rPr>
              <a:t>should</a:t>
            </a:r>
            <a:r>
              <a:rPr lang="en-US" sz="2400" b="1" dirty="0">
                <a:solidFill>
                  <a:schemeClr val="accent6">
                    <a:lumMod val="75000"/>
                  </a:schemeClr>
                </a:solidFill>
              </a:rPr>
              <a:t> + passive infinitive:</a:t>
            </a:r>
          </a:p>
          <a:p>
            <a:pPr marL="274320" algn="l" rtl="0">
              <a:spcBef>
                <a:spcPts val="0"/>
              </a:spcBef>
              <a:buNone/>
            </a:pPr>
            <a:r>
              <a:rPr lang="en-US" sz="2400" b="1" i="1" dirty="0">
                <a:solidFill>
                  <a:schemeClr val="accent6">
                    <a:lumMod val="75000"/>
                  </a:schemeClr>
                </a:solidFill>
              </a:rPr>
              <a:t>    </a:t>
            </a:r>
            <a:r>
              <a:rPr lang="en-US" sz="2400" i="1" dirty="0"/>
              <a:t>I think they should be made to...</a:t>
            </a:r>
            <a:r>
              <a:rPr lang="en-US" sz="2400" dirty="0"/>
              <a:t/>
            </a:r>
            <a:br>
              <a:rPr lang="en-US" sz="2400" dirty="0"/>
            </a:br>
            <a:r>
              <a:rPr lang="en-US" sz="2400" i="1" dirty="0"/>
              <a:t>I don’t think they should be allowed to...</a:t>
            </a:r>
            <a:endParaRPr lang="ar-SY" sz="2400"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49904" y="365078"/>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570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thank-you-from-christian-vision-alliance.jpg"/>
          <p:cNvPicPr>
            <a:picLocks noChangeAspect="1"/>
          </p:cNvPicPr>
          <p:nvPr/>
        </p:nvPicPr>
        <p:blipFill>
          <a:blip r:embed="rId4"/>
          <a:stretch>
            <a:fillRect/>
          </a:stretch>
        </p:blipFill>
        <p:spPr>
          <a:xfrm>
            <a:off x="379810" y="457200"/>
            <a:ext cx="8306989" cy="5867400"/>
          </a:xfrm>
          <a:prstGeom prst="rect">
            <a:avLst/>
          </a:prstGeom>
        </p:spPr>
      </p:pic>
      <p:pic>
        <p:nvPicPr>
          <p:cNvPr id="3"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8063551" y="57150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056"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2875</Words>
  <Application>Microsoft Office PowerPoint</Application>
  <PresentationFormat>عرض على الشاشة (3:4)‏</PresentationFormat>
  <Paragraphs>312</Paragraphs>
  <Slides>31</Slides>
  <Notes>0</Notes>
  <HiddenSlides>0</HiddenSlides>
  <MMClips>32</MMClips>
  <ScaleCrop>false</ScaleCrop>
  <HeadingPairs>
    <vt:vector size="6" baseType="variant">
      <vt:variant>
        <vt:lpstr>الخطوط المستخدمة</vt:lpstr>
      </vt:variant>
      <vt:variant>
        <vt:i4>4</vt:i4>
      </vt:variant>
      <vt:variant>
        <vt:lpstr>نسق</vt:lpstr>
      </vt:variant>
      <vt:variant>
        <vt:i4>2</vt:i4>
      </vt:variant>
      <vt:variant>
        <vt:lpstr>عناوين الشرائح</vt:lpstr>
      </vt:variant>
      <vt:variant>
        <vt:i4>31</vt:i4>
      </vt:variant>
    </vt:vector>
  </HeadingPairs>
  <TitlesOfParts>
    <vt:vector size="37" baseType="lpstr">
      <vt:lpstr>Arial</vt:lpstr>
      <vt:lpstr>Calibri</vt:lpstr>
      <vt:lpstr>Times New Roman</vt:lpstr>
      <vt:lpstr>Wingdings</vt:lpstr>
      <vt:lpstr>سمة Office</vt:lpstr>
      <vt:lpstr>1_سمة Office</vt:lpstr>
      <vt:lpstr>عرض تقديمي في PowerPoint</vt:lpstr>
      <vt:lpstr>عرض تقديمي في PowerPoint</vt:lpstr>
      <vt:lpstr>             VOCABULARY    crime and punishment    p.37</vt:lpstr>
      <vt:lpstr>Crime and punishment    Vocabulary Bank       p.149</vt:lpstr>
      <vt:lpstr>Crime and punishment    Vocabulary Bank       p.149</vt:lpstr>
      <vt:lpstr>Crime and punishment    Vocabulary Bank       p.149</vt:lpstr>
      <vt:lpstr>Crime and punishment    Vocabulary Bank       p.149</vt:lpstr>
      <vt:lpstr>Crime and punishment    Vocabulary Bank       p.149</vt:lpstr>
      <vt:lpstr>Crime and punishment    Vocabulary Bank       p.149</vt:lpstr>
      <vt:lpstr>GRAMMAR          Passive (all forms), it is said that..., he is thought to..., etc.                 P. 38</vt:lpstr>
      <vt:lpstr>          World Cup thief’s own goal               p. 38 </vt:lpstr>
      <vt:lpstr>Parrot held in prison          p. 38</vt:lpstr>
      <vt:lpstr>New grammar. Read another true story.  How does the hypnotist rob banks?                      p. 38</vt:lpstr>
      <vt:lpstr>Hypnotic bank robber</vt:lpstr>
      <vt:lpstr>3A    passive (all forms), it is said that..., he is thought to..., etc.                                                                    P. 136</vt:lpstr>
      <vt:lpstr>3A    passive (all forms), it is said that..., he is thought to..., etc.                                                            P. 136</vt:lpstr>
      <vt:lpstr>3A    passive (all forms), it is said that..., he is thought to..., etc.                                                            P. 136</vt:lpstr>
      <vt:lpstr>3A    passive (all forms), it is said that..., he is thought to..., etc.                                                            P. 136</vt:lpstr>
      <vt:lpstr>GRAMMAR BANK                                       p. 137</vt:lpstr>
      <vt:lpstr>GRAMMAR BANK                                       p. 137</vt:lpstr>
      <vt:lpstr>GRAMMAR BANK                                       p. 137</vt:lpstr>
      <vt:lpstr>GRAMMAR BANK                                       p. 137</vt:lpstr>
      <vt:lpstr>Grammar                                                               p. 38</vt:lpstr>
      <vt:lpstr>Reading                                                             p. 39</vt:lpstr>
      <vt:lpstr>Making the punishment fit the crime - Mike Cicconetti, a US judge with a difference</vt:lpstr>
      <vt:lpstr>Making the punishment fit the crime - Mike Cicconetti, a US judge with a difference</vt:lpstr>
      <vt:lpstr>Reading                                                             p. 39</vt:lpstr>
      <vt:lpstr>Reading  Sometimes when you read a newspaper article for detail, the information is not given in a chronological order. You may need to re-read the article to clarify in your mind information about people and events.</vt:lpstr>
      <vt:lpstr>Reading</vt:lpstr>
      <vt:lpstr>GET IT RIGHT</vt:lpstr>
      <vt:lpstr>عرض تقديمي في PowerPoint</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الشريحة 1</dc:title>
  <dc:creator/>
  <cp:lastModifiedBy/>
  <cp:revision>294</cp:revision>
  <dcterms:created xsi:type="dcterms:W3CDTF">2022-11-18T05:07:24Z</dcterms:created>
  <dcterms:modified xsi:type="dcterms:W3CDTF">2025-09-15T10:30:05Z</dcterms:modified>
</cp:coreProperties>
</file>