
<file path=[Content_Types].xml><?xml version="1.0" encoding="utf-8"?>
<Types xmlns="http://schemas.openxmlformats.org/package/2006/content-types">
  <Default Extension="png" ContentType="image/png"/>
  <Default Extension="jpeg" ContentType="image/jpeg"/>
  <Default Extension="m4a" ContentType="audio/mp4"/>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heme/themeOverride1.xml" ContentType="application/vnd.openxmlformats-officedocument.themeOverr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rtl="1" removePersonalInfoOnSave="1" saveSubsetFonts="1">
  <p:sldMasterIdLst>
    <p:sldMasterId id="2147483720" r:id="rId1"/>
    <p:sldMasterId id="2147483732" r:id="rId2"/>
  </p:sldMasterIdLst>
  <p:sldIdLst>
    <p:sldId id="288" r:id="rId3"/>
    <p:sldId id="257" r:id="rId4"/>
    <p:sldId id="289" r:id="rId5"/>
    <p:sldId id="290" r:id="rId6"/>
    <p:sldId id="297" r:id="rId7"/>
    <p:sldId id="298" r:id="rId8"/>
    <p:sldId id="302" r:id="rId9"/>
    <p:sldId id="299" r:id="rId10"/>
    <p:sldId id="303" r:id="rId11"/>
    <p:sldId id="301" r:id="rId12"/>
    <p:sldId id="304" r:id="rId13"/>
    <p:sldId id="305" r:id="rId14"/>
    <p:sldId id="306" r:id="rId15"/>
    <p:sldId id="295" r:id="rId16"/>
    <p:sldId id="307" r:id="rId17"/>
    <p:sldId id="308" r:id="rId18"/>
    <p:sldId id="309" r:id="rId19"/>
    <p:sldId id="313" r:id="rId20"/>
    <p:sldId id="310" r:id="rId21"/>
    <p:sldId id="314" r:id="rId22"/>
    <p:sldId id="283" r:id="rId23"/>
  </p:sldIdLst>
  <p:sldSz cx="9144000" cy="6858000" type="screen4x3"/>
  <p:notesSz cx="6858000" cy="9144000"/>
  <p:defaultTextStyle>
    <a:defPPr>
      <a:defRPr lang="ar-SA"/>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modifyVerifier cryptProviderType="rsaFull" cryptAlgorithmClass="hash" cryptAlgorithmType="typeAny" cryptAlgorithmSid="4" spinCount="50000" saltData="kGu7d9PSxx1H3ATxELnijg==" hashData="Xbf+YDWxRN7GK0Wt2umXFZjyc1Y="/>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FF99"/>
    <a:srgbClr val="FFFFCC"/>
    <a:srgbClr val="D802C9"/>
    <a:srgbClr val="FF6699"/>
    <a:srgbClr val="F802E6"/>
    <a:srgbClr val="FF5050"/>
    <a:srgbClr val="FFFF6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84380"/>
    <p:restoredTop sz="94660"/>
  </p:normalViewPr>
  <p:slideViewPr>
    <p:cSldViewPr>
      <p:cViewPr varScale="1">
        <p:scale>
          <a:sx n="87" d="100"/>
          <a:sy n="87" d="100"/>
        </p:scale>
        <p:origin x="636" y="66"/>
      </p:cViewPr>
      <p:guideLst>
        <p:guide orient="horz" pos="2160"/>
        <p:guide pos="2880"/>
      </p:guideLst>
    </p:cSldViewPr>
  </p:slid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6.xml"/><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theme" Target="theme/theme1.xml"/><Relationship Id="rId3" Type="http://schemas.openxmlformats.org/officeDocument/2006/relationships/slide" Target="slides/slide1.xml"/><Relationship Id="rId21" Type="http://schemas.openxmlformats.org/officeDocument/2006/relationships/slide" Target="slides/slide19.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viewProps" Target="viewProps.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presProps" Target="pres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10" Type="http://schemas.openxmlformats.org/officeDocument/2006/relationships/slide" Target="slides/slide8.xml"/><Relationship Id="rId19" Type="http://schemas.openxmlformats.org/officeDocument/2006/relationships/slide" Target="slides/slide17.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شريحة عنوان">
    <p:spTree>
      <p:nvGrpSpPr>
        <p:cNvPr id="1" name=""/>
        <p:cNvGrpSpPr/>
        <p:nvPr/>
      </p:nvGrpSpPr>
      <p:grpSpPr>
        <a:xfrm>
          <a:off x="0" y="0"/>
          <a:ext cx="0" cy="0"/>
          <a:chOff x="0" y="0"/>
          <a:chExt cx="0" cy="0"/>
        </a:xfrm>
      </p:grpSpPr>
      <p:sp>
        <p:nvSpPr>
          <p:cNvPr id="2" name="عنوان 1"/>
          <p:cNvSpPr>
            <a:spLocks noGrp="1"/>
          </p:cNvSpPr>
          <p:nvPr>
            <p:ph type="ctrTitle"/>
          </p:nvPr>
        </p:nvSpPr>
        <p:spPr>
          <a:xfrm>
            <a:off x="685800" y="2130425"/>
            <a:ext cx="7772400" cy="1470025"/>
          </a:xfrm>
        </p:spPr>
        <p:txBody>
          <a:bodyPr/>
          <a:lstStyle/>
          <a:p>
            <a:r>
              <a:rPr lang="ar-SA"/>
              <a:t>انقر لتحرير نمط العنوان الرئيسي</a:t>
            </a:r>
            <a:endParaRPr lang="ar-SY"/>
          </a:p>
        </p:txBody>
      </p:sp>
      <p:sp>
        <p:nvSpPr>
          <p:cNvPr id="3" name="عنوان فرعي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ar-SA"/>
              <a:t>انقر لتحرير نمط العنوان الثانوي الرئيسي</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عنوان ومحتوى">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idx="1"/>
          </p:nvPr>
        </p:nvSpPr>
        <p:spPr/>
        <p:txBody>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عنوان المقطع">
    <p:spTree>
      <p:nvGrpSpPr>
        <p:cNvPr id="1" name=""/>
        <p:cNvGrpSpPr/>
        <p:nvPr/>
      </p:nvGrpSpPr>
      <p:grpSpPr>
        <a:xfrm>
          <a:off x="0" y="0"/>
          <a:ext cx="0" cy="0"/>
          <a:chOff x="0" y="0"/>
          <a:chExt cx="0" cy="0"/>
        </a:xfrm>
      </p:grpSpPr>
      <p:sp>
        <p:nvSpPr>
          <p:cNvPr id="2" name="عنوان 1"/>
          <p:cNvSpPr>
            <a:spLocks noGrp="1"/>
          </p:cNvSpPr>
          <p:nvPr>
            <p:ph type="title"/>
          </p:nvPr>
        </p:nvSpPr>
        <p:spPr>
          <a:xfrm>
            <a:off x="722313" y="4406900"/>
            <a:ext cx="7772400" cy="1362075"/>
          </a:xfrm>
        </p:spPr>
        <p:txBody>
          <a:bodyPr anchor="t"/>
          <a:lstStyle>
            <a:lvl1pPr algn="r">
              <a:defRPr sz="4000" b="1" cap="all"/>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ar-SA"/>
              <a:t>انقر لتحرير أنماط النص الرئيسي</a:t>
            </a:r>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محتويين">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محتوى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محتوى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مقارنة">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lvl1pPr>
              <a:defRPr/>
            </a:lvl1p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4" name="عنصر نائب للمحتوى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5" name="عنصر نائب للنص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ar-SA"/>
              <a:t>انقر لتحرير أنماط النص الرئيسي</a:t>
            </a:r>
          </a:p>
        </p:txBody>
      </p:sp>
      <p:sp>
        <p:nvSpPr>
          <p:cNvPr id="6" name="عنصر نائب للمحتوى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7" name="عنصر نائب للتاريخ 6"/>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8" name="عنصر نائب للتذييل 7"/>
          <p:cNvSpPr>
            <a:spLocks noGrp="1"/>
          </p:cNvSpPr>
          <p:nvPr>
            <p:ph type="ftr" sz="quarter" idx="11"/>
          </p:nvPr>
        </p:nvSpPr>
        <p:spPr/>
        <p:txBody>
          <a:bodyPr/>
          <a:lstStyle/>
          <a:p>
            <a:endParaRPr lang="ar-SA"/>
          </a:p>
        </p:txBody>
      </p:sp>
      <p:sp>
        <p:nvSpPr>
          <p:cNvPr id="9" name="عنصر نائب لرقم الشريحة 8"/>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عنوان فقط">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تاريخ 2"/>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4" name="عنصر نائب للتذييل 3"/>
          <p:cNvSpPr>
            <a:spLocks noGrp="1"/>
          </p:cNvSpPr>
          <p:nvPr>
            <p:ph type="ftr" sz="quarter" idx="11"/>
          </p:nvPr>
        </p:nvSpPr>
        <p:spPr/>
        <p:txBody>
          <a:bodyPr/>
          <a:lstStyle/>
          <a:p>
            <a:endParaRPr lang="ar-SA"/>
          </a:p>
        </p:txBody>
      </p:sp>
      <p:sp>
        <p:nvSpPr>
          <p:cNvPr id="5" name="عنصر نائب لرقم الشريحة 4"/>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فارغ">
    <p:spTree>
      <p:nvGrpSpPr>
        <p:cNvPr id="1" name=""/>
        <p:cNvGrpSpPr/>
        <p:nvPr/>
      </p:nvGrpSpPr>
      <p:grpSpPr>
        <a:xfrm>
          <a:off x="0" y="0"/>
          <a:ext cx="0" cy="0"/>
          <a:chOff x="0" y="0"/>
          <a:chExt cx="0" cy="0"/>
        </a:xfrm>
      </p:grpSpPr>
      <p:sp>
        <p:nvSpPr>
          <p:cNvPr id="2" name="عنصر نائب للتاريخ 1"/>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3" name="عنصر نائب للتذييل 2"/>
          <p:cNvSpPr>
            <a:spLocks noGrp="1"/>
          </p:cNvSpPr>
          <p:nvPr>
            <p:ph type="ftr" sz="quarter" idx="11"/>
          </p:nvPr>
        </p:nvSpPr>
        <p:spPr/>
        <p:txBody>
          <a:bodyPr/>
          <a:lstStyle/>
          <a:p>
            <a:endParaRPr lang="ar-SA"/>
          </a:p>
        </p:txBody>
      </p:sp>
      <p:sp>
        <p:nvSpPr>
          <p:cNvPr id="4" name="عنصر نائب لرقم الشريحة 3"/>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محتوى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3050"/>
            <a:ext cx="3008313" cy="1162050"/>
          </a:xfrm>
        </p:spPr>
        <p:txBody>
          <a:bodyPr anchor="b"/>
          <a:lstStyle>
            <a:lvl1pPr algn="r">
              <a:defRPr sz="2000" b="1"/>
            </a:lvl1pPr>
          </a:lstStyle>
          <a:p>
            <a:r>
              <a:rPr lang="ar-SA"/>
              <a:t>انقر لتحرير نمط العنوان الرئيسي</a:t>
            </a:r>
            <a:endParaRPr lang="ar-SY"/>
          </a:p>
        </p:txBody>
      </p:sp>
      <p:sp>
        <p:nvSpPr>
          <p:cNvPr id="3" name="عنصر نائب للمحتوى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نص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صورة ذو تسمية توضيحية">
    <p:spTree>
      <p:nvGrpSpPr>
        <p:cNvPr id="1" name=""/>
        <p:cNvGrpSpPr/>
        <p:nvPr/>
      </p:nvGrpSpPr>
      <p:grpSpPr>
        <a:xfrm>
          <a:off x="0" y="0"/>
          <a:ext cx="0" cy="0"/>
          <a:chOff x="0" y="0"/>
          <a:chExt cx="0" cy="0"/>
        </a:xfrm>
      </p:grpSpPr>
      <p:sp>
        <p:nvSpPr>
          <p:cNvPr id="2" name="عنوان 1"/>
          <p:cNvSpPr>
            <a:spLocks noGrp="1"/>
          </p:cNvSpPr>
          <p:nvPr>
            <p:ph type="title"/>
          </p:nvPr>
        </p:nvSpPr>
        <p:spPr>
          <a:xfrm>
            <a:off x="1792288" y="4800600"/>
            <a:ext cx="5486400" cy="566738"/>
          </a:xfrm>
        </p:spPr>
        <p:txBody>
          <a:bodyPr anchor="b"/>
          <a:lstStyle>
            <a:lvl1pPr algn="r">
              <a:defRPr sz="2000" b="1"/>
            </a:lvl1pPr>
          </a:lstStyle>
          <a:p>
            <a:r>
              <a:rPr lang="ar-SA"/>
              <a:t>انقر لتحرير نمط العنوان الرئيسي</a:t>
            </a:r>
            <a:endParaRPr lang="ar-SY"/>
          </a:p>
        </p:txBody>
      </p:sp>
      <p:sp>
        <p:nvSpPr>
          <p:cNvPr id="3" name="عنصر نائب للصورة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ar-SY"/>
          </a:p>
        </p:txBody>
      </p:sp>
      <p:sp>
        <p:nvSpPr>
          <p:cNvPr id="4" name="عنصر نائب للنص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ar-SA"/>
              <a:t>انقر لتحرير أنماط النص الرئيسي</a:t>
            </a:r>
          </a:p>
        </p:txBody>
      </p:sp>
      <p:sp>
        <p:nvSpPr>
          <p:cNvPr id="5" name="عنصر نائب للتاريخ 4"/>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6" name="عنصر نائب للتذييل 5"/>
          <p:cNvSpPr>
            <a:spLocks noGrp="1"/>
          </p:cNvSpPr>
          <p:nvPr>
            <p:ph type="ftr" sz="quarter" idx="11"/>
          </p:nvPr>
        </p:nvSpPr>
        <p:spPr/>
        <p:txBody>
          <a:bodyPr/>
          <a:lstStyle/>
          <a:p>
            <a:endParaRPr lang="ar-SA"/>
          </a:p>
        </p:txBody>
      </p:sp>
      <p:sp>
        <p:nvSpPr>
          <p:cNvPr id="7" name="عنصر نائب لرقم الشريحة 6"/>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عنوان ونص عمودي">
    <p:spTree>
      <p:nvGrpSpPr>
        <p:cNvPr id="1" name=""/>
        <p:cNvGrpSpPr/>
        <p:nvPr/>
      </p:nvGrpSpPr>
      <p:grpSpPr>
        <a:xfrm>
          <a:off x="0" y="0"/>
          <a:ext cx="0" cy="0"/>
          <a:chOff x="0" y="0"/>
          <a:chExt cx="0" cy="0"/>
        </a:xfrm>
      </p:grpSpPr>
      <p:sp>
        <p:nvSpPr>
          <p:cNvPr id="2" name="عنوان 1"/>
          <p:cNvSpPr>
            <a:spLocks noGrp="1"/>
          </p:cNvSpPr>
          <p:nvPr>
            <p:ph type="title"/>
          </p:nvPr>
        </p:nvSpPr>
        <p:spPr/>
        <p:txBody>
          <a:bodyPr/>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عنوان ونص عموديان">
    <p:spTree>
      <p:nvGrpSpPr>
        <p:cNvPr id="1" name=""/>
        <p:cNvGrpSpPr/>
        <p:nvPr/>
      </p:nvGrpSpPr>
      <p:grpSpPr>
        <a:xfrm>
          <a:off x="0" y="0"/>
          <a:ext cx="0" cy="0"/>
          <a:chOff x="0" y="0"/>
          <a:chExt cx="0" cy="0"/>
        </a:xfrm>
      </p:grpSpPr>
      <p:sp>
        <p:nvSpPr>
          <p:cNvPr id="2" name="عنوان عمودي 1"/>
          <p:cNvSpPr>
            <a:spLocks noGrp="1"/>
          </p:cNvSpPr>
          <p:nvPr>
            <p:ph type="title" orient="vert"/>
          </p:nvPr>
        </p:nvSpPr>
        <p:spPr>
          <a:xfrm>
            <a:off x="6629400" y="274638"/>
            <a:ext cx="2057400" cy="5851525"/>
          </a:xfrm>
        </p:spPr>
        <p:txBody>
          <a:bodyPr vert="eaVert"/>
          <a:lstStyle/>
          <a:p>
            <a:r>
              <a:rPr lang="ar-SA"/>
              <a:t>انقر لتحرير نمط العنوان الرئيسي</a:t>
            </a:r>
            <a:endParaRPr lang="ar-SY"/>
          </a:p>
        </p:txBody>
      </p:sp>
      <p:sp>
        <p:nvSpPr>
          <p:cNvPr id="3" name="عنصر نائب للعنوان العمودي 2"/>
          <p:cNvSpPr>
            <a:spLocks noGrp="1"/>
          </p:cNvSpPr>
          <p:nvPr>
            <p:ph type="body" orient="vert" idx="1"/>
          </p:nvPr>
        </p:nvSpPr>
        <p:spPr>
          <a:xfrm>
            <a:off x="457200" y="274638"/>
            <a:ext cx="6019800" cy="5851525"/>
          </a:xfrm>
        </p:spPr>
        <p:txBody>
          <a:bodyPr vert="eaVert"/>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10"/>
          </p:nvPr>
        </p:nvSpPr>
        <p:spPr/>
        <p:txBody>
          <a:body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11"/>
          </p:nvPr>
        </p:nvSpPr>
        <p:spPr/>
        <p:txBody>
          <a:bodyPr/>
          <a:lstStyle/>
          <a:p>
            <a:endParaRPr lang="ar-SA"/>
          </a:p>
        </p:txBody>
      </p:sp>
      <p:sp>
        <p:nvSpPr>
          <p:cNvPr id="6" name="عنصر نائب لرقم الشريحة 5"/>
          <p:cNvSpPr>
            <a:spLocks noGrp="1"/>
          </p:cNvSpPr>
          <p:nvPr>
            <p:ph type="sldNum" sz="quarter" idx="12"/>
          </p:nvPr>
        </p:nvSpPr>
        <p:spPr/>
        <p:txBody>
          <a:bodyPr/>
          <a:lstStyle/>
          <a:p>
            <a:fld id="{0B34F065-1154-456A-91E3-76DE8E75E17B}" type="slidenum">
              <a:rPr lang="ar-SA" smtClean="0"/>
              <a:pPr/>
              <a:t>‹#›</a:t>
            </a:fld>
            <a:endParaRPr lang="ar-SA"/>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image" Target="../media/image1.jpg"/><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21" r:id="rId1"/>
    <p:sldLayoutId id="2147483722" r:id="rId2"/>
    <p:sldLayoutId id="2147483723" r:id="rId3"/>
    <p:sldLayoutId id="2147483724" r:id="rId4"/>
    <p:sldLayoutId id="2147483725" r:id="rId5"/>
    <p:sldLayoutId id="2147483726" r:id="rId6"/>
    <p:sldLayoutId id="2147483727" r:id="rId7"/>
    <p:sldLayoutId id="2147483728" r:id="rId8"/>
    <p:sldLayoutId id="2147483729" r:id="rId9"/>
    <p:sldLayoutId id="2147483730" r:id="rId10"/>
    <p:sldLayoutId id="2147483731"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blipFill dpi="0" rotWithShape="1">
          <a:blip r:embed="rId13">
            <a:alphaModFix amt="6000"/>
            <a:lum/>
          </a:blip>
          <a:srcRect/>
          <a:stretch>
            <a:fillRect t="-13000" b="-13000"/>
          </a:stretch>
        </a:blipFill>
        <a:effectLst/>
      </p:bgPr>
    </p:bg>
    <p:spTree>
      <p:nvGrpSpPr>
        <p:cNvPr id="1" name=""/>
        <p:cNvGrpSpPr/>
        <p:nvPr/>
      </p:nvGrpSpPr>
      <p:grpSpPr>
        <a:xfrm>
          <a:off x="0" y="0"/>
          <a:ext cx="0" cy="0"/>
          <a:chOff x="0" y="0"/>
          <a:chExt cx="0" cy="0"/>
        </a:xfrm>
      </p:grpSpPr>
      <p:sp>
        <p:nvSpPr>
          <p:cNvPr id="2" name="عنصر نائب للعنوان 1"/>
          <p:cNvSpPr>
            <a:spLocks noGrp="1"/>
          </p:cNvSpPr>
          <p:nvPr>
            <p:ph type="title"/>
          </p:nvPr>
        </p:nvSpPr>
        <p:spPr>
          <a:xfrm>
            <a:off x="457200" y="274638"/>
            <a:ext cx="8229600" cy="1143000"/>
          </a:xfrm>
          <a:prstGeom prst="rect">
            <a:avLst/>
          </a:prstGeom>
        </p:spPr>
        <p:txBody>
          <a:bodyPr vert="horz" lIns="91440" tIns="45720" rIns="91440" bIns="45720" rtlCol="1" anchor="ctr">
            <a:normAutofit/>
          </a:bodyPr>
          <a:lstStyle/>
          <a:p>
            <a:r>
              <a:rPr lang="ar-SA"/>
              <a:t>انقر لتحرير نمط العنوان الرئيسي</a:t>
            </a:r>
            <a:endParaRPr lang="ar-SY"/>
          </a:p>
        </p:txBody>
      </p:sp>
      <p:sp>
        <p:nvSpPr>
          <p:cNvPr id="3" name="عنصر نائب للنص 2"/>
          <p:cNvSpPr>
            <a:spLocks noGrp="1"/>
          </p:cNvSpPr>
          <p:nvPr>
            <p:ph type="body" idx="1"/>
          </p:nvPr>
        </p:nvSpPr>
        <p:spPr>
          <a:xfrm>
            <a:off x="457200" y="1600200"/>
            <a:ext cx="8229600" cy="4525963"/>
          </a:xfrm>
          <a:prstGeom prst="rect">
            <a:avLst/>
          </a:prstGeom>
        </p:spPr>
        <p:txBody>
          <a:bodyPr vert="horz" lIns="91440" tIns="45720" rIns="91440" bIns="45720" rtlCol="1">
            <a:normAutofit/>
          </a:bodyPr>
          <a:lstStyle/>
          <a:p>
            <a:pPr lvl="0"/>
            <a:r>
              <a:rPr lang="ar-SA"/>
              <a:t>انقر لتحرير أنماط النص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SY"/>
          </a:p>
        </p:txBody>
      </p:sp>
      <p:sp>
        <p:nvSpPr>
          <p:cNvPr id="4" name="عنصر نائب للتاريخ 3"/>
          <p:cNvSpPr>
            <a:spLocks noGrp="1"/>
          </p:cNvSpPr>
          <p:nvPr>
            <p:ph type="dt" sz="half" idx="2"/>
          </p:nvPr>
        </p:nvSpPr>
        <p:spPr>
          <a:xfrm>
            <a:off x="6553200" y="6356350"/>
            <a:ext cx="2133600" cy="365125"/>
          </a:xfrm>
          <a:prstGeom prst="rect">
            <a:avLst/>
          </a:prstGeom>
        </p:spPr>
        <p:txBody>
          <a:bodyPr vert="horz" lIns="91440" tIns="45720" rIns="91440" bIns="45720" rtlCol="1" anchor="ctr"/>
          <a:lstStyle>
            <a:lvl1pPr algn="r">
              <a:defRPr sz="1200">
                <a:solidFill>
                  <a:schemeClr val="tx1">
                    <a:tint val="75000"/>
                  </a:schemeClr>
                </a:solidFill>
              </a:defRPr>
            </a:lvl1pPr>
          </a:lstStyle>
          <a:p>
            <a:fld id="{1B8ABB09-4A1D-463E-8065-109CC2B7EFAA}" type="datetimeFigureOut">
              <a:rPr lang="ar-SA" smtClean="0"/>
              <a:pPr/>
              <a:t>23/03/1447</a:t>
            </a:fld>
            <a:endParaRPr lang="ar-SA"/>
          </a:p>
        </p:txBody>
      </p:sp>
      <p:sp>
        <p:nvSpPr>
          <p:cNvPr id="5" name="عنصر نائب للتذييل 4"/>
          <p:cNvSpPr>
            <a:spLocks noGrp="1"/>
          </p:cNvSpPr>
          <p:nvPr>
            <p:ph type="ftr" sz="quarter" idx="3"/>
          </p:nvPr>
        </p:nvSpPr>
        <p:spPr>
          <a:xfrm>
            <a:off x="3124200" y="6356350"/>
            <a:ext cx="2895600" cy="365125"/>
          </a:xfrm>
          <a:prstGeom prst="rect">
            <a:avLst/>
          </a:prstGeom>
        </p:spPr>
        <p:txBody>
          <a:bodyPr vert="horz" lIns="91440" tIns="45720" rIns="91440" bIns="45720" rtlCol="1" anchor="ctr"/>
          <a:lstStyle>
            <a:lvl1pPr algn="ctr">
              <a:defRPr sz="1200">
                <a:solidFill>
                  <a:schemeClr val="tx1">
                    <a:tint val="75000"/>
                  </a:schemeClr>
                </a:solidFill>
              </a:defRPr>
            </a:lvl1pPr>
          </a:lstStyle>
          <a:p>
            <a:endParaRPr lang="ar-SA"/>
          </a:p>
        </p:txBody>
      </p:sp>
      <p:sp>
        <p:nvSpPr>
          <p:cNvPr id="6" name="عنصر نائب لرقم الشريحة 5"/>
          <p:cNvSpPr>
            <a:spLocks noGrp="1"/>
          </p:cNvSpPr>
          <p:nvPr>
            <p:ph type="sldNum" sz="quarter" idx="4"/>
          </p:nvPr>
        </p:nvSpPr>
        <p:spPr>
          <a:xfrm>
            <a:off x="457200" y="6356350"/>
            <a:ext cx="2133600" cy="365125"/>
          </a:xfrm>
          <a:prstGeom prst="rect">
            <a:avLst/>
          </a:prstGeom>
        </p:spPr>
        <p:txBody>
          <a:bodyPr vert="horz" lIns="91440" tIns="45720" rIns="91440" bIns="45720" rtlCol="1" anchor="ctr"/>
          <a:lstStyle>
            <a:lvl1pPr algn="l">
              <a:defRPr sz="1200">
                <a:solidFill>
                  <a:schemeClr val="tx1">
                    <a:tint val="75000"/>
                  </a:schemeClr>
                </a:solidFill>
              </a:defRPr>
            </a:lvl1pPr>
          </a:lstStyle>
          <a:p>
            <a:fld id="{0B34F065-1154-456A-91E3-76DE8E75E17B}" type="slidenum">
              <a:rPr lang="ar-SA" smtClean="0"/>
              <a:pPr/>
              <a:t>‹#›</a:t>
            </a:fld>
            <a:endParaRPr lang="ar-SA"/>
          </a:p>
        </p:txBody>
      </p:sp>
    </p:spTree>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 id="2147483738" r:id="rId6"/>
    <p:sldLayoutId id="2147483739" r:id="rId7"/>
    <p:sldLayoutId id="2147483740" r:id="rId8"/>
    <p:sldLayoutId id="2147483741" r:id="rId9"/>
    <p:sldLayoutId id="2147483742" r:id="rId10"/>
    <p:sldLayoutId id="2147483743" r:id="rId11"/>
  </p:sldLayoutIdLst>
  <p:txStyles>
    <p:titleStyle>
      <a:lvl1pPr algn="ctr" defTabSz="914400" rtl="1" eaLnBrk="1" latinLnBrk="0" hangingPunct="1">
        <a:spcBef>
          <a:spcPct val="0"/>
        </a:spcBef>
        <a:buNone/>
        <a:defRPr sz="4400" kern="1200">
          <a:solidFill>
            <a:schemeClr val="tx1"/>
          </a:solidFill>
          <a:latin typeface="+mj-lt"/>
          <a:ea typeface="+mj-ea"/>
          <a:cs typeface="+mj-cs"/>
        </a:defRPr>
      </a:lvl1pPr>
    </p:titleStyle>
    <p:bodyStyle>
      <a:lvl1pPr marL="342900" indent="-342900" algn="r" defTabSz="914400" rtl="1"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r" defTabSz="914400" rtl="1"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r" defTabSz="914400" rtl="1"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r" defTabSz="914400" rtl="1"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ar-SY"/>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slideLayout" Target="../slideLayouts/slideLayout1.xml"/><Relationship Id="rId2" Type="http://schemas.openxmlformats.org/officeDocument/2006/relationships/audio" Target="../media/media1.m4a"/><Relationship Id="rId1" Type="http://schemas.microsoft.com/office/2007/relationships/media" Target="../media/media1.m4a"/><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audio" Target="../media/media2.m4a"/><Relationship Id="rId2" Type="http://schemas.microsoft.com/office/2007/relationships/media" Target="../media/media2.m4a"/><Relationship Id="rId1" Type="http://schemas.openxmlformats.org/officeDocument/2006/relationships/themeOverride" Target="../theme/themeOverride1.xml"/><Relationship Id="rId5" Type="http://schemas.openxmlformats.org/officeDocument/2006/relationships/image" Target="../media/image4.png"/><Relationship Id="rId4"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3.m4a"/><Relationship Id="rId1" Type="http://schemas.microsoft.com/office/2007/relationships/media" Target="../media/media3.m4a"/><Relationship Id="rId6" Type="http://schemas.openxmlformats.org/officeDocument/2006/relationships/image" Target="../media/image4.png"/><Relationship Id="rId5" Type="http://schemas.openxmlformats.org/officeDocument/2006/relationships/image" Target="../media/image6.png"/><Relationship Id="rId4" Type="http://schemas.openxmlformats.org/officeDocument/2006/relationships/image" Target="../media/image5.png"/></Relationships>
</file>

<file path=ppt/slides/_rels/slide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4.m4a"/><Relationship Id="rId1" Type="http://schemas.microsoft.com/office/2007/relationships/media" Target="../media/media4.m4a"/><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5.m4a"/><Relationship Id="rId1" Type="http://schemas.microsoft.com/office/2007/relationships/media" Target="../media/media5.m4a"/><Relationship Id="rId4" Type="http://schemas.openxmlformats.org/officeDocument/2006/relationships/image" Target="../media/image4.png"/></Relationships>
</file>

<file path=ppt/slides/_rels/slide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6.m4a"/><Relationship Id="rId1" Type="http://schemas.microsoft.com/office/2007/relationships/media" Target="../media/media6.m4a"/><Relationship Id="rId5" Type="http://schemas.openxmlformats.org/officeDocument/2006/relationships/image" Target="../media/image4.png"/><Relationship Id="rId4" Type="http://schemas.openxmlformats.org/officeDocument/2006/relationships/image" Target="../media/image7.png"/></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7.m4a"/><Relationship Id="rId1" Type="http://schemas.microsoft.com/office/2007/relationships/media" Target="../media/media7.m4a"/><Relationship Id="rId4" Type="http://schemas.openxmlformats.org/officeDocument/2006/relationships/image" Target="../media/image4.png"/></Relationships>
</file>

<file path=ppt/slides/_rels/slide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8.m4a"/><Relationship Id="rId1" Type="http://schemas.microsoft.com/office/2007/relationships/media" Target="../media/media8.m4a"/><Relationship Id="rId5" Type="http://schemas.openxmlformats.org/officeDocument/2006/relationships/image" Target="../media/image4.png"/><Relationship Id="rId4" Type="http://schemas.openxmlformats.org/officeDocument/2006/relationships/image" Target="../media/image7.png"/></Relationships>
</file>

<file path=ppt/slides/_rels/slide1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9.m4a"/><Relationship Id="rId1" Type="http://schemas.microsoft.com/office/2007/relationships/media" Target="../media/media9.m4a"/><Relationship Id="rId4" Type="http://schemas.openxmlformats.org/officeDocument/2006/relationships/image" Target="../media/image4.png"/></Relationships>
</file>

<file path=ppt/slides/_rels/slide11.xml.rels><?xml version="1.0" encoding="UTF-8" standalone="yes"?>
<Relationships xmlns="http://schemas.openxmlformats.org/package/2006/relationships"><Relationship Id="rId3" Type="http://schemas.microsoft.com/office/2007/relationships/media" Target="../media/media11.m4a"/><Relationship Id="rId2" Type="http://schemas.openxmlformats.org/officeDocument/2006/relationships/audio" Target="../media/media10.m4a"/><Relationship Id="rId1" Type="http://schemas.microsoft.com/office/2007/relationships/media" Target="../media/media10.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1.m4a"/></Relationships>
</file>

<file path=ppt/slides/_rels/slide12.xml.rels><?xml version="1.0" encoding="UTF-8" standalone="yes"?>
<Relationships xmlns="http://schemas.openxmlformats.org/package/2006/relationships"><Relationship Id="rId3" Type="http://schemas.microsoft.com/office/2007/relationships/media" Target="../media/media13.m4a"/><Relationship Id="rId2" Type="http://schemas.openxmlformats.org/officeDocument/2006/relationships/audio" Target="../media/media12.m4a"/><Relationship Id="rId1" Type="http://schemas.microsoft.com/office/2007/relationships/media" Target="../media/media12.m4a"/><Relationship Id="rId6" Type="http://schemas.openxmlformats.org/officeDocument/2006/relationships/image" Target="../media/image4.png"/><Relationship Id="rId5" Type="http://schemas.openxmlformats.org/officeDocument/2006/relationships/slideLayout" Target="../slideLayouts/slideLayout2.xml"/><Relationship Id="rId4" Type="http://schemas.openxmlformats.org/officeDocument/2006/relationships/audio" Target="../media/media13.m4a"/></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4.m4a"/><Relationship Id="rId1" Type="http://schemas.microsoft.com/office/2007/relationships/media" Target="../media/media14.m4a"/><Relationship Id="rId4" Type="http://schemas.openxmlformats.org/officeDocument/2006/relationships/image" Target="../media/image4.png"/></Relationships>
</file>

<file path=ppt/slides/_rels/slide14.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5.m4a"/><Relationship Id="rId1" Type="http://schemas.microsoft.com/office/2007/relationships/media" Target="../media/media15.m4a"/><Relationship Id="rId4" Type="http://schemas.openxmlformats.org/officeDocument/2006/relationships/image" Target="../media/image4.png"/></Relationships>
</file>

<file path=ppt/slides/_rels/slide15.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6.m4a"/><Relationship Id="rId1" Type="http://schemas.microsoft.com/office/2007/relationships/media" Target="../media/media16.m4a"/><Relationship Id="rId4" Type="http://schemas.openxmlformats.org/officeDocument/2006/relationships/image" Target="../media/image4.png"/></Relationships>
</file>

<file path=ppt/slides/_rels/slide16.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7.m4a"/><Relationship Id="rId1" Type="http://schemas.microsoft.com/office/2007/relationships/media" Target="../media/media17.m4a"/><Relationship Id="rId4" Type="http://schemas.openxmlformats.org/officeDocument/2006/relationships/image" Target="../media/image4.png"/></Relationships>
</file>

<file path=ppt/slides/_rels/slide17.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8.m4a"/><Relationship Id="rId1" Type="http://schemas.microsoft.com/office/2007/relationships/media" Target="../media/media18.m4a"/><Relationship Id="rId4" Type="http://schemas.openxmlformats.org/officeDocument/2006/relationships/image" Target="../media/image4.png"/></Relationships>
</file>

<file path=ppt/slides/_rels/slide18.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19.m4a"/><Relationship Id="rId1" Type="http://schemas.microsoft.com/office/2007/relationships/media" Target="../media/media19.m4a"/><Relationship Id="rId5" Type="http://schemas.openxmlformats.org/officeDocument/2006/relationships/image" Target="../media/image4.png"/><Relationship Id="rId4" Type="http://schemas.openxmlformats.org/officeDocument/2006/relationships/image" Target="../media/image8.png"/></Relationships>
</file>

<file path=ppt/slides/_rels/slide19.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0.m4a"/><Relationship Id="rId1" Type="http://schemas.microsoft.com/office/2007/relationships/media" Target="../media/media20.m4a"/><Relationship Id="rId4" Type="http://schemas.openxmlformats.org/officeDocument/2006/relationships/image" Target="../media/image9.png"/></Relationships>
</file>

<file path=ppt/slides/_rels/slide20.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audio" Target="../media/media21.m4a"/><Relationship Id="rId1" Type="http://schemas.microsoft.com/office/2007/relationships/media" Target="../media/media21.m4a"/><Relationship Id="rId4" Type="http://schemas.openxmlformats.org/officeDocument/2006/relationships/image" Target="../media/image4.png"/></Relationships>
</file>

<file path=ppt/slides/_rels/slide21.xml.rels><?xml version="1.0" encoding="UTF-8" standalone="yes"?>
<Relationships xmlns="http://schemas.openxmlformats.org/package/2006/relationships"><Relationship Id="rId3" Type="http://schemas.openxmlformats.org/officeDocument/2006/relationships/slideLayout" Target="../slideLayouts/slideLayout7.xml"/><Relationship Id="rId2" Type="http://schemas.openxmlformats.org/officeDocument/2006/relationships/audio" Target="../media/media22.m4a"/><Relationship Id="rId1" Type="http://schemas.microsoft.com/office/2007/relationships/media" Target="../media/media22.m4a"/><Relationship Id="rId5" Type="http://schemas.openxmlformats.org/officeDocument/2006/relationships/image" Target="../media/image4.png"/><Relationship Id="rId4" Type="http://schemas.openxmlformats.org/officeDocument/2006/relationships/image" Target="../media/image10.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صورة 4" descr="medical.jpg"/>
          <p:cNvPicPr>
            <a:picLocks noChangeAspect="1"/>
          </p:cNvPicPr>
          <p:nvPr/>
        </p:nvPicPr>
        <p:blipFill>
          <a:blip r:embed="rId2"/>
          <a:srcRect l="17955"/>
          <a:stretch>
            <a:fillRect/>
          </a:stretch>
        </p:blipFill>
        <p:spPr>
          <a:xfrm>
            <a:off x="571472" y="642918"/>
            <a:ext cx="8140903" cy="5910282"/>
          </a:xfrm>
          <a:prstGeom prst="rect">
            <a:avLst/>
          </a:prstGeom>
        </p:spPr>
      </p:pic>
      <p:sp>
        <p:nvSpPr>
          <p:cNvPr id="6" name="مربع نص 5"/>
          <p:cNvSpPr txBox="1"/>
          <p:nvPr/>
        </p:nvSpPr>
        <p:spPr>
          <a:xfrm>
            <a:off x="609600" y="5029200"/>
            <a:ext cx="7891490" cy="1569660"/>
          </a:xfrm>
          <a:prstGeom prst="rect">
            <a:avLst/>
          </a:prstGeom>
          <a:noFill/>
        </p:spPr>
        <p:txBody>
          <a:bodyPr wrap="square" rtlCol="1">
            <a:spAutoFit/>
          </a:bodyPr>
          <a:lstStyle/>
          <a:p>
            <a:pPr algn="l" rtl="0"/>
            <a:r>
              <a:rPr lang="en-US" sz="4800" b="1" dirty="0">
                <a:solidFill>
                  <a:schemeClr val="accent6">
                    <a:lumMod val="75000"/>
                  </a:schemeClr>
                </a:solidFill>
                <a:effectLst>
                  <a:outerShdw blurRad="38100" dist="38100" dir="2700000" algn="tl">
                    <a:srgbClr val="000000">
                      <a:alpha val="43137"/>
                    </a:srgbClr>
                  </a:outerShdw>
                </a:effectLst>
              </a:rPr>
              <a:t>Damascus University</a:t>
            </a:r>
          </a:p>
          <a:p>
            <a:pPr algn="l" rtl="0"/>
            <a:r>
              <a:rPr lang="en-US" sz="4800" b="1" dirty="0">
                <a:solidFill>
                  <a:schemeClr val="accent6">
                    <a:lumMod val="75000"/>
                  </a:schemeClr>
                </a:solidFill>
                <a:effectLst>
                  <a:outerShdw blurRad="38100" dist="38100" dir="2700000" algn="tl">
                    <a:srgbClr val="000000">
                      <a:alpha val="43137"/>
                    </a:srgbClr>
                  </a:outerShdw>
                </a:effectLst>
              </a:rPr>
              <a:t>Medical Preparatory English</a:t>
            </a:r>
            <a:endParaRPr lang="ar-SY" dirty="0">
              <a:solidFill>
                <a:schemeClr val="accent6">
                  <a:lumMod val="75000"/>
                </a:schemeClr>
              </a:solidFill>
            </a:endParaRPr>
          </a:p>
        </p:txBody>
      </p:sp>
    </p:spTree>
    <p:extLst>
      <p:ext uri="{BB962C8B-B14F-4D97-AF65-F5344CB8AC3E}">
        <p14:creationId xmlns:p14="http://schemas.microsoft.com/office/powerpoint/2010/main" val="231119937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وان فرعي 2"/>
          <p:cNvSpPr>
            <a:spLocks noGrp="1"/>
          </p:cNvSpPr>
          <p:nvPr>
            <p:ph type="subTitle" idx="1"/>
          </p:nvPr>
        </p:nvSpPr>
        <p:spPr>
          <a:xfrm>
            <a:off x="785786" y="3929066"/>
            <a:ext cx="7572428" cy="1428760"/>
          </a:xfrm>
          <a:solidFill>
            <a:schemeClr val="accent6">
              <a:lumMod val="40000"/>
              <a:lumOff val="60000"/>
            </a:schemeClr>
          </a:solidFill>
        </p:spPr>
        <p:txBody>
          <a:bodyPr>
            <a:normAutofit lnSpcReduction="10000"/>
          </a:bodyPr>
          <a:lstStyle/>
          <a:p>
            <a:r>
              <a:rPr lang="ar-SA" sz="4000" b="1" dirty="0">
                <a:solidFill>
                  <a:schemeClr val="accent6">
                    <a:lumMod val="50000"/>
                  </a:schemeClr>
                </a:solidFill>
              </a:rPr>
              <a:t> </a:t>
            </a:r>
            <a:r>
              <a:rPr lang="en-US" sz="4000" b="1" dirty="0">
                <a:solidFill>
                  <a:schemeClr val="accent6">
                    <a:lumMod val="50000"/>
                  </a:schemeClr>
                </a:solidFill>
              </a:rPr>
              <a:t>New English File</a:t>
            </a:r>
          </a:p>
          <a:p>
            <a:r>
              <a:rPr lang="en-US" sz="4000" b="1" dirty="0">
                <a:solidFill>
                  <a:schemeClr val="accent6">
                    <a:lumMod val="50000"/>
                  </a:schemeClr>
                </a:solidFill>
              </a:rPr>
              <a:t>Upper-intermediate </a:t>
            </a:r>
          </a:p>
          <a:p>
            <a:endParaRPr lang="ar-SY" sz="4000" b="1" dirty="0">
              <a:solidFill>
                <a:schemeClr val="accent6">
                  <a:lumMod val="50000"/>
                </a:schemeClr>
              </a:solidFill>
            </a:endParaRPr>
          </a:p>
        </p:txBody>
      </p:sp>
      <p:pic>
        <p:nvPicPr>
          <p:cNvPr id="1028" name="Picture 4"/>
          <p:cNvPicPr>
            <a:picLocks noChangeAspect="1" noChangeArrowheads="1"/>
          </p:cNvPicPr>
          <p:nvPr/>
        </p:nvPicPr>
        <p:blipFill>
          <a:blip r:embed="rId4"/>
          <a:srcRect l="3880" t="10937" r="1683" b="8984"/>
          <a:stretch>
            <a:fillRect/>
          </a:stretch>
        </p:blipFill>
        <p:spPr bwMode="auto">
          <a:xfrm>
            <a:off x="785786" y="357166"/>
            <a:ext cx="7572428" cy="3610111"/>
          </a:xfrm>
          <a:prstGeom prst="rect">
            <a:avLst/>
          </a:prstGeom>
          <a:noFill/>
          <a:ln w="9525">
            <a:noFill/>
            <a:miter lim="800000"/>
            <a:headEnd/>
            <a:tailEnd/>
          </a:ln>
          <a:effectLst/>
        </p:spPr>
      </p:pic>
      <p:sp>
        <p:nvSpPr>
          <p:cNvPr id="7" name="مربع نص 6"/>
          <p:cNvSpPr txBox="1"/>
          <p:nvPr/>
        </p:nvSpPr>
        <p:spPr>
          <a:xfrm>
            <a:off x="785786" y="5357826"/>
            <a:ext cx="7572428" cy="923330"/>
          </a:xfrm>
          <a:prstGeom prst="rect">
            <a:avLst/>
          </a:prstGeom>
          <a:solidFill>
            <a:schemeClr val="tx2">
              <a:lumMod val="40000"/>
              <a:lumOff val="60000"/>
            </a:schemeClr>
          </a:solidFill>
        </p:spPr>
        <p:txBody>
          <a:bodyPr wrap="square" rtlCol="1">
            <a:spAutoFit/>
          </a:bodyPr>
          <a:lstStyle/>
          <a:p>
            <a:pPr algn="ctr"/>
            <a:r>
              <a:rPr lang="en-US" sz="5400" b="1" dirty="0"/>
              <a:t>Term 2 – Session 4</a:t>
            </a:r>
            <a:endParaRPr lang="ar-SY" sz="5400" b="1"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620000" y="5545398"/>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81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bg1">
              <a:lumMod val="95000"/>
            </a:schemeClr>
          </a:solidFill>
        </p:spPr>
        <p:txBody>
          <a:bodyPr>
            <a:normAutofit/>
          </a:bodyPr>
          <a:lstStyle/>
          <a:p>
            <a:pPr algn="l" rtl="0"/>
            <a:r>
              <a:rPr lang="en-US" sz="2800" b="1" dirty="0">
                <a:solidFill>
                  <a:srgbClr val="FF0000"/>
                </a:solidFill>
              </a:rPr>
              <a:t>COLLOQUIAL ENGLISH    Stage and screen    p. 64</a:t>
            </a:r>
            <a:endParaRPr lang="ar-SY" sz="2800" dirty="0">
              <a:solidFill>
                <a:srgbClr val="FF0000"/>
              </a:solidFill>
            </a:endParaRPr>
          </a:p>
        </p:txBody>
      </p:sp>
      <p:sp>
        <p:nvSpPr>
          <p:cNvPr id="3" name="عنصر نائب للمحتوى 2"/>
          <p:cNvSpPr>
            <a:spLocks noGrp="1"/>
          </p:cNvSpPr>
          <p:nvPr>
            <p:ph idx="1"/>
          </p:nvPr>
        </p:nvSpPr>
        <p:spPr>
          <a:xfrm>
            <a:off x="457200" y="1066800"/>
            <a:ext cx="8229600" cy="5059363"/>
          </a:xfrm>
        </p:spPr>
        <p:txBody>
          <a:bodyPr>
            <a:normAutofit/>
          </a:bodyPr>
          <a:lstStyle/>
          <a:p>
            <a:pPr algn="l" rtl="0">
              <a:buNone/>
            </a:pPr>
            <a:r>
              <a:rPr lang="en-US" sz="2800" b="1" dirty="0">
                <a:solidFill>
                  <a:schemeClr val="accent4"/>
                </a:solidFill>
              </a:rPr>
              <a:t>Glossary</a:t>
            </a:r>
          </a:p>
          <a:p>
            <a:pPr algn="l" rtl="0">
              <a:buNone/>
            </a:pPr>
            <a:r>
              <a:rPr lang="en-US" sz="2400" b="1" i="1" dirty="0">
                <a:solidFill>
                  <a:srgbClr val="0070C0"/>
                </a:solidFill>
              </a:rPr>
              <a:t>voice-over:</a:t>
            </a:r>
            <a:r>
              <a:rPr lang="en-US" sz="2400" dirty="0"/>
              <a:t> information or comments in a film or TV </a:t>
            </a:r>
            <a:r>
              <a:rPr lang="en-US" sz="2400" dirty="0" err="1"/>
              <a:t>programme</a:t>
            </a:r>
            <a:r>
              <a:rPr lang="en-US" sz="2400" dirty="0"/>
              <a:t/>
            </a:r>
            <a:br>
              <a:rPr lang="en-US" sz="2400" dirty="0"/>
            </a:br>
            <a:r>
              <a:rPr lang="en-US" sz="2400" dirty="0"/>
              <a:t>given by a person who you do not see on the screen</a:t>
            </a:r>
          </a:p>
          <a:p>
            <a:pPr algn="l" rtl="0">
              <a:buNone/>
            </a:pPr>
            <a:r>
              <a:rPr lang="en-US" sz="2400" b="1" i="1" dirty="0">
                <a:solidFill>
                  <a:srgbClr val="0070C0"/>
                </a:solidFill>
              </a:rPr>
              <a:t>fringe theatre: </a:t>
            </a:r>
            <a:r>
              <a:rPr lang="en-US" sz="2400" dirty="0"/>
              <a:t>plays, often by new writers, that are unusual and question the way people think </a:t>
            </a:r>
          </a:p>
          <a:p>
            <a:pPr algn="l" rtl="0">
              <a:buNone/>
            </a:pPr>
            <a:r>
              <a:rPr lang="en-US" sz="2400" b="1" i="1" dirty="0">
                <a:solidFill>
                  <a:srgbClr val="0070C0"/>
                </a:solidFill>
              </a:rPr>
              <a:t>props:</a:t>
            </a:r>
            <a:r>
              <a:rPr lang="en-US" sz="2400" dirty="0"/>
              <a:t> objects used by actors during the performance of a play or film</a:t>
            </a:r>
          </a:p>
          <a:p>
            <a:pPr algn="l" rtl="0">
              <a:buNone/>
            </a:pPr>
            <a:r>
              <a:rPr lang="en-US" sz="2400" b="1" i="1" dirty="0">
                <a:solidFill>
                  <a:srgbClr val="0070C0"/>
                </a:solidFill>
              </a:rPr>
              <a:t>rehearsal: </a:t>
            </a:r>
            <a:r>
              <a:rPr lang="en-US" sz="2400" dirty="0"/>
              <a:t>time that is spent </a:t>
            </a:r>
            <a:r>
              <a:rPr lang="en-US" sz="2400" dirty="0" err="1"/>
              <a:t>practising</a:t>
            </a:r>
            <a:r>
              <a:rPr lang="en-US" sz="2400" dirty="0"/>
              <a:t> a play or piece of music </a:t>
            </a:r>
          </a:p>
          <a:p>
            <a:pPr algn="l" rtl="0">
              <a:buNone/>
            </a:pPr>
            <a:r>
              <a:rPr lang="en-US" sz="2400" b="1" i="1" dirty="0">
                <a:solidFill>
                  <a:srgbClr val="0070C0"/>
                </a:solidFill>
              </a:rPr>
              <a:t>Dictaphone: </a:t>
            </a:r>
            <a:r>
              <a:rPr lang="en-US" sz="2400" dirty="0"/>
              <a:t>a small machine used to record people speaking</a:t>
            </a:r>
          </a:p>
          <a:p>
            <a:pPr algn="l" rtl="0">
              <a:buNone/>
            </a:pPr>
            <a:r>
              <a:rPr lang="en-US" sz="2400" b="1" i="1" dirty="0">
                <a:solidFill>
                  <a:srgbClr val="0070C0"/>
                </a:solidFill>
              </a:rPr>
              <a:t>oftentimes:</a:t>
            </a:r>
            <a:r>
              <a:rPr lang="en-US" sz="2400" dirty="0"/>
              <a:t> (North American English) often</a:t>
            </a:r>
            <a:endParaRPr lang="ar-SY" sz="2400" dirty="0"/>
          </a:p>
        </p:txBody>
      </p:sp>
      <p:pic>
        <p:nvPicPr>
          <p:cNvPr id="5" name="صوت مسجّل">
            <a:hlinkClick r:id="" action="ppaction://media"/>
          </p:cNvPr>
          <p:cNvPicPr>
            <a:picLocks noChangeAspect="1"/>
          </p:cNvPicPr>
          <p:nvPr>
            <a:audioFile r:link="rId3"/>
            <p:extLst>
              <p:ext uri="{DAA4B4D4-6D71-4841-9C94-3DE7FCFB9230}">
                <p14:media xmlns:p14="http://schemas.microsoft.com/office/powerpoint/2010/main" r:embed="rId2"/>
              </p:ext>
            </p:extLst>
          </p:nvPr>
        </p:nvPicPr>
        <p:blipFill>
          <a:blip r:embed="rId5" cstate="print"/>
          <a:stretch>
            <a:fillRect/>
          </a:stretch>
        </p:blipFill>
        <p:spPr>
          <a:xfrm>
            <a:off x="8098809" y="304800"/>
            <a:ext cx="609600" cy="609600"/>
          </a:xfrm>
          <a:prstGeom prst="rect">
            <a:avLst/>
          </a:prstGeom>
        </p:spPr>
      </p:pic>
    </p:spTree>
  </p:cSld>
  <p:clrMapOvr>
    <a:overrideClrMapping bg1="lt1" tx1="dk1" bg2="lt2" tx2="dk2" accent1="accent1" accent2="accent2" accent3="accent3" accent4="accent4" accent5="accent5" accent6="accent6" hlink="hlink" folHlink="folHlink"/>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64592"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bg1">
              <a:lumMod val="95000"/>
            </a:schemeClr>
          </a:solidFill>
        </p:spPr>
        <p:txBody>
          <a:bodyPr>
            <a:normAutofit/>
          </a:bodyPr>
          <a:lstStyle/>
          <a:p>
            <a:pPr algn="l" rtl="0"/>
            <a:r>
              <a:rPr lang="en-US" sz="2800" b="1" dirty="0">
                <a:solidFill>
                  <a:srgbClr val="FF0000"/>
                </a:solidFill>
              </a:rPr>
              <a:t>COLLOQUIAL ENGLISH    Stage and screen    p. 64</a:t>
            </a:r>
            <a:endParaRPr lang="ar-SY" sz="2800" dirty="0">
              <a:solidFill>
                <a:srgbClr val="FF0000"/>
              </a:solidFill>
            </a:endParaRPr>
          </a:p>
        </p:txBody>
      </p:sp>
      <p:sp>
        <p:nvSpPr>
          <p:cNvPr id="3" name="عنصر نائب للمحتوى 2"/>
          <p:cNvSpPr>
            <a:spLocks noGrp="1"/>
          </p:cNvSpPr>
          <p:nvPr>
            <p:ph idx="1"/>
          </p:nvPr>
        </p:nvSpPr>
        <p:spPr>
          <a:xfrm>
            <a:off x="381000" y="1066800"/>
            <a:ext cx="8458200" cy="5334000"/>
          </a:xfrm>
        </p:spPr>
        <p:txBody>
          <a:bodyPr>
            <a:normAutofit/>
          </a:bodyPr>
          <a:lstStyle/>
          <a:p>
            <a:pPr algn="l" rtl="0">
              <a:buNone/>
            </a:pPr>
            <a:r>
              <a:rPr lang="en-US" sz="2800" b="1" dirty="0">
                <a:solidFill>
                  <a:schemeClr val="accent4"/>
                </a:solidFill>
              </a:rPr>
              <a:t>Glossary</a:t>
            </a:r>
          </a:p>
          <a:p>
            <a:pPr algn="l" rtl="0">
              <a:buNone/>
            </a:pPr>
            <a:r>
              <a:rPr lang="en-US" sz="2400" b="1" i="1" dirty="0">
                <a:solidFill>
                  <a:srgbClr val="0070C0"/>
                </a:solidFill>
              </a:rPr>
              <a:t>Royal Shakespeare Company: </a:t>
            </a:r>
            <a:r>
              <a:rPr lang="en-US" sz="2400" dirty="0"/>
              <a:t>A British drama company which</a:t>
            </a:r>
            <a:br>
              <a:rPr lang="en-US" sz="2400" dirty="0"/>
            </a:br>
            <a:r>
              <a:rPr lang="en-US" sz="2400" dirty="0"/>
              <a:t>specializes in Shakespeare’s plays</a:t>
            </a:r>
          </a:p>
          <a:p>
            <a:pPr algn="l" rtl="0">
              <a:buNone/>
            </a:pPr>
            <a:r>
              <a:rPr lang="en-US" sz="2400" b="1" i="1" dirty="0">
                <a:solidFill>
                  <a:srgbClr val="0070C0"/>
                </a:solidFill>
              </a:rPr>
              <a:t>Coriolanus:</a:t>
            </a:r>
            <a:r>
              <a:rPr lang="en-US" sz="2400" b="1" i="1" dirty="0"/>
              <a:t> </a:t>
            </a:r>
            <a:r>
              <a:rPr lang="en-US" sz="2400" dirty="0"/>
              <a:t>one of Shakespeare's lesser known plays set in Roman times </a:t>
            </a:r>
          </a:p>
          <a:p>
            <a:pPr algn="l" rtl="0">
              <a:buNone/>
            </a:pPr>
            <a:r>
              <a:rPr lang="en-US" sz="2400" b="1" i="1" dirty="0">
                <a:solidFill>
                  <a:srgbClr val="0070C0"/>
                </a:solidFill>
              </a:rPr>
              <a:t>feature film: </a:t>
            </a:r>
            <a:r>
              <a:rPr lang="en-US" sz="2400" dirty="0"/>
              <a:t>a full-length film with a story, i.e. not a documentary</a:t>
            </a:r>
          </a:p>
          <a:p>
            <a:pPr algn="l" rtl="0">
              <a:buNone/>
            </a:pPr>
            <a:r>
              <a:rPr lang="en-US" sz="2400" b="1" i="1" dirty="0">
                <a:solidFill>
                  <a:srgbClr val="0070C0"/>
                </a:solidFill>
              </a:rPr>
              <a:t>sword:</a:t>
            </a:r>
            <a:r>
              <a:rPr lang="en-US" sz="2400" dirty="0"/>
              <a:t> a weapon with a long metal blade</a:t>
            </a:r>
          </a:p>
          <a:p>
            <a:pPr algn="l" rtl="0">
              <a:buNone/>
            </a:pPr>
            <a:r>
              <a:rPr lang="en-US" sz="2400" b="1" i="1" dirty="0">
                <a:solidFill>
                  <a:srgbClr val="0070C0"/>
                </a:solidFill>
              </a:rPr>
              <a:t>axe:</a:t>
            </a:r>
            <a:r>
              <a:rPr lang="en-US" sz="2400" dirty="0"/>
              <a:t> a weapon with a wooden handle and </a:t>
            </a:r>
          </a:p>
          <a:p>
            <a:pPr algn="l" rtl="0">
              <a:buNone/>
            </a:pPr>
            <a:r>
              <a:rPr lang="en-US" sz="2400" dirty="0"/>
              <a:t>        a heavy metal blade, also a tool for </a:t>
            </a:r>
          </a:p>
          <a:p>
            <a:pPr algn="l" rtl="0">
              <a:buNone/>
            </a:pPr>
            <a:r>
              <a:rPr lang="en-US" sz="2400" dirty="0"/>
              <a:t>         chopping wood</a:t>
            </a:r>
          </a:p>
          <a:p>
            <a:pPr algn="l" rtl="0">
              <a:buNone/>
            </a:pPr>
            <a:r>
              <a:rPr lang="en-US" sz="2400" b="1" i="1" dirty="0">
                <a:solidFill>
                  <a:srgbClr val="0070C0"/>
                </a:solidFill>
              </a:rPr>
              <a:t>parry:</a:t>
            </a:r>
            <a:r>
              <a:rPr lang="en-US" sz="2400" dirty="0"/>
              <a:t> to defend yourself by stopping </a:t>
            </a:r>
            <a:r>
              <a:rPr lang="en-US" sz="2400" dirty="0" err="1"/>
              <a:t>sb</a:t>
            </a:r>
            <a:r>
              <a:rPr lang="en-US" sz="2400" dirty="0"/>
              <a:t> hitting you, e.g. with your arm or with a weapon</a:t>
            </a:r>
            <a:endParaRPr lang="ar-SY" sz="2400" dirty="0"/>
          </a:p>
        </p:txBody>
      </p:sp>
      <p:pic>
        <p:nvPicPr>
          <p:cNvPr id="3074" name="Picture 2"/>
          <p:cNvPicPr>
            <a:picLocks noChangeAspect="1" noChangeArrowheads="1"/>
          </p:cNvPicPr>
          <p:nvPr/>
        </p:nvPicPr>
        <p:blipFill>
          <a:blip r:embed="rId4"/>
          <a:srcRect l="24597" t="22917" r="53148" b="52083"/>
          <a:stretch>
            <a:fillRect/>
          </a:stretch>
        </p:blipFill>
        <p:spPr bwMode="auto">
          <a:xfrm>
            <a:off x="7010400" y="3657600"/>
            <a:ext cx="1568450" cy="990600"/>
          </a:xfrm>
          <a:prstGeom prst="rect">
            <a:avLst/>
          </a:prstGeom>
          <a:noFill/>
          <a:ln w="9525">
            <a:noFill/>
            <a:miter lim="800000"/>
            <a:headEnd/>
            <a:tailEnd/>
          </a:ln>
          <a:effectLst/>
        </p:spPr>
      </p:pic>
      <p:pic>
        <p:nvPicPr>
          <p:cNvPr id="3075" name="Picture 3"/>
          <p:cNvPicPr>
            <a:picLocks noChangeAspect="1" noChangeArrowheads="1"/>
          </p:cNvPicPr>
          <p:nvPr/>
        </p:nvPicPr>
        <p:blipFill>
          <a:blip r:embed="rId5"/>
          <a:srcRect l="75769" t="43750" r="3148" b="25000"/>
          <a:stretch>
            <a:fillRect/>
          </a:stretch>
        </p:blipFill>
        <p:spPr bwMode="auto">
          <a:xfrm>
            <a:off x="5638800" y="4114800"/>
            <a:ext cx="1463040" cy="1219200"/>
          </a:xfrm>
          <a:prstGeom prst="rect">
            <a:avLst/>
          </a:prstGeom>
          <a:noFill/>
          <a:ln w="9525">
            <a:noFill/>
            <a:miter lim="800000"/>
            <a:headEnd/>
            <a:tailEnd/>
          </a:ln>
          <a:effectLst/>
        </p:spPr>
      </p:pic>
      <p:sp>
        <p:nvSpPr>
          <p:cNvPr id="6" name="مربع نص 5"/>
          <p:cNvSpPr txBox="1"/>
          <p:nvPr/>
        </p:nvSpPr>
        <p:spPr>
          <a:xfrm>
            <a:off x="5867400" y="4953000"/>
            <a:ext cx="609600" cy="400110"/>
          </a:xfrm>
          <a:prstGeom prst="rect">
            <a:avLst/>
          </a:prstGeom>
          <a:noFill/>
        </p:spPr>
        <p:txBody>
          <a:bodyPr wrap="square" rtlCol="1">
            <a:spAutoFit/>
          </a:bodyPr>
          <a:lstStyle/>
          <a:p>
            <a:pPr algn="l" rtl="0"/>
            <a:r>
              <a:rPr lang="en-US" sz="2000" b="1" dirty="0"/>
              <a:t>axe</a:t>
            </a:r>
            <a:endParaRPr lang="ar-SY" sz="2000" b="1" dirty="0"/>
          </a:p>
        </p:txBody>
      </p:sp>
      <p:sp>
        <p:nvSpPr>
          <p:cNvPr id="7" name="مربع نص 6"/>
          <p:cNvSpPr txBox="1"/>
          <p:nvPr/>
        </p:nvSpPr>
        <p:spPr>
          <a:xfrm>
            <a:off x="7772400" y="4191000"/>
            <a:ext cx="914400" cy="400110"/>
          </a:xfrm>
          <a:prstGeom prst="rect">
            <a:avLst/>
          </a:prstGeom>
          <a:noFill/>
        </p:spPr>
        <p:txBody>
          <a:bodyPr wrap="square" rtlCol="1">
            <a:spAutoFit/>
          </a:bodyPr>
          <a:lstStyle/>
          <a:p>
            <a:pPr algn="l" rtl="0"/>
            <a:r>
              <a:rPr lang="en-US" sz="2000" b="1" dirty="0"/>
              <a:t>sword</a:t>
            </a:r>
            <a:endParaRPr lang="ar-SY" sz="2000" b="1"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77200" y="3048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6279"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chemeClr val="accent2">
              <a:lumMod val="20000"/>
              <a:lumOff val="80000"/>
            </a:schemeClr>
          </a:solidFill>
        </p:spPr>
        <p:txBody>
          <a:bodyPr>
            <a:normAutofit/>
          </a:bodyPr>
          <a:lstStyle/>
          <a:p>
            <a:pPr algn="l" rtl="0"/>
            <a:r>
              <a:rPr lang="en-US" sz="3600" b="1" dirty="0"/>
              <a:t>COMMON PHRASES         p. 64</a:t>
            </a:r>
            <a:endParaRPr lang="ar-SY" sz="3600" dirty="0"/>
          </a:p>
        </p:txBody>
      </p:sp>
      <p:sp>
        <p:nvSpPr>
          <p:cNvPr id="3" name="عنصر نائب للمحتوى 2"/>
          <p:cNvSpPr>
            <a:spLocks noGrp="1"/>
          </p:cNvSpPr>
          <p:nvPr>
            <p:ph idx="1"/>
          </p:nvPr>
        </p:nvSpPr>
        <p:spPr>
          <a:xfrm>
            <a:off x="304800" y="1219200"/>
            <a:ext cx="8610600" cy="5257800"/>
          </a:xfrm>
        </p:spPr>
        <p:txBody>
          <a:bodyPr>
            <a:normAutofit fontScale="77500" lnSpcReduction="20000"/>
          </a:bodyPr>
          <a:lstStyle/>
          <a:p>
            <a:pPr algn="l" rtl="0">
              <a:buNone/>
            </a:pPr>
            <a:r>
              <a:rPr lang="en-US" dirty="0"/>
              <a:t>1. There isn’t much I don’t do, I guess, </a:t>
            </a:r>
            <a:r>
              <a:rPr lang="en-US" b="1" i="1" dirty="0">
                <a:solidFill>
                  <a:srgbClr val="7030A0"/>
                </a:solidFill>
              </a:rPr>
              <a:t>as far as acting goes</a:t>
            </a:r>
            <a:r>
              <a:rPr lang="en-US" b="1" dirty="0"/>
              <a:t>.       </a:t>
            </a:r>
            <a:r>
              <a:rPr lang="en-US" b="1" dirty="0">
                <a:solidFill>
                  <a:srgbClr val="0070C0"/>
                </a:solidFill>
              </a:rPr>
              <a:t>(= related to acting) </a:t>
            </a:r>
          </a:p>
          <a:p>
            <a:pPr algn="l" rtl="0">
              <a:buNone/>
            </a:pPr>
            <a:r>
              <a:rPr lang="en-US" dirty="0"/>
              <a:t>2. You just </a:t>
            </a:r>
            <a:r>
              <a:rPr lang="en-US" b="1" i="1" dirty="0">
                <a:solidFill>
                  <a:srgbClr val="7030A0"/>
                </a:solidFill>
              </a:rPr>
              <a:t>show up </a:t>
            </a:r>
            <a:r>
              <a:rPr lang="en-US" dirty="0"/>
              <a:t>and you are expected to know all your lines. </a:t>
            </a:r>
            <a:r>
              <a:rPr lang="en-US" b="1" dirty="0">
                <a:solidFill>
                  <a:srgbClr val="0070C0"/>
                </a:solidFill>
              </a:rPr>
              <a:t>(informal, a phrasal verb = arrive somewhere where you are expected to be / do something, synonym </a:t>
            </a:r>
            <a:r>
              <a:rPr lang="en-US" b="1" i="1" dirty="0">
                <a:solidFill>
                  <a:srgbClr val="0070C0"/>
                </a:solidFill>
              </a:rPr>
              <a:t>turn up</a:t>
            </a:r>
            <a:r>
              <a:rPr lang="en-US" b="1" dirty="0">
                <a:solidFill>
                  <a:srgbClr val="0070C0"/>
                </a:solidFill>
              </a:rPr>
              <a:t>) </a:t>
            </a:r>
          </a:p>
          <a:p>
            <a:pPr algn="l" rtl="0">
              <a:buNone/>
            </a:pPr>
            <a:r>
              <a:rPr lang="en-US" dirty="0"/>
              <a:t>3. You do it a few times and </a:t>
            </a:r>
            <a:r>
              <a:rPr lang="en-US" b="1" i="1" dirty="0">
                <a:solidFill>
                  <a:srgbClr val="7030A0"/>
                </a:solidFill>
              </a:rPr>
              <a:t>that’s it. </a:t>
            </a:r>
            <a:r>
              <a:rPr lang="en-US" b="1" dirty="0">
                <a:solidFill>
                  <a:srgbClr val="0070C0"/>
                </a:solidFill>
              </a:rPr>
              <a:t>(= informal way of saying </a:t>
            </a:r>
            <a:r>
              <a:rPr lang="en-US" b="1" i="1" dirty="0">
                <a:solidFill>
                  <a:srgbClr val="0070C0"/>
                </a:solidFill>
              </a:rPr>
              <a:t>that’s all there is, it’s finished) </a:t>
            </a:r>
          </a:p>
          <a:p>
            <a:pPr algn="l" rtl="0">
              <a:buNone/>
            </a:pPr>
            <a:r>
              <a:rPr lang="en-US" dirty="0"/>
              <a:t>4. It’s amazing the </a:t>
            </a:r>
            <a:r>
              <a:rPr lang="en-US" b="1" i="1" dirty="0">
                <a:solidFill>
                  <a:srgbClr val="7030A0"/>
                </a:solidFill>
              </a:rPr>
              <a:t>difference it makes </a:t>
            </a:r>
            <a:r>
              <a:rPr lang="en-US" dirty="0"/>
              <a:t>when the writing is good. </a:t>
            </a:r>
            <a:r>
              <a:rPr lang="en-US" b="1" dirty="0">
                <a:solidFill>
                  <a:srgbClr val="0070C0"/>
                </a:solidFill>
              </a:rPr>
              <a:t>(= there is a big difference between good and bad writing) </a:t>
            </a:r>
          </a:p>
          <a:p>
            <a:pPr algn="l" rtl="0">
              <a:buNone/>
            </a:pPr>
            <a:r>
              <a:rPr lang="en-US" dirty="0"/>
              <a:t>5. I gave the other guy three stitches on his fingers </a:t>
            </a:r>
            <a:r>
              <a:rPr lang="en-US" b="1" i="1" dirty="0">
                <a:solidFill>
                  <a:srgbClr val="7030A0"/>
                </a:solidFill>
              </a:rPr>
              <a:t>at one point  </a:t>
            </a:r>
            <a:r>
              <a:rPr lang="en-US" dirty="0"/>
              <a:t>when he parried in the wrong place. </a:t>
            </a:r>
            <a:r>
              <a:rPr lang="en-US" b="1" dirty="0">
                <a:solidFill>
                  <a:srgbClr val="0070C0"/>
                </a:solidFill>
              </a:rPr>
              <a:t>(= at one moment) </a:t>
            </a:r>
          </a:p>
          <a:p>
            <a:pPr algn="l" rtl="0">
              <a:buNone/>
            </a:pPr>
            <a:r>
              <a:rPr lang="en-US" dirty="0"/>
              <a:t>6. You get to do it </a:t>
            </a:r>
            <a:r>
              <a:rPr lang="en-US" b="1" i="1" dirty="0">
                <a:solidFill>
                  <a:srgbClr val="7030A0"/>
                </a:solidFill>
              </a:rPr>
              <a:t>over and over again</a:t>
            </a:r>
            <a:r>
              <a:rPr lang="en-US" b="1" i="1" dirty="0">
                <a:solidFill>
                  <a:srgbClr val="0070C0"/>
                </a:solidFill>
              </a:rPr>
              <a:t>. </a:t>
            </a:r>
            <a:r>
              <a:rPr lang="en-US" b="1" dirty="0">
                <a:solidFill>
                  <a:srgbClr val="0070C0"/>
                </a:solidFill>
              </a:rPr>
              <a:t>(idiom: informal way of saying </a:t>
            </a:r>
            <a:r>
              <a:rPr lang="en-US" b="1" i="1" dirty="0">
                <a:solidFill>
                  <a:srgbClr val="0070C0"/>
                </a:solidFill>
              </a:rPr>
              <a:t>many times one after another,</a:t>
            </a:r>
            <a:r>
              <a:rPr lang="en-US" b="1" dirty="0">
                <a:solidFill>
                  <a:srgbClr val="0070C0"/>
                </a:solidFill>
              </a:rPr>
              <a:t> synonym </a:t>
            </a:r>
            <a:r>
              <a:rPr lang="en-US" b="1" i="1" dirty="0">
                <a:solidFill>
                  <a:srgbClr val="0070C0"/>
                </a:solidFill>
              </a:rPr>
              <a:t>again and again)</a:t>
            </a:r>
            <a:endParaRPr lang="ar-SY" b="1" dirty="0">
              <a:solidFill>
                <a:srgbClr val="0070C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36591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103996"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152400" y="1295400"/>
            <a:ext cx="8763000" cy="4830763"/>
          </a:xfrm>
        </p:spPr>
        <p:txBody>
          <a:bodyPr>
            <a:normAutofit fontScale="92500" lnSpcReduction="10000"/>
          </a:bodyPr>
          <a:lstStyle/>
          <a:p>
            <a:pPr algn="l" rtl="0">
              <a:buNone/>
            </a:pPr>
            <a:r>
              <a:rPr lang="en-US" sz="2800" b="1" dirty="0"/>
              <a:t>1. </a:t>
            </a:r>
            <a:r>
              <a:rPr lang="en-US" sz="2800" dirty="0"/>
              <a:t>I was in a music video once, but that’s about </a:t>
            </a:r>
            <a:r>
              <a:rPr lang="en-US" sz="2800" b="1" i="1" dirty="0">
                <a:solidFill>
                  <a:srgbClr val="7030A0"/>
                </a:solidFill>
              </a:rPr>
              <a:t>as far as</a:t>
            </a:r>
            <a:r>
              <a:rPr lang="en-US" sz="2800" dirty="0"/>
              <a:t> I’ve gone. </a:t>
            </a:r>
            <a:r>
              <a:rPr lang="en-US" sz="2800" b="1" dirty="0">
                <a:solidFill>
                  <a:srgbClr val="0070C0"/>
                </a:solidFill>
              </a:rPr>
              <a:t>(= informal way of saying </a:t>
            </a:r>
            <a:r>
              <a:rPr lang="en-US" sz="2800" b="1" i="1" dirty="0">
                <a:solidFill>
                  <a:srgbClr val="0070C0"/>
                </a:solidFill>
              </a:rPr>
              <a:t>that’s all I’ve done</a:t>
            </a:r>
            <a:r>
              <a:rPr lang="en-US" sz="2800" b="1" dirty="0">
                <a:solidFill>
                  <a:srgbClr val="0070C0"/>
                </a:solidFill>
              </a:rPr>
              <a:t>)</a:t>
            </a:r>
          </a:p>
          <a:p>
            <a:pPr algn="l" rtl="0">
              <a:buNone/>
            </a:pPr>
            <a:r>
              <a:rPr lang="en-US" sz="2800" b="1" dirty="0"/>
              <a:t>2. </a:t>
            </a:r>
            <a:r>
              <a:rPr lang="en-US" sz="2800" dirty="0"/>
              <a:t>The </a:t>
            </a:r>
            <a:r>
              <a:rPr lang="en-US" sz="2800" b="1" i="1" dirty="0">
                <a:solidFill>
                  <a:srgbClr val="7030A0"/>
                </a:solidFill>
              </a:rPr>
              <a:t>buzz</a:t>
            </a:r>
            <a:r>
              <a:rPr lang="en-US" sz="2800" dirty="0"/>
              <a:t> of it, being able to be someone else in front of people. </a:t>
            </a:r>
            <a:r>
              <a:rPr lang="en-US" sz="2800" b="1" dirty="0">
                <a:solidFill>
                  <a:srgbClr val="0070C0"/>
                </a:solidFill>
              </a:rPr>
              <a:t>(= informal way of saying </a:t>
            </a:r>
            <a:r>
              <a:rPr lang="en-US" sz="2800" b="1" i="1" dirty="0">
                <a:solidFill>
                  <a:srgbClr val="0070C0"/>
                </a:solidFill>
              </a:rPr>
              <a:t>the excitement</a:t>
            </a:r>
            <a:r>
              <a:rPr lang="en-US" sz="2800" b="1" dirty="0">
                <a:solidFill>
                  <a:srgbClr val="0070C0"/>
                </a:solidFill>
              </a:rPr>
              <a:t>)</a:t>
            </a:r>
          </a:p>
          <a:p>
            <a:pPr algn="l" rtl="0">
              <a:buNone/>
            </a:pPr>
            <a:r>
              <a:rPr lang="en-US" sz="2800" b="1" dirty="0"/>
              <a:t>3. </a:t>
            </a:r>
            <a:r>
              <a:rPr lang="en-US" sz="2800" dirty="0"/>
              <a:t>And you can just </a:t>
            </a:r>
            <a:r>
              <a:rPr lang="en-US" sz="2800" b="1" i="1" dirty="0">
                <a:solidFill>
                  <a:srgbClr val="7030A0"/>
                </a:solidFill>
              </a:rPr>
              <a:t>sort of</a:t>
            </a:r>
            <a:r>
              <a:rPr lang="en-US" sz="2800" dirty="0"/>
              <a:t> get taken away into this other world. </a:t>
            </a:r>
            <a:r>
              <a:rPr lang="en-US" sz="2800" b="1" dirty="0">
                <a:solidFill>
                  <a:srgbClr val="0070C0"/>
                </a:solidFill>
              </a:rPr>
              <a:t>(= expression used when you are trying to think of the word / expression you want to use, or can’t think what to say) </a:t>
            </a:r>
          </a:p>
          <a:p>
            <a:pPr algn="l" rtl="0">
              <a:buNone/>
            </a:pPr>
            <a:r>
              <a:rPr lang="en-US" sz="2800" b="1" dirty="0"/>
              <a:t>4. </a:t>
            </a:r>
            <a:r>
              <a:rPr lang="en-US" sz="2800" b="1" i="1" dirty="0">
                <a:solidFill>
                  <a:srgbClr val="7030A0"/>
                </a:solidFill>
              </a:rPr>
              <a:t>A couple of</a:t>
            </a:r>
            <a:r>
              <a:rPr lang="en-US" sz="2800" dirty="0"/>
              <a:t> plays I’ve been in</a:t>
            </a:r>
            <a:r>
              <a:rPr lang="en-US" sz="2800" b="1" dirty="0">
                <a:solidFill>
                  <a:srgbClr val="0070C0"/>
                </a:solidFill>
              </a:rPr>
              <a:t>. (= two)</a:t>
            </a:r>
          </a:p>
          <a:p>
            <a:pPr algn="l" rtl="0">
              <a:buNone/>
            </a:pPr>
            <a:r>
              <a:rPr lang="en-US" sz="2800" b="1" dirty="0"/>
              <a:t>5. </a:t>
            </a:r>
            <a:r>
              <a:rPr lang="en-US" sz="2800" dirty="0"/>
              <a:t>It is nerve-wracking just as </a:t>
            </a:r>
            <a:r>
              <a:rPr lang="en-US" sz="2800" b="1" i="1" dirty="0">
                <a:solidFill>
                  <a:srgbClr val="7030A0"/>
                </a:solidFill>
              </a:rPr>
              <a:t>you’re about to</a:t>
            </a:r>
            <a:r>
              <a:rPr lang="en-US" sz="2800" dirty="0"/>
              <a:t> go on.</a:t>
            </a:r>
          </a:p>
          <a:p>
            <a:pPr algn="l" rtl="0">
              <a:buNone/>
            </a:pPr>
            <a:r>
              <a:rPr lang="en-US" sz="2800" dirty="0"/>
              <a:t>                                             </a:t>
            </a:r>
            <a:r>
              <a:rPr lang="en-US" sz="2800" b="1" dirty="0">
                <a:solidFill>
                  <a:srgbClr val="0070C0"/>
                </a:solidFill>
              </a:rPr>
              <a:t>(= just before you walk on the stage)</a:t>
            </a:r>
          </a:p>
          <a:p>
            <a:pPr algn="l" rtl="0">
              <a:buFont typeface="Wingdings" pitchFamily="2" charset="2"/>
              <a:buChar char="v"/>
            </a:pPr>
            <a:r>
              <a:rPr lang="en-US" sz="2800" b="1" dirty="0">
                <a:solidFill>
                  <a:srgbClr val="D802C9"/>
                </a:solidFill>
              </a:rPr>
              <a:t> nerve-wracking (</a:t>
            </a:r>
            <a:r>
              <a:rPr lang="en-US" sz="2800" b="1" dirty="0" err="1">
                <a:solidFill>
                  <a:srgbClr val="D802C9"/>
                </a:solidFill>
              </a:rPr>
              <a:t>adj</a:t>
            </a:r>
            <a:r>
              <a:rPr lang="en-US" sz="2800" b="1" dirty="0">
                <a:solidFill>
                  <a:srgbClr val="D802C9"/>
                </a:solidFill>
              </a:rPr>
              <a:t>) = making you feel very nervous </a:t>
            </a:r>
            <a:endParaRPr lang="ar-SY" sz="2800" b="1" dirty="0">
              <a:solidFill>
                <a:srgbClr val="D802C9"/>
              </a:solidFill>
            </a:endParaRPr>
          </a:p>
        </p:txBody>
      </p:sp>
      <p:sp>
        <p:nvSpPr>
          <p:cNvPr id="4" name="عنوان 1"/>
          <p:cNvSpPr>
            <a:spLocks noGrp="1"/>
          </p:cNvSpPr>
          <p:nvPr>
            <p:ph type="title"/>
          </p:nvPr>
        </p:nvSpPr>
        <p:spPr>
          <a:xfrm>
            <a:off x="457200" y="274638"/>
            <a:ext cx="8229600" cy="715962"/>
          </a:xfrm>
          <a:solidFill>
            <a:schemeClr val="accent5">
              <a:lumMod val="20000"/>
              <a:lumOff val="80000"/>
            </a:schemeClr>
          </a:solidFill>
        </p:spPr>
        <p:txBody>
          <a:bodyPr>
            <a:normAutofit/>
          </a:bodyPr>
          <a:lstStyle/>
          <a:p>
            <a:pPr algn="l" rtl="0"/>
            <a:r>
              <a:rPr lang="en-US" sz="3200" b="1" dirty="0"/>
              <a:t>COMMON PHRASES            p. 64</a:t>
            </a:r>
            <a:endParaRPr lang="ar-SY" sz="3200"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327819"/>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93593"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15962"/>
          </a:xfrm>
          <a:solidFill>
            <a:srgbClr val="FF6699"/>
          </a:solidFill>
        </p:spPr>
        <p:txBody>
          <a:bodyPr>
            <a:normAutofit/>
          </a:bodyPr>
          <a:lstStyle/>
          <a:p>
            <a:pPr algn="l" rtl="0"/>
            <a:r>
              <a:rPr lang="en-US" sz="3600" b="1" dirty="0"/>
              <a:t>Writing</a:t>
            </a:r>
            <a:r>
              <a:rPr lang="en-US" sz="3600" dirty="0"/>
              <a:t>        </a:t>
            </a:r>
            <a:r>
              <a:rPr lang="en-US" sz="3600" b="1" dirty="0"/>
              <a:t>An article           p. 65</a:t>
            </a:r>
            <a:r>
              <a:rPr lang="en-US" sz="3600" dirty="0"/>
              <a:t> </a:t>
            </a:r>
            <a:endParaRPr lang="ar-SY" sz="3600" dirty="0"/>
          </a:p>
        </p:txBody>
      </p:sp>
      <p:sp>
        <p:nvSpPr>
          <p:cNvPr id="3" name="عنصر نائب للمحتوى 2"/>
          <p:cNvSpPr>
            <a:spLocks noGrp="1"/>
          </p:cNvSpPr>
          <p:nvPr>
            <p:ph idx="1"/>
          </p:nvPr>
        </p:nvSpPr>
        <p:spPr>
          <a:xfrm>
            <a:off x="457200" y="1143000"/>
            <a:ext cx="4648200" cy="4983163"/>
          </a:xfrm>
        </p:spPr>
        <p:txBody>
          <a:bodyPr>
            <a:normAutofit/>
          </a:bodyPr>
          <a:lstStyle/>
          <a:p>
            <a:pPr algn="l" rtl="0">
              <a:buNone/>
            </a:pPr>
            <a:endParaRPr lang="en-US" sz="2400" dirty="0"/>
          </a:p>
          <a:p>
            <a:pPr algn="l" rtl="0">
              <a:buNone/>
            </a:pPr>
            <a:r>
              <a:rPr lang="en-US" sz="2400" dirty="0"/>
              <a:t>a. Look at the three pictures. What do you think the child’s parents should / shouldn’t have done? Read the article and check.</a:t>
            </a:r>
          </a:p>
          <a:p>
            <a:pPr algn="l" rtl="0">
              <a:buNone/>
            </a:pPr>
            <a:endParaRPr lang="en-US" sz="2400" dirty="0"/>
          </a:p>
          <a:p>
            <a:pPr algn="l" rtl="0">
              <a:buNone/>
            </a:pPr>
            <a:r>
              <a:rPr lang="en-US" sz="2400" dirty="0"/>
              <a:t>b. This article was originally written in six short paragraphs. Mark (</a:t>
            </a:r>
            <a:r>
              <a:rPr lang="en-US" sz="2400" b="1" dirty="0">
                <a:solidFill>
                  <a:srgbClr val="FF0000"/>
                </a:solidFill>
              </a:rPr>
              <a:t>/</a:t>
            </a:r>
            <a:r>
              <a:rPr lang="en-US" sz="2400" dirty="0"/>
              <a:t>) where each new paragraph should begin.</a:t>
            </a:r>
          </a:p>
          <a:p>
            <a:pPr algn="l" rtl="0">
              <a:buNone/>
            </a:pPr>
            <a:r>
              <a:rPr lang="en-US" sz="2400" b="1" dirty="0">
                <a:solidFill>
                  <a:srgbClr val="7030A0"/>
                </a:solidFill>
              </a:rPr>
              <a:t>Click to check your answers.</a:t>
            </a:r>
            <a:endParaRPr lang="ar-SY" sz="2400" b="1" dirty="0">
              <a:solidFill>
                <a:srgbClr val="7030A0"/>
              </a:solidFill>
            </a:endParaRPr>
          </a:p>
        </p:txBody>
      </p:sp>
      <p:pic>
        <p:nvPicPr>
          <p:cNvPr id="1026" name="Picture 2"/>
          <p:cNvPicPr>
            <a:picLocks noChangeAspect="1" noChangeArrowheads="1"/>
          </p:cNvPicPr>
          <p:nvPr/>
        </p:nvPicPr>
        <p:blipFill>
          <a:blip r:embed="rId4"/>
          <a:srcRect l="26354" t="26042" r="50805" b="14583"/>
          <a:stretch>
            <a:fillRect/>
          </a:stretch>
        </p:blipFill>
        <p:spPr bwMode="auto">
          <a:xfrm>
            <a:off x="4953000" y="1066800"/>
            <a:ext cx="3733800" cy="5457092"/>
          </a:xfrm>
          <a:prstGeom prst="rect">
            <a:avLst/>
          </a:prstGeom>
          <a:noFill/>
          <a:ln w="9525">
            <a:noFill/>
            <a:miter lim="800000"/>
            <a:headEnd/>
            <a:tailEnd/>
          </a:ln>
          <a:effectLst/>
        </p:spPr>
      </p:pic>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924800" y="3810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7455"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3">
              <a:lumMod val="20000"/>
              <a:lumOff val="80000"/>
            </a:schemeClr>
          </a:solidFill>
        </p:spPr>
        <p:txBody>
          <a:bodyPr>
            <a:normAutofit fontScale="90000"/>
          </a:bodyPr>
          <a:lstStyle/>
          <a:p>
            <a:r>
              <a:rPr lang="en-US" b="1" dirty="0"/>
              <a:t>Make your home a safer place!</a:t>
            </a:r>
            <a:endParaRPr lang="ar-SA" dirty="0"/>
          </a:p>
        </p:txBody>
      </p:sp>
      <p:sp>
        <p:nvSpPr>
          <p:cNvPr id="3" name="عنصر نائب للمحتوى 2"/>
          <p:cNvSpPr>
            <a:spLocks noGrp="1"/>
          </p:cNvSpPr>
          <p:nvPr>
            <p:ph idx="1"/>
          </p:nvPr>
        </p:nvSpPr>
        <p:spPr>
          <a:xfrm>
            <a:off x="228600" y="990600"/>
            <a:ext cx="8534400" cy="5486400"/>
          </a:xfrm>
        </p:spPr>
        <p:txBody>
          <a:bodyPr>
            <a:normAutofit fontScale="77500" lnSpcReduction="20000"/>
          </a:bodyPr>
          <a:lstStyle/>
          <a:p>
            <a:pPr algn="l" rtl="0">
              <a:buNone/>
            </a:pPr>
            <a:r>
              <a:rPr lang="en-US" b="1" dirty="0"/>
              <a:t>     </a:t>
            </a:r>
            <a:r>
              <a:rPr lang="en-US" dirty="0"/>
              <a:t>You probably think that your home is the one place where you are safe. That’s what I thought until last week. Now I know our flat is full of accidents waiting to happen. </a:t>
            </a:r>
            <a:r>
              <a:rPr lang="en-US" sz="3600" b="1" dirty="0">
                <a:solidFill>
                  <a:srgbClr val="FF0000"/>
                </a:solidFill>
              </a:rPr>
              <a:t>/</a:t>
            </a:r>
            <a:r>
              <a:rPr lang="en-US" dirty="0"/>
              <a:t> Next month we’re looking after my niece and nephew while their parents go away for a short break. We asked them to come and make sure everything was OK. We got a few surprises. We started in the spare bedroom, where the children will sleep. Everybody knows you shouldn’t put children’s beds under a window in case a child tries to climb out. Everybody except us! Next was the bathroom. We keep our medicines on a shelf above the washbasin. A terrible idea, as my sister explained. Never leave medicines somewhere children can find them. They might think they are sweets. Finally, the kitchen. This is the most dangerous room in the house. Knives should be kept in drawers which children can’t reach, and all cleaning liquids in high cupboards. So we have three weeks to make our house safe. It’s not difficult...once you know how. </a:t>
            </a:r>
          </a:p>
          <a:p>
            <a:pPr algn="l" rtl="0">
              <a:buNone/>
            </a:pPr>
            <a:endParaRPr lang="ar-SA" dirty="0"/>
          </a:p>
        </p:txBody>
      </p:sp>
      <p:cxnSp>
        <p:nvCxnSpPr>
          <p:cNvPr id="5" name="رابط مستقيم 4"/>
          <p:cNvCxnSpPr/>
          <p:nvPr/>
        </p:nvCxnSpPr>
        <p:spPr>
          <a:xfrm rot="5400000">
            <a:off x="7962900" y="2628900"/>
            <a:ext cx="381000"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5" name="رابط مستقيم 14"/>
          <p:cNvCxnSpPr/>
          <p:nvPr/>
        </p:nvCxnSpPr>
        <p:spPr>
          <a:xfrm rot="5400000">
            <a:off x="2857500" y="5676900"/>
            <a:ext cx="381000"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rot="5400000">
            <a:off x="4838700" y="4762500"/>
            <a:ext cx="381000"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cxnSp>
        <p:nvCxnSpPr>
          <p:cNvPr id="17" name="رابط مستقيم 16"/>
          <p:cNvCxnSpPr/>
          <p:nvPr/>
        </p:nvCxnSpPr>
        <p:spPr>
          <a:xfrm rot="5400000">
            <a:off x="876300" y="3848100"/>
            <a:ext cx="381000" cy="152400"/>
          </a:xfrm>
          <a:prstGeom prst="line">
            <a:avLst/>
          </a:prstGeom>
          <a:ln w="38100">
            <a:solidFill>
              <a:srgbClr val="FF0000"/>
            </a:solidFill>
          </a:ln>
        </p:spPr>
        <p:style>
          <a:lnRef idx="1">
            <a:schemeClr val="accent1"/>
          </a:lnRef>
          <a:fillRef idx="0">
            <a:schemeClr val="accent1"/>
          </a:fillRef>
          <a:effectRef idx="0">
            <a:schemeClr val="accent1"/>
          </a:effectRef>
          <a:fontRef idx="minor">
            <a:schemeClr val="tx1"/>
          </a:fontRef>
        </p:style>
      </p:cxnSp>
      <p:pic>
        <p:nvPicPr>
          <p:cNvPr id="6"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42900"/>
            <a:ext cx="609600" cy="609600"/>
          </a:xfrm>
          <a:prstGeom prst="rect">
            <a:avLst/>
          </a:prstGeom>
        </p:spPr>
      </p:pic>
    </p:spTree>
    <p:extLst>
      <p:ext uri="{BB962C8B-B14F-4D97-AF65-F5344CB8AC3E}">
        <p14:creationId xmlns:p14="http://schemas.microsoft.com/office/powerpoint/2010/main" val="388377066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17"/>
                                        </p:tgtEl>
                                        <p:attrNameLst>
                                          <p:attrName>style.visibility</p:attrName>
                                        </p:attrNameLst>
                                      </p:cBhvr>
                                      <p:to>
                                        <p:strVal val="visible"/>
                                      </p:to>
                                    </p:set>
                                    <p:anim calcmode="lin" valueType="num">
                                      <p:cBhvr additive="base">
                                        <p:cTn id="13" dur="500" fill="hold"/>
                                        <p:tgtEl>
                                          <p:spTgt spid="17"/>
                                        </p:tgtEl>
                                        <p:attrNameLst>
                                          <p:attrName>ppt_x</p:attrName>
                                        </p:attrNameLst>
                                      </p:cBhvr>
                                      <p:tavLst>
                                        <p:tav tm="0">
                                          <p:val>
                                            <p:strVal val="#ppt_x"/>
                                          </p:val>
                                        </p:tav>
                                        <p:tav tm="100000">
                                          <p:val>
                                            <p:strVal val="#ppt_x"/>
                                          </p:val>
                                        </p:tav>
                                      </p:tavLst>
                                    </p:anim>
                                    <p:anim calcmode="lin" valueType="num">
                                      <p:cBhvr additive="base">
                                        <p:cTn id="14" dur="500" fill="hold"/>
                                        <p:tgtEl>
                                          <p:spTgt spid="1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6"/>
                                        </p:tgtEl>
                                        <p:attrNameLst>
                                          <p:attrName>style.visibility</p:attrName>
                                        </p:attrNameLst>
                                      </p:cBhvr>
                                      <p:to>
                                        <p:strVal val="visible"/>
                                      </p:to>
                                    </p:set>
                                    <p:anim calcmode="lin" valueType="num">
                                      <p:cBhvr additive="base">
                                        <p:cTn id="19" dur="500" fill="hold"/>
                                        <p:tgtEl>
                                          <p:spTgt spid="16"/>
                                        </p:tgtEl>
                                        <p:attrNameLst>
                                          <p:attrName>ppt_x</p:attrName>
                                        </p:attrNameLst>
                                      </p:cBhvr>
                                      <p:tavLst>
                                        <p:tav tm="0">
                                          <p:val>
                                            <p:strVal val="#ppt_x"/>
                                          </p:val>
                                        </p:tav>
                                        <p:tav tm="100000">
                                          <p:val>
                                            <p:strVal val="#ppt_x"/>
                                          </p:val>
                                        </p:tav>
                                      </p:tavLst>
                                    </p:anim>
                                    <p:anim calcmode="lin" valueType="num">
                                      <p:cBhvr additive="base">
                                        <p:cTn id="20"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5"/>
                                        </p:tgtEl>
                                        <p:attrNameLst>
                                          <p:attrName>style.visibility</p:attrName>
                                        </p:attrNameLst>
                                      </p:cBhvr>
                                      <p:to>
                                        <p:strVal val="visible"/>
                                      </p:to>
                                    </p:set>
                                    <p:anim calcmode="lin" valueType="num">
                                      <p:cBhvr additive="base">
                                        <p:cTn id="25" dur="500" fill="hold"/>
                                        <p:tgtEl>
                                          <p:spTgt spid="15"/>
                                        </p:tgtEl>
                                        <p:attrNameLst>
                                          <p:attrName>ppt_x</p:attrName>
                                        </p:attrNameLst>
                                      </p:cBhvr>
                                      <p:tavLst>
                                        <p:tav tm="0">
                                          <p:val>
                                            <p:strVal val="#ppt_x"/>
                                          </p:val>
                                        </p:tav>
                                        <p:tav tm="100000">
                                          <p:val>
                                            <p:strVal val="#ppt_x"/>
                                          </p:val>
                                        </p:tav>
                                      </p:tavLst>
                                    </p:anim>
                                    <p:anim calcmode="lin" valueType="num">
                                      <p:cBhvr additive="base">
                                        <p:cTn id="26" dur="5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6"/>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63314" fill="hold"/>
                                        <p:tgtEl>
                                          <p:spTgt spid="6"/>
                                        </p:tgtEl>
                                      </p:cBhvr>
                                    </p:cmd>
                                  </p:childTnLst>
                                </p:cTn>
                              </p:par>
                            </p:childTnLst>
                          </p:cTn>
                        </p:par>
                      </p:childTnLst>
                    </p:cTn>
                  </p:par>
                </p:childTnLst>
              </p:cTn>
              <p:nextCondLst>
                <p:cond evt="onClick" delay="0">
                  <p:tgtEl>
                    <p:spTgt spid="6"/>
                  </p:tgtEl>
                </p:cond>
              </p:nextCondLst>
            </p:seq>
            <p:audio>
              <p:cMediaNode vol="80000">
                <p:cTn id="32" fill="hold" display="0">
                  <p:stCondLst>
                    <p:cond delay="indefinite"/>
                  </p:stCondLst>
                  <p:endCondLst>
                    <p:cond evt="onStopAudio" delay="0">
                      <p:tgtEl>
                        <p:sldTgt/>
                      </p:tgtEl>
                    </p:cond>
                  </p:endCondLst>
                </p:cTn>
                <p:tgtEl>
                  <p:spTgt spid="6"/>
                </p:tgtEl>
              </p:cMediaNode>
            </p:audio>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792162"/>
          </a:xfrm>
          <a:solidFill>
            <a:srgbClr val="FF6699"/>
          </a:solidFill>
        </p:spPr>
        <p:txBody>
          <a:bodyPr>
            <a:normAutofit/>
          </a:bodyPr>
          <a:lstStyle/>
          <a:p>
            <a:pPr algn="l" rtl="0"/>
            <a:r>
              <a:rPr lang="en-US" sz="3600" b="1" dirty="0"/>
              <a:t>Writing</a:t>
            </a:r>
            <a:r>
              <a:rPr lang="en-US" sz="3600" dirty="0"/>
              <a:t>        </a:t>
            </a:r>
            <a:r>
              <a:rPr lang="en-US" sz="3600" b="1" dirty="0"/>
              <a:t>An article           p. 65</a:t>
            </a:r>
            <a:r>
              <a:rPr lang="en-US" sz="3600" dirty="0"/>
              <a:t> </a:t>
            </a:r>
            <a:endParaRPr lang="ar-SY" sz="3600" dirty="0"/>
          </a:p>
        </p:txBody>
      </p:sp>
      <p:sp>
        <p:nvSpPr>
          <p:cNvPr id="3" name="عنصر نائب للمحتوى 2"/>
          <p:cNvSpPr>
            <a:spLocks noGrp="1"/>
          </p:cNvSpPr>
          <p:nvPr>
            <p:ph idx="1"/>
          </p:nvPr>
        </p:nvSpPr>
        <p:spPr>
          <a:xfrm>
            <a:off x="304800" y="1371600"/>
            <a:ext cx="4800600" cy="1752600"/>
          </a:xfrm>
        </p:spPr>
        <p:txBody>
          <a:bodyPr>
            <a:normAutofit/>
          </a:bodyPr>
          <a:lstStyle/>
          <a:p>
            <a:pPr algn="l" rtl="0">
              <a:buNone/>
            </a:pPr>
            <a:r>
              <a:rPr lang="en-US" sz="2400" dirty="0"/>
              <a:t>a. What do you think the child’s parents should / shouldn’t have done? Read the article and check. </a:t>
            </a:r>
            <a:r>
              <a:rPr lang="en-US" sz="2400" b="1" dirty="0">
                <a:solidFill>
                  <a:srgbClr val="7030A0"/>
                </a:solidFill>
              </a:rPr>
              <a:t>Click to check your answers.</a:t>
            </a:r>
            <a:endParaRPr lang="ar-SY" sz="2400" b="1" dirty="0">
              <a:solidFill>
                <a:srgbClr val="7030A0"/>
              </a:solidFill>
            </a:endParaRPr>
          </a:p>
        </p:txBody>
      </p:sp>
      <p:pic>
        <p:nvPicPr>
          <p:cNvPr id="1026" name="Picture 2"/>
          <p:cNvPicPr>
            <a:picLocks noChangeAspect="1" noChangeArrowheads="1"/>
          </p:cNvPicPr>
          <p:nvPr/>
        </p:nvPicPr>
        <p:blipFill>
          <a:blip r:embed="rId4"/>
          <a:srcRect l="26354" t="26042" r="50805" b="14583"/>
          <a:stretch>
            <a:fillRect/>
          </a:stretch>
        </p:blipFill>
        <p:spPr bwMode="auto">
          <a:xfrm>
            <a:off x="5105400" y="1066800"/>
            <a:ext cx="3733800" cy="5457092"/>
          </a:xfrm>
          <a:prstGeom prst="rect">
            <a:avLst/>
          </a:prstGeom>
          <a:noFill/>
          <a:ln w="9525">
            <a:noFill/>
            <a:miter lim="800000"/>
            <a:headEnd/>
            <a:tailEnd/>
          </a:ln>
          <a:effectLst/>
        </p:spPr>
      </p:pic>
      <p:sp>
        <p:nvSpPr>
          <p:cNvPr id="6" name="مربع نص 5"/>
          <p:cNvSpPr txBox="1"/>
          <p:nvPr/>
        </p:nvSpPr>
        <p:spPr>
          <a:xfrm>
            <a:off x="381000" y="3581400"/>
            <a:ext cx="4724400" cy="2677656"/>
          </a:xfrm>
          <a:prstGeom prst="rect">
            <a:avLst/>
          </a:prstGeom>
          <a:solidFill>
            <a:schemeClr val="accent3">
              <a:lumMod val="20000"/>
              <a:lumOff val="80000"/>
            </a:schemeClr>
          </a:solidFill>
        </p:spPr>
        <p:txBody>
          <a:bodyPr wrap="square" rtlCol="1">
            <a:spAutoFit/>
          </a:bodyPr>
          <a:lstStyle/>
          <a:p>
            <a:pPr algn="l" rtl="0">
              <a:buFont typeface="Arial" pitchFamily="34" charset="0"/>
              <a:buChar char="•"/>
            </a:pPr>
            <a:r>
              <a:rPr lang="en-US" sz="2400" dirty="0"/>
              <a:t> They should have put the cleaning liquids in a cupboard which was out of reach of children. </a:t>
            </a:r>
          </a:p>
          <a:p>
            <a:pPr algn="l" rtl="0">
              <a:buFont typeface="Arial" pitchFamily="34" charset="0"/>
              <a:buChar char="•"/>
            </a:pPr>
            <a:r>
              <a:rPr lang="en-US" sz="2400" dirty="0"/>
              <a:t> They shouldn’t have left medicines where children could find them.</a:t>
            </a:r>
          </a:p>
          <a:p>
            <a:pPr algn="l" rtl="0">
              <a:buFont typeface="Arial" pitchFamily="34" charset="0"/>
              <a:buChar char="•"/>
            </a:pPr>
            <a:r>
              <a:rPr lang="en-US" sz="2400" dirty="0"/>
              <a:t> They shouldn’t have put the child’s bed under the window.</a:t>
            </a:r>
            <a:endParaRPr lang="ar-SY" sz="2400"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7826991" y="446964"/>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8" restart="whenNotActive" fill="hold" evtFilter="cancelBubble" nodeType="interactiveSeq">
                <p:stCondLst>
                  <p:cond evt="onClick" delay="0">
                    <p:tgtEl>
                      <p:spTgt spid="4"/>
                    </p:tgtEl>
                  </p:cond>
                </p:stCondLst>
                <p:endSync evt="end" delay="0">
                  <p:rtn val="all"/>
                </p:endSync>
                <p:childTnLst>
                  <p:par>
                    <p:cTn id="9" fill="hold">
                      <p:stCondLst>
                        <p:cond delay="0"/>
                      </p:stCondLst>
                      <p:childTnLst>
                        <p:par>
                          <p:cTn id="10" fill="hold">
                            <p:stCondLst>
                              <p:cond delay="0"/>
                            </p:stCondLst>
                            <p:childTnLst>
                              <p:par>
                                <p:cTn id="11" presetID="1" presetClass="mediacall" presetSubtype="0" fill="hold" nodeType="clickEffect">
                                  <p:stCondLst>
                                    <p:cond delay="0"/>
                                  </p:stCondLst>
                                  <p:childTnLst>
                                    <p:cmd type="call" cmd="playFrom(0.0)">
                                      <p:cBhvr>
                                        <p:cTn id="12" dur="14413" fill="hold"/>
                                        <p:tgtEl>
                                          <p:spTgt spid="4"/>
                                        </p:tgtEl>
                                      </p:cBhvr>
                                    </p:cmd>
                                  </p:childTnLst>
                                </p:cTn>
                              </p:par>
                            </p:childTnLst>
                          </p:cTn>
                        </p:par>
                      </p:childTnLst>
                    </p:cTn>
                  </p:par>
                </p:childTnLst>
              </p:cTn>
              <p:nextCondLst>
                <p:cond evt="onClick" delay="0">
                  <p:tgtEl>
                    <p:spTgt spid="4"/>
                  </p:tgtEl>
                </p:cond>
              </p:nextCondLst>
            </p:seq>
            <p:audio>
              <p:cMediaNode vol="80000">
                <p:cTn id="13" fill="hold" display="0">
                  <p:stCondLst>
                    <p:cond delay="indefinite"/>
                  </p:stCondLst>
                  <p:endCondLst>
                    <p:cond evt="onStopAudio" delay="0">
                      <p:tgtEl>
                        <p:sldTgt/>
                      </p:tgtEl>
                    </p:cond>
                  </p:endCondLst>
                </p:cTn>
                <p:tgtEl>
                  <p:spTgt spid="4"/>
                </p:tgtEl>
              </p:cMediaNode>
            </p:audio>
          </p:childTnLst>
        </p:cTn>
      </p:par>
    </p:tnLst>
    <p:bldLst>
      <p:bldP spid="6" grpId="0" animBg="1"/>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1143000"/>
            <a:ext cx="8229600" cy="5181600"/>
          </a:xfrm>
        </p:spPr>
        <p:txBody>
          <a:bodyPr>
            <a:normAutofit fontScale="92500" lnSpcReduction="10000"/>
          </a:bodyPr>
          <a:lstStyle/>
          <a:p>
            <a:pPr algn="l" rtl="0">
              <a:buNone/>
            </a:pPr>
            <a:r>
              <a:rPr lang="en-US" sz="3500" b="1" dirty="0">
                <a:solidFill>
                  <a:srgbClr val="7030A0"/>
                </a:solidFill>
              </a:rPr>
              <a:t>Useful language </a:t>
            </a:r>
          </a:p>
          <a:p>
            <a:pPr algn="l" rtl="0">
              <a:buNone/>
            </a:pPr>
            <a:r>
              <a:rPr lang="en-US" b="1" dirty="0"/>
              <a:t>Giving advice </a:t>
            </a:r>
          </a:p>
          <a:p>
            <a:pPr algn="l" rtl="0"/>
            <a:r>
              <a:rPr lang="en-US" dirty="0"/>
              <a:t>Don’t forget to ...        Remember to ...</a:t>
            </a:r>
          </a:p>
          <a:p>
            <a:pPr algn="l" rtl="0"/>
            <a:r>
              <a:rPr lang="en-US" dirty="0"/>
              <a:t>Make sure you …</a:t>
            </a:r>
          </a:p>
          <a:p>
            <a:pPr algn="l" rtl="0"/>
            <a:r>
              <a:rPr lang="en-US" dirty="0"/>
              <a:t>You should …</a:t>
            </a:r>
          </a:p>
          <a:p>
            <a:pPr algn="l" rtl="0"/>
            <a:r>
              <a:rPr lang="en-US" dirty="0"/>
              <a:t>Never ...</a:t>
            </a:r>
          </a:p>
          <a:p>
            <a:pPr algn="l" rtl="0">
              <a:buNone/>
            </a:pPr>
            <a:r>
              <a:rPr lang="en-US" b="1" dirty="0"/>
              <a:t>Reasons</a:t>
            </a:r>
          </a:p>
          <a:p>
            <a:pPr algn="l" rtl="0"/>
            <a:r>
              <a:rPr lang="en-US" dirty="0"/>
              <a:t>... in case</a:t>
            </a:r>
          </a:p>
          <a:p>
            <a:pPr algn="l" rtl="0"/>
            <a:r>
              <a:rPr lang="en-US" dirty="0"/>
              <a:t>... so (that)</a:t>
            </a:r>
          </a:p>
          <a:p>
            <a:pPr algn="l" rtl="0"/>
            <a:r>
              <a:rPr lang="en-US" dirty="0"/>
              <a:t>... because it might …</a:t>
            </a:r>
            <a:endParaRPr lang="ar-SA" dirty="0"/>
          </a:p>
        </p:txBody>
      </p:sp>
      <p:sp>
        <p:nvSpPr>
          <p:cNvPr id="4" name="عنوان 1"/>
          <p:cNvSpPr>
            <a:spLocks noGrp="1"/>
          </p:cNvSpPr>
          <p:nvPr>
            <p:ph type="title"/>
          </p:nvPr>
        </p:nvSpPr>
        <p:spPr>
          <a:xfrm>
            <a:off x="457200" y="274638"/>
            <a:ext cx="8229600" cy="715962"/>
          </a:xfrm>
          <a:solidFill>
            <a:srgbClr val="FF6699"/>
          </a:solidFill>
        </p:spPr>
        <p:txBody>
          <a:bodyPr>
            <a:normAutofit/>
          </a:bodyPr>
          <a:lstStyle/>
          <a:p>
            <a:pPr algn="l" rtl="0"/>
            <a:r>
              <a:rPr lang="en-US" sz="3600" b="1" dirty="0"/>
              <a:t>Writing</a:t>
            </a:r>
            <a:r>
              <a:rPr lang="en-US" sz="3600" dirty="0"/>
              <a:t>        </a:t>
            </a:r>
            <a:r>
              <a:rPr lang="en-US" sz="3600" b="1" dirty="0"/>
              <a:t>An article           p. 65</a:t>
            </a:r>
            <a:r>
              <a:rPr lang="en-US" sz="3600" dirty="0"/>
              <a:t> </a:t>
            </a:r>
            <a:endParaRPr lang="ar-SY" sz="3600" dirty="0"/>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41943" y="417394"/>
            <a:ext cx="609600" cy="609600"/>
          </a:xfrm>
          <a:prstGeom prst="rect">
            <a:avLst/>
          </a:prstGeom>
        </p:spPr>
      </p:pic>
    </p:spTree>
    <p:extLst>
      <p:ext uri="{BB962C8B-B14F-4D97-AF65-F5344CB8AC3E}">
        <p14:creationId xmlns:p14="http://schemas.microsoft.com/office/powerpoint/2010/main" val="939533354"/>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2"/>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71859" fill="hold"/>
                                        <p:tgtEl>
                                          <p:spTgt spid="2"/>
                                        </p:tgtEl>
                                      </p:cBhvr>
                                    </p:cmd>
                                  </p:childTnLst>
                                </p:cTn>
                              </p:par>
                            </p:childTnLst>
                          </p:cTn>
                        </p:par>
                      </p:childTnLst>
                    </p:cTn>
                  </p:par>
                </p:childTnLst>
              </p:cTn>
              <p:nextCondLst>
                <p:cond evt="onClick" delay="0">
                  <p:tgtEl>
                    <p:spTgt spid="2"/>
                  </p:tgtEl>
                </p:cond>
              </p:nextCondLst>
            </p:seq>
            <p:audio>
              <p:cMediaNode vol="80000">
                <p:cTn id="7" fill="hold" display="0">
                  <p:stCondLst>
                    <p:cond delay="indefinite"/>
                  </p:stCondLst>
                  <p:endCondLst>
                    <p:cond evt="onStopAudio" delay="0">
                      <p:tgtEl>
                        <p:sldTgt/>
                      </p:tgtEl>
                    </p:cond>
                  </p:endCondLst>
                </p:cTn>
                <p:tgtEl>
                  <p:spTgt spid="2"/>
                </p:tgtEl>
              </p:cMediaNode>
            </p:audio>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457200" y="274638"/>
            <a:ext cx="8229600" cy="639762"/>
          </a:xfrm>
          <a:solidFill>
            <a:schemeClr val="accent2">
              <a:lumMod val="40000"/>
              <a:lumOff val="60000"/>
            </a:schemeClr>
          </a:solidFill>
        </p:spPr>
        <p:txBody>
          <a:bodyPr>
            <a:noAutofit/>
          </a:bodyPr>
          <a:lstStyle/>
          <a:p>
            <a:pPr algn="l" rtl="0"/>
            <a:r>
              <a:rPr lang="en-US" sz="2800" b="1" dirty="0"/>
              <a:t>What do you remember?    </a:t>
            </a:r>
            <a:r>
              <a:rPr lang="en-US" sz="2800" dirty="0"/>
              <a:t>GRAMMAR</a:t>
            </a:r>
            <a:r>
              <a:rPr lang="en-US" sz="2800" b="1" dirty="0"/>
              <a:t>     P. 66</a:t>
            </a:r>
            <a:r>
              <a:rPr lang="en-US" sz="2800" dirty="0"/>
              <a:t> </a:t>
            </a:r>
            <a:endParaRPr lang="ar-SA" sz="2800" dirty="0"/>
          </a:p>
        </p:txBody>
      </p:sp>
      <p:sp>
        <p:nvSpPr>
          <p:cNvPr id="3" name="عنصر نائب للمحتوى 2"/>
          <p:cNvSpPr>
            <a:spLocks noGrp="1"/>
          </p:cNvSpPr>
          <p:nvPr>
            <p:ph idx="1"/>
          </p:nvPr>
        </p:nvSpPr>
        <p:spPr>
          <a:xfrm>
            <a:off x="381000" y="1066800"/>
            <a:ext cx="8534400" cy="5562600"/>
          </a:xfrm>
        </p:spPr>
        <p:txBody>
          <a:bodyPr>
            <a:noAutofit/>
          </a:bodyPr>
          <a:lstStyle/>
          <a:p>
            <a:pPr marL="514350" indent="-514350" algn="l" rtl="0">
              <a:buNone/>
            </a:pPr>
            <a:r>
              <a:rPr lang="en-US" sz="2300" b="1" dirty="0"/>
              <a:t>a. Complete the second sentence so that it means the same as the first.</a:t>
            </a:r>
            <a:r>
              <a:rPr lang="en-US" sz="2300" dirty="0"/>
              <a:t> </a:t>
            </a:r>
            <a:r>
              <a:rPr lang="en-US" sz="2400" b="1" dirty="0">
                <a:solidFill>
                  <a:srgbClr val="7030A0"/>
                </a:solidFill>
              </a:rPr>
              <a:t>Click to check your answers.</a:t>
            </a:r>
            <a:endParaRPr lang="en-US" sz="2300" dirty="0"/>
          </a:p>
          <a:p>
            <a:pPr marL="514350" indent="-514350" algn="l" rtl="0">
              <a:buNone/>
            </a:pPr>
            <a:r>
              <a:rPr lang="en-US" sz="2300" b="1" dirty="0"/>
              <a:t>1.</a:t>
            </a:r>
            <a:r>
              <a:rPr lang="en-US" sz="2300" dirty="0"/>
              <a:t> They escaped from the jungle because they found the river.</a:t>
            </a:r>
          </a:p>
          <a:p>
            <a:pPr marL="514350" indent="-514350" algn="l" rtl="0">
              <a:buNone/>
            </a:pPr>
            <a:r>
              <a:rPr lang="en-US" sz="2300" dirty="0"/>
              <a:t>  They wouldn’t have escaped from the jungle if they _____ _____   the river.</a:t>
            </a:r>
          </a:p>
          <a:p>
            <a:pPr marL="0" indent="0" algn="l" rtl="0">
              <a:buNone/>
            </a:pPr>
            <a:r>
              <a:rPr lang="en-US" sz="2300" dirty="0"/>
              <a:t> </a:t>
            </a:r>
            <a:r>
              <a:rPr lang="en-US" sz="2300" b="1" dirty="0"/>
              <a:t>2.</a:t>
            </a:r>
            <a:r>
              <a:rPr lang="en-US" sz="2300" dirty="0"/>
              <a:t> I’m sure you left your glasses in the restaurant. </a:t>
            </a:r>
          </a:p>
          <a:p>
            <a:pPr marL="0" indent="0" algn="l" rtl="0">
              <a:buNone/>
            </a:pPr>
            <a:r>
              <a:rPr lang="en-US" sz="2300" dirty="0"/>
              <a:t>You _____ _____ left your glasses in the restaurant. </a:t>
            </a:r>
          </a:p>
          <a:p>
            <a:pPr marL="0" indent="0" algn="l" rtl="0">
              <a:buNone/>
            </a:pPr>
            <a:r>
              <a:rPr lang="en-US" sz="2300" dirty="0"/>
              <a:t> </a:t>
            </a:r>
            <a:r>
              <a:rPr lang="en-US" sz="2300" b="1" dirty="0"/>
              <a:t>3.</a:t>
            </a:r>
            <a:r>
              <a:rPr lang="en-US" sz="2300" dirty="0"/>
              <a:t> Why didn’t you tell me it was your birthday?</a:t>
            </a:r>
            <a:br>
              <a:rPr lang="en-US" sz="2300" dirty="0"/>
            </a:br>
            <a:r>
              <a:rPr lang="en-US" sz="2300" dirty="0"/>
              <a:t>You _____ _____ _____ me it was your birthday!</a:t>
            </a:r>
          </a:p>
          <a:p>
            <a:pPr marL="0" indent="0" algn="l" rtl="0">
              <a:buNone/>
            </a:pPr>
            <a:r>
              <a:rPr lang="en-US" sz="2300" b="1" dirty="0"/>
              <a:t>4.</a:t>
            </a:r>
            <a:r>
              <a:rPr lang="en-US" sz="2300" dirty="0"/>
              <a:t> I don’t have much time so I can’t go to dance classes.</a:t>
            </a:r>
            <a:br>
              <a:rPr lang="en-US" sz="2300" dirty="0"/>
            </a:br>
            <a:r>
              <a:rPr lang="en-US" sz="2300" dirty="0"/>
              <a:t>I would be able to go to dance classes if I ___ _____ _____.</a:t>
            </a:r>
          </a:p>
          <a:p>
            <a:pPr marL="0" indent="0" algn="l" rtl="0">
              <a:buNone/>
            </a:pPr>
            <a:r>
              <a:rPr lang="en-US" sz="2300" b="1" dirty="0"/>
              <a:t>5.</a:t>
            </a:r>
            <a:r>
              <a:rPr lang="en-US" sz="2300" dirty="0"/>
              <a:t> I’m sure the backpackers haven’t got lost. They know the area well.</a:t>
            </a:r>
            <a:br>
              <a:rPr lang="en-US" sz="2300" dirty="0"/>
            </a:br>
            <a:r>
              <a:rPr lang="en-US" sz="2300" dirty="0"/>
              <a:t>The backpackers ____ ____ ____ lost. They know the area well. </a:t>
            </a:r>
            <a:endParaRPr lang="ar-SA" sz="2300" dirty="0"/>
          </a:p>
        </p:txBody>
      </p:sp>
      <p:sp>
        <p:nvSpPr>
          <p:cNvPr id="5" name="مربع نص 4"/>
          <p:cNvSpPr txBox="1"/>
          <p:nvPr/>
        </p:nvSpPr>
        <p:spPr>
          <a:xfrm>
            <a:off x="6705600" y="2209800"/>
            <a:ext cx="1905000" cy="461665"/>
          </a:xfrm>
          <a:prstGeom prst="rect">
            <a:avLst/>
          </a:prstGeom>
          <a:noFill/>
        </p:spPr>
        <p:txBody>
          <a:bodyPr wrap="square" rtlCol="1">
            <a:spAutoFit/>
          </a:bodyPr>
          <a:lstStyle/>
          <a:p>
            <a:pPr algn="l" rtl="0"/>
            <a:r>
              <a:rPr lang="en-US" sz="2400" b="1" i="1" dirty="0">
                <a:solidFill>
                  <a:srgbClr val="0070C0"/>
                </a:solidFill>
              </a:rPr>
              <a:t>hadn’t found  </a:t>
            </a:r>
            <a:endParaRPr lang="ar-SY" sz="2400" b="1" i="1" dirty="0">
              <a:solidFill>
                <a:srgbClr val="0070C0"/>
              </a:solidFill>
            </a:endParaRPr>
          </a:p>
        </p:txBody>
      </p:sp>
      <p:sp>
        <p:nvSpPr>
          <p:cNvPr id="6" name="مربع نص 5"/>
          <p:cNvSpPr txBox="1"/>
          <p:nvPr/>
        </p:nvSpPr>
        <p:spPr>
          <a:xfrm>
            <a:off x="990600" y="4191000"/>
            <a:ext cx="2286000" cy="461665"/>
          </a:xfrm>
          <a:prstGeom prst="rect">
            <a:avLst/>
          </a:prstGeom>
          <a:noFill/>
        </p:spPr>
        <p:txBody>
          <a:bodyPr wrap="square" rtlCol="1">
            <a:spAutoFit/>
          </a:bodyPr>
          <a:lstStyle/>
          <a:p>
            <a:pPr algn="l" rtl="0"/>
            <a:r>
              <a:rPr lang="en-US" sz="2400" b="1" i="1" dirty="0">
                <a:solidFill>
                  <a:srgbClr val="0070C0"/>
                </a:solidFill>
              </a:rPr>
              <a:t>should have told</a:t>
            </a:r>
            <a:endParaRPr lang="ar-SY" sz="2400" b="1" i="1" dirty="0">
              <a:solidFill>
                <a:srgbClr val="0070C0"/>
              </a:solidFill>
            </a:endParaRPr>
          </a:p>
        </p:txBody>
      </p:sp>
      <p:sp>
        <p:nvSpPr>
          <p:cNvPr id="7" name="مربع نص 6"/>
          <p:cNvSpPr txBox="1"/>
          <p:nvPr/>
        </p:nvSpPr>
        <p:spPr>
          <a:xfrm>
            <a:off x="990600" y="3429000"/>
            <a:ext cx="1524000" cy="461665"/>
          </a:xfrm>
          <a:prstGeom prst="rect">
            <a:avLst/>
          </a:prstGeom>
          <a:noFill/>
        </p:spPr>
        <p:txBody>
          <a:bodyPr wrap="square" rtlCol="1">
            <a:spAutoFit/>
          </a:bodyPr>
          <a:lstStyle/>
          <a:p>
            <a:pPr algn="l" rtl="0"/>
            <a:r>
              <a:rPr lang="en-US" sz="2400" b="1" i="1" dirty="0">
                <a:solidFill>
                  <a:srgbClr val="0070C0"/>
                </a:solidFill>
              </a:rPr>
              <a:t>must have</a:t>
            </a:r>
            <a:endParaRPr lang="ar-SY" sz="2400" b="1" i="1" dirty="0">
              <a:solidFill>
                <a:srgbClr val="0070C0"/>
              </a:solidFill>
            </a:endParaRPr>
          </a:p>
        </p:txBody>
      </p:sp>
      <p:sp>
        <p:nvSpPr>
          <p:cNvPr id="8" name="مربع نص 7"/>
          <p:cNvSpPr txBox="1"/>
          <p:nvPr/>
        </p:nvSpPr>
        <p:spPr>
          <a:xfrm>
            <a:off x="5410200" y="4953000"/>
            <a:ext cx="2286000" cy="461665"/>
          </a:xfrm>
          <a:prstGeom prst="rect">
            <a:avLst/>
          </a:prstGeom>
          <a:noFill/>
        </p:spPr>
        <p:txBody>
          <a:bodyPr wrap="square" rtlCol="1">
            <a:spAutoFit/>
          </a:bodyPr>
          <a:lstStyle/>
          <a:p>
            <a:pPr algn="l" rtl="0"/>
            <a:r>
              <a:rPr lang="en-US" sz="2400" b="1" i="1" dirty="0">
                <a:solidFill>
                  <a:srgbClr val="0070C0"/>
                </a:solidFill>
              </a:rPr>
              <a:t>had more time</a:t>
            </a:r>
            <a:endParaRPr lang="ar-SY" sz="2400" b="1" i="1" dirty="0">
              <a:solidFill>
                <a:srgbClr val="0070C0"/>
              </a:solidFill>
            </a:endParaRPr>
          </a:p>
        </p:txBody>
      </p:sp>
      <p:sp>
        <p:nvSpPr>
          <p:cNvPr id="9" name="مربع نص 8"/>
          <p:cNvSpPr txBox="1"/>
          <p:nvPr/>
        </p:nvSpPr>
        <p:spPr>
          <a:xfrm>
            <a:off x="2438400" y="5715000"/>
            <a:ext cx="2133600" cy="461665"/>
          </a:xfrm>
          <a:prstGeom prst="rect">
            <a:avLst/>
          </a:prstGeom>
          <a:noFill/>
        </p:spPr>
        <p:txBody>
          <a:bodyPr wrap="square" rtlCol="1">
            <a:spAutoFit/>
          </a:bodyPr>
          <a:lstStyle/>
          <a:p>
            <a:pPr algn="l" rtl="0"/>
            <a:r>
              <a:rPr lang="en-US" sz="2400" b="1" i="1" dirty="0">
                <a:solidFill>
                  <a:srgbClr val="0070C0"/>
                </a:solidFill>
              </a:rPr>
              <a:t>can’t have got</a:t>
            </a:r>
            <a:endParaRPr lang="ar-SY" sz="2400" b="1" i="1" dirty="0">
              <a:solidFill>
                <a:srgbClr val="0070C0"/>
              </a:solidFill>
            </a:endParaRPr>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01000" y="289719"/>
            <a:ext cx="609600" cy="609600"/>
          </a:xfrm>
          <a:prstGeom prst="rect">
            <a:avLst/>
          </a:prstGeom>
        </p:spPr>
      </p:pic>
      <p:pic>
        <p:nvPicPr>
          <p:cNvPr id="10"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8077200" y="5935596"/>
            <a:ext cx="609600" cy="609600"/>
          </a:xfrm>
          <a:prstGeom prst="rect">
            <a:avLst/>
          </a:prstGeom>
        </p:spPr>
      </p:pic>
    </p:spTree>
    <p:extLst>
      <p:ext uri="{BB962C8B-B14F-4D97-AF65-F5344CB8AC3E}">
        <p14:creationId xmlns:p14="http://schemas.microsoft.com/office/powerpoint/2010/main" val="38525481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Effect transition="in" filter="blinds(horizontal)">
                                      <p:cBhvr>
                                        <p:cTn id="7" dur="500"/>
                                        <p:tgtEl>
                                          <p:spTgt spid="5"/>
                                        </p:tgtEl>
                                      </p:cBhvr>
                                    </p:animEffect>
                                  </p:childTnLst>
                                </p:cTn>
                              </p:par>
                            </p:childTnLst>
                          </p:cTn>
                        </p:par>
                      </p:childTnLst>
                    </p:cTn>
                  </p:par>
                  <p:par>
                    <p:cTn id="8" fill="hold">
                      <p:stCondLst>
                        <p:cond delay="indefinite"/>
                      </p:stCondLst>
                      <p:childTnLst>
                        <p:par>
                          <p:cTn id="9" fill="hold">
                            <p:stCondLst>
                              <p:cond delay="0"/>
                            </p:stCondLst>
                            <p:childTnLst>
                              <p:par>
                                <p:cTn id="10" presetID="3" presetClass="entr" presetSubtype="10" fill="hold" grpId="0" nodeType="clickEffect">
                                  <p:stCondLst>
                                    <p:cond delay="0"/>
                                  </p:stCondLst>
                                  <p:childTnLst>
                                    <p:set>
                                      <p:cBhvr>
                                        <p:cTn id="11" dur="1" fill="hold">
                                          <p:stCondLst>
                                            <p:cond delay="0"/>
                                          </p:stCondLst>
                                        </p:cTn>
                                        <p:tgtEl>
                                          <p:spTgt spid="7"/>
                                        </p:tgtEl>
                                        <p:attrNameLst>
                                          <p:attrName>style.visibility</p:attrName>
                                        </p:attrNameLst>
                                      </p:cBhvr>
                                      <p:to>
                                        <p:strVal val="visible"/>
                                      </p:to>
                                    </p:set>
                                    <p:animEffect transition="in" filter="blinds(horizontal)">
                                      <p:cBhvr>
                                        <p:cTn id="12" dur="500"/>
                                        <p:tgtEl>
                                          <p:spTgt spid="7"/>
                                        </p:tgtEl>
                                      </p:cBhvr>
                                    </p:animEffect>
                                  </p:childTnLst>
                                </p:cTn>
                              </p:par>
                            </p:childTnLst>
                          </p:cTn>
                        </p:par>
                      </p:childTnLst>
                    </p:cTn>
                  </p:par>
                  <p:par>
                    <p:cTn id="13" fill="hold">
                      <p:stCondLst>
                        <p:cond delay="indefinite"/>
                      </p:stCondLst>
                      <p:childTnLst>
                        <p:par>
                          <p:cTn id="14" fill="hold">
                            <p:stCondLst>
                              <p:cond delay="0"/>
                            </p:stCondLst>
                            <p:childTnLst>
                              <p:par>
                                <p:cTn id="15" presetID="3" presetClass="entr" presetSubtype="10" fill="hold" grpId="0" nodeType="clickEffect">
                                  <p:stCondLst>
                                    <p:cond delay="0"/>
                                  </p:stCondLst>
                                  <p:childTnLst>
                                    <p:set>
                                      <p:cBhvr>
                                        <p:cTn id="16" dur="1" fill="hold">
                                          <p:stCondLst>
                                            <p:cond delay="0"/>
                                          </p:stCondLst>
                                        </p:cTn>
                                        <p:tgtEl>
                                          <p:spTgt spid="6"/>
                                        </p:tgtEl>
                                        <p:attrNameLst>
                                          <p:attrName>style.visibility</p:attrName>
                                        </p:attrNameLst>
                                      </p:cBhvr>
                                      <p:to>
                                        <p:strVal val="visible"/>
                                      </p:to>
                                    </p:set>
                                    <p:animEffect transition="in" filter="blinds(horizontal)">
                                      <p:cBhvr>
                                        <p:cTn id="17" dur="500"/>
                                        <p:tgtEl>
                                          <p:spTgt spid="6"/>
                                        </p:tgtEl>
                                      </p:cBhvr>
                                    </p:animEffect>
                                  </p:childTnLst>
                                </p:cTn>
                              </p:par>
                            </p:childTnLst>
                          </p:cTn>
                        </p:par>
                      </p:childTnLst>
                    </p:cTn>
                  </p:par>
                  <p:par>
                    <p:cTn id="18" fill="hold">
                      <p:stCondLst>
                        <p:cond delay="indefinite"/>
                      </p:stCondLst>
                      <p:childTnLst>
                        <p:par>
                          <p:cTn id="19" fill="hold">
                            <p:stCondLst>
                              <p:cond delay="0"/>
                            </p:stCondLst>
                            <p:childTnLst>
                              <p:par>
                                <p:cTn id="20" presetID="3" presetClass="entr" presetSubtype="10" fill="hold" grpId="0" nodeType="clickEffect">
                                  <p:stCondLst>
                                    <p:cond delay="0"/>
                                  </p:stCondLst>
                                  <p:childTnLst>
                                    <p:set>
                                      <p:cBhvr>
                                        <p:cTn id="21" dur="1" fill="hold">
                                          <p:stCondLst>
                                            <p:cond delay="0"/>
                                          </p:stCondLst>
                                        </p:cTn>
                                        <p:tgtEl>
                                          <p:spTgt spid="8"/>
                                        </p:tgtEl>
                                        <p:attrNameLst>
                                          <p:attrName>style.visibility</p:attrName>
                                        </p:attrNameLst>
                                      </p:cBhvr>
                                      <p:to>
                                        <p:strVal val="visible"/>
                                      </p:to>
                                    </p:set>
                                    <p:animEffect transition="in" filter="blinds(horizontal)">
                                      <p:cBhvr>
                                        <p:cTn id="22" dur="500"/>
                                        <p:tgtEl>
                                          <p:spTgt spid="8"/>
                                        </p:tgtEl>
                                      </p:cBhvr>
                                    </p:animEffect>
                                  </p:childTnLst>
                                </p:cTn>
                              </p:par>
                            </p:childTnLst>
                          </p:cTn>
                        </p:par>
                      </p:childTnLst>
                    </p:cTn>
                  </p:par>
                  <p:par>
                    <p:cTn id="23" fill="hold">
                      <p:stCondLst>
                        <p:cond delay="indefinite"/>
                      </p:stCondLst>
                      <p:childTnLst>
                        <p:par>
                          <p:cTn id="24" fill="hold">
                            <p:stCondLst>
                              <p:cond delay="0"/>
                            </p:stCondLst>
                            <p:childTnLst>
                              <p:par>
                                <p:cTn id="25" presetID="3" presetClass="entr" presetSubtype="10" fill="hold" grpId="0" nodeType="clickEffect">
                                  <p:stCondLst>
                                    <p:cond delay="0"/>
                                  </p:stCondLst>
                                  <p:childTnLst>
                                    <p:set>
                                      <p:cBhvr>
                                        <p:cTn id="26" dur="1" fill="hold">
                                          <p:stCondLst>
                                            <p:cond delay="0"/>
                                          </p:stCondLst>
                                        </p:cTn>
                                        <p:tgtEl>
                                          <p:spTgt spid="9"/>
                                        </p:tgtEl>
                                        <p:attrNameLst>
                                          <p:attrName>style.visibility</p:attrName>
                                        </p:attrNameLst>
                                      </p:cBhvr>
                                      <p:to>
                                        <p:strVal val="visible"/>
                                      </p:to>
                                    </p:set>
                                    <p:animEffect transition="in" filter="blinds(horizontal)">
                                      <p:cBhvr>
                                        <p:cTn id="2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28" restart="whenNotActive" fill="hold" evtFilter="cancelBubble" nodeType="interactiveSeq">
                <p:stCondLst>
                  <p:cond evt="onClick" delay="0">
                    <p:tgtEl>
                      <p:spTgt spid="4"/>
                    </p:tgtEl>
                  </p:cond>
                </p:stCondLst>
                <p:endSync evt="end" delay="0">
                  <p:rtn val="all"/>
                </p:endSync>
                <p:childTnLst>
                  <p:par>
                    <p:cTn id="29" fill="hold">
                      <p:stCondLst>
                        <p:cond delay="0"/>
                      </p:stCondLst>
                      <p:childTnLst>
                        <p:par>
                          <p:cTn id="30" fill="hold">
                            <p:stCondLst>
                              <p:cond delay="0"/>
                            </p:stCondLst>
                            <p:childTnLst>
                              <p:par>
                                <p:cTn id="31" presetID="1" presetClass="mediacall" presetSubtype="0" fill="hold" nodeType="clickEffect">
                                  <p:stCondLst>
                                    <p:cond delay="0"/>
                                  </p:stCondLst>
                                  <p:childTnLst>
                                    <p:cmd type="call" cmd="playFrom(0.0)">
                                      <p:cBhvr>
                                        <p:cTn id="32" dur="84909" fill="hold"/>
                                        <p:tgtEl>
                                          <p:spTgt spid="4"/>
                                        </p:tgtEl>
                                      </p:cBhvr>
                                    </p:cmd>
                                  </p:childTnLst>
                                </p:cTn>
                              </p:par>
                            </p:childTnLst>
                          </p:cTn>
                        </p:par>
                      </p:childTnLst>
                    </p:cTn>
                  </p:par>
                </p:childTnLst>
              </p:cTn>
              <p:nextCondLst>
                <p:cond evt="onClick" delay="0">
                  <p:tgtEl>
                    <p:spTgt spid="4"/>
                  </p:tgtEl>
                </p:cond>
              </p:nextCondLst>
            </p:seq>
            <p:audio>
              <p:cMediaNode vol="80000">
                <p:cTn id="33" fill="hold" display="0">
                  <p:stCondLst>
                    <p:cond delay="indefinite"/>
                  </p:stCondLst>
                  <p:endCondLst>
                    <p:cond evt="onStopAudio" delay="0">
                      <p:tgtEl>
                        <p:sldTgt/>
                      </p:tgtEl>
                    </p:cond>
                  </p:endCondLst>
                </p:cTn>
                <p:tgtEl>
                  <p:spTgt spid="4"/>
                </p:tgtEl>
              </p:cMediaNode>
            </p:audio>
            <p:seq concurrent="1" nextAc="seek">
              <p:cTn id="34" restart="whenNotActive" fill="hold" evtFilter="cancelBubble" nodeType="interactiveSeq">
                <p:stCondLst>
                  <p:cond evt="onClick" delay="0">
                    <p:tgtEl>
                      <p:spTgt spid="10"/>
                    </p:tgtEl>
                  </p:cond>
                </p:stCondLst>
                <p:endSync evt="end" delay="0">
                  <p:rtn val="all"/>
                </p:endSync>
                <p:childTnLst>
                  <p:par>
                    <p:cTn id="35" fill="hold">
                      <p:stCondLst>
                        <p:cond delay="0"/>
                      </p:stCondLst>
                      <p:childTnLst>
                        <p:par>
                          <p:cTn id="36" fill="hold">
                            <p:stCondLst>
                              <p:cond delay="0"/>
                            </p:stCondLst>
                            <p:childTnLst>
                              <p:par>
                                <p:cTn id="37" presetID="1" presetClass="mediacall" presetSubtype="0" fill="hold" nodeType="clickEffect">
                                  <p:stCondLst>
                                    <p:cond delay="0"/>
                                  </p:stCondLst>
                                  <p:childTnLst>
                                    <p:cmd type="call" cmd="playFrom(0.0)">
                                      <p:cBhvr>
                                        <p:cTn id="38" dur="95404" fill="hold"/>
                                        <p:tgtEl>
                                          <p:spTgt spid="10"/>
                                        </p:tgtEl>
                                      </p:cBhvr>
                                    </p:cmd>
                                  </p:childTnLst>
                                </p:cTn>
                              </p:par>
                            </p:childTnLst>
                          </p:cTn>
                        </p:par>
                      </p:childTnLst>
                    </p:cTn>
                  </p:par>
                </p:childTnLst>
              </p:cTn>
              <p:nextCondLst>
                <p:cond evt="onClick" delay="0">
                  <p:tgtEl>
                    <p:spTgt spid="10"/>
                  </p:tgtEl>
                </p:cond>
              </p:nextCondLst>
            </p:seq>
            <p:audio>
              <p:cMediaNode vol="80000">
                <p:cTn id="39" fill="hold" display="0">
                  <p:stCondLst>
                    <p:cond delay="indefinite"/>
                  </p:stCondLst>
                  <p:endCondLst>
                    <p:cond evt="onStopAudio" delay="0">
                      <p:tgtEl>
                        <p:sldTgt/>
                      </p:tgtEl>
                    </p:cond>
                  </p:endCondLst>
                </p:cTn>
                <p:tgtEl>
                  <p:spTgt spid="10"/>
                </p:tgtEl>
              </p:cMediaNode>
            </p:audio>
          </p:childTnLst>
        </p:cTn>
      </p:par>
    </p:tnLst>
    <p:bldLst>
      <p:bldP spid="5" grpId="0"/>
      <p:bldP spid="6" grpId="0"/>
      <p:bldP spid="7" grpId="0"/>
      <p:bldP spid="8" grpId="0"/>
      <p:bldP spid="9"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228600" y="1066800"/>
            <a:ext cx="8686800" cy="5410200"/>
          </a:xfrm>
        </p:spPr>
        <p:txBody>
          <a:bodyPr>
            <a:normAutofit/>
          </a:bodyPr>
          <a:lstStyle/>
          <a:p>
            <a:pPr marL="514350" indent="-514350" algn="l" rtl="0">
              <a:buNone/>
            </a:pPr>
            <a:r>
              <a:rPr lang="en-US" sz="2400" b="1" dirty="0"/>
              <a:t>b. Choose a, b, or c. </a:t>
            </a:r>
            <a:r>
              <a:rPr lang="en-US" sz="2400" b="1" dirty="0">
                <a:solidFill>
                  <a:srgbClr val="7030A0"/>
                </a:solidFill>
              </a:rPr>
              <a:t>Click to check your answers.</a:t>
            </a:r>
            <a:endParaRPr lang="en-US" sz="2400" b="1" dirty="0"/>
          </a:p>
          <a:p>
            <a:pPr marL="514350" indent="-514350" algn="l" rtl="0">
              <a:buNone/>
            </a:pPr>
            <a:r>
              <a:rPr lang="en-US" sz="2400" b="1" dirty="0"/>
              <a:t>1.</a:t>
            </a:r>
            <a:r>
              <a:rPr lang="en-US" sz="2400" dirty="0"/>
              <a:t> The sky’s very dark. It ____ there’s going to be a storm.</a:t>
            </a:r>
          </a:p>
          <a:p>
            <a:pPr marL="514350" indent="-514350" algn="l" rtl="0">
              <a:buNone/>
            </a:pPr>
            <a:r>
              <a:rPr lang="en-US" sz="2400" b="1" dirty="0"/>
              <a:t>a.</a:t>
            </a:r>
            <a:r>
              <a:rPr lang="en-US" sz="2400" dirty="0"/>
              <a:t> looks                            </a:t>
            </a:r>
            <a:r>
              <a:rPr lang="en-US" sz="2400" b="1" dirty="0"/>
              <a:t>b.</a:t>
            </a:r>
            <a:r>
              <a:rPr lang="en-US" sz="2400" dirty="0"/>
              <a:t> looks like if               </a:t>
            </a:r>
            <a:r>
              <a:rPr lang="en-US" sz="2400" b="1" dirty="0"/>
              <a:t>c.</a:t>
            </a:r>
            <a:r>
              <a:rPr lang="en-US" sz="2400" dirty="0"/>
              <a:t> looks as if</a:t>
            </a:r>
          </a:p>
          <a:p>
            <a:pPr marL="514350" indent="-514350" algn="l" rtl="0">
              <a:buNone/>
            </a:pPr>
            <a:r>
              <a:rPr lang="en-US" sz="2400" b="1" dirty="0"/>
              <a:t>2. </a:t>
            </a:r>
            <a:r>
              <a:rPr lang="en-US" sz="2400" dirty="0"/>
              <a:t>What ____ do tonight, eat out or stay in?</a:t>
            </a:r>
          </a:p>
          <a:p>
            <a:pPr algn="l" rtl="0">
              <a:buNone/>
            </a:pPr>
            <a:r>
              <a:rPr lang="en-US" sz="2400" b="1" dirty="0"/>
              <a:t>a.</a:t>
            </a:r>
            <a:r>
              <a:rPr lang="en-US" sz="2400" dirty="0"/>
              <a:t> would you rather      </a:t>
            </a:r>
            <a:r>
              <a:rPr lang="en-US" sz="2400" b="1" dirty="0"/>
              <a:t>b.</a:t>
            </a:r>
            <a:r>
              <a:rPr lang="en-US" sz="2400" dirty="0"/>
              <a:t> had you rather        </a:t>
            </a:r>
            <a:r>
              <a:rPr lang="en-US" sz="2400" b="1" dirty="0"/>
              <a:t>c.</a:t>
            </a:r>
            <a:r>
              <a:rPr lang="en-US" sz="2400" dirty="0"/>
              <a:t> do you rather</a:t>
            </a:r>
          </a:p>
          <a:p>
            <a:pPr algn="l" rtl="0">
              <a:buNone/>
            </a:pPr>
            <a:r>
              <a:rPr lang="en-US" sz="2400" b="1" dirty="0"/>
              <a:t>3.</a:t>
            </a:r>
            <a:r>
              <a:rPr lang="en-US" sz="2400" dirty="0"/>
              <a:t> If I hadn’t really liked the jacket, I ______  it.</a:t>
            </a:r>
          </a:p>
          <a:p>
            <a:pPr algn="l" rtl="0">
              <a:buNone/>
            </a:pPr>
            <a:r>
              <a:rPr lang="en-US" sz="2400" b="1" dirty="0"/>
              <a:t>a.</a:t>
            </a:r>
            <a:r>
              <a:rPr lang="en-US" sz="2400" dirty="0"/>
              <a:t> wouldn’t buy             </a:t>
            </a:r>
            <a:r>
              <a:rPr lang="en-US" sz="2400" b="1" dirty="0"/>
              <a:t>b.</a:t>
            </a:r>
            <a:r>
              <a:rPr lang="en-US" sz="2400" dirty="0"/>
              <a:t> hadn’t bought         </a:t>
            </a:r>
            <a:r>
              <a:rPr lang="en-US" sz="2400" b="1" dirty="0"/>
              <a:t>c.</a:t>
            </a:r>
            <a:r>
              <a:rPr lang="en-US" sz="2400" dirty="0"/>
              <a:t> wouldn’t have bought </a:t>
            </a:r>
          </a:p>
          <a:p>
            <a:pPr algn="l" rtl="0">
              <a:buNone/>
            </a:pPr>
            <a:r>
              <a:rPr lang="en-US" sz="2400" b="1" dirty="0"/>
              <a:t>4.</a:t>
            </a:r>
            <a:r>
              <a:rPr lang="en-US" sz="2400" dirty="0"/>
              <a:t> What a lovely material! It ____ silk.</a:t>
            </a:r>
          </a:p>
          <a:p>
            <a:pPr algn="l" rtl="0">
              <a:buNone/>
            </a:pPr>
            <a:r>
              <a:rPr lang="en-US" sz="2400" b="1" dirty="0"/>
              <a:t>a.</a:t>
            </a:r>
            <a:r>
              <a:rPr lang="en-US" sz="2400" dirty="0"/>
              <a:t> feels      		</a:t>
            </a:r>
            <a:r>
              <a:rPr lang="en-US" sz="2400" b="1" dirty="0"/>
              <a:t>b.</a:t>
            </a:r>
            <a:r>
              <a:rPr lang="en-US" sz="2400" dirty="0"/>
              <a:t> feels like      		</a:t>
            </a:r>
            <a:r>
              <a:rPr lang="en-US" sz="2400" b="1" dirty="0"/>
              <a:t>c.</a:t>
            </a:r>
            <a:r>
              <a:rPr lang="en-US" sz="2400" dirty="0"/>
              <a:t> feels as if</a:t>
            </a:r>
          </a:p>
          <a:p>
            <a:pPr algn="l" rtl="0">
              <a:buNone/>
            </a:pPr>
            <a:r>
              <a:rPr lang="en-US" sz="2400" b="1" dirty="0"/>
              <a:t>5.</a:t>
            </a:r>
            <a:r>
              <a:rPr lang="en-US" sz="2400" dirty="0"/>
              <a:t> Mark’s very late. Do you think he ____ forgotten about the dinner?</a:t>
            </a:r>
          </a:p>
          <a:p>
            <a:pPr algn="l" rtl="0">
              <a:buNone/>
            </a:pPr>
            <a:r>
              <a:rPr lang="en-US" sz="2400" b="1" dirty="0"/>
              <a:t>a.</a:t>
            </a:r>
            <a:r>
              <a:rPr lang="en-US" sz="2400" dirty="0"/>
              <a:t> can’t have       	</a:t>
            </a:r>
            <a:r>
              <a:rPr lang="en-US" sz="2400" b="1" dirty="0"/>
              <a:t>b.</a:t>
            </a:r>
            <a:r>
              <a:rPr lang="en-US" sz="2400" dirty="0"/>
              <a:t> could      	 	</a:t>
            </a:r>
            <a:r>
              <a:rPr lang="en-US" sz="2400" b="1" dirty="0"/>
              <a:t>c.</a:t>
            </a:r>
            <a:r>
              <a:rPr lang="en-US" sz="2400" dirty="0"/>
              <a:t> might have</a:t>
            </a:r>
            <a:endParaRPr lang="ar-SA" sz="2400" dirty="0"/>
          </a:p>
        </p:txBody>
      </p:sp>
      <p:sp>
        <p:nvSpPr>
          <p:cNvPr id="4" name="عنوان 1"/>
          <p:cNvSpPr>
            <a:spLocks noGrp="1"/>
          </p:cNvSpPr>
          <p:nvPr>
            <p:ph type="title"/>
          </p:nvPr>
        </p:nvSpPr>
        <p:spPr>
          <a:xfrm>
            <a:off x="457200" y="274638"/>
            <a:ext cx="8229600" cy="639762"/>
          </a:xfrm>
          <a:solidFill>
            <a:schemeClr val="accent2">
              <a:lumMod val="40000"/>
              <a:lumOff val="60000"/>
            </a:schemeClr>
          </a:solidFill>
        </p:spPr>
        <p:txBody>
          <a:bodyPr>
            <a:noAutofit/>
          </a:bodyPr>
          <a:lstStyle/>
          <a:p>
            <a:pPr algn="l" rtl="0"/>
            <a:r>
              <a:rPr lang="en-US" sz="2800" b="1" dirty="0"/>
              <a:t>What do you remember?    </a:t>
            </a:r>
            <a:r>
              <a:rPr lang="en-US" sz="2800" dirty="0"/>
              <a:t>GRAMMAR</a:t>
            </a:r>
            <a:r>
              <a:rPr lang="en-US" sz="2800" b="1" dirty="0"/>
              <a:t>     P. 66</a:t>
            </a:r>
            <a:r>
              <a:rPr lang="en-US" sz="2800" dirty="0"/>
              <a:t> </a:t>
            </a:r>
            <a:endParaRPr lang="ar-SA" sz="2800" dirty="0"/>
          </a:p>
        </p:txBody>
      </p:sp>
      <p:cxnSp>
        <p:nvCxnSpPr>
          <p:cNvPr id="6" name="رابط مستقيم 5"/>
          <p:cNvCxnSpPr/>
          <p:nvPr/>
        </p:nvCxnSpPr>
        <p:spPr>
          <a:xfrm>
            <a:off x="5867400" y="2438400"/>
            <a:ext cx="14478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a:off x="304800" y="3276600"/>
            <a:ext cx="23622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a:off x="5867400" y="4114800"/>
            <a:ext cx="28956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a:off x="3048000" y="5029200"/>
            <a:ext cx="14478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رابط مستقيم 9"/>
          <p:cNvCxnSpPr/>
          <p:nvPr/>
        </p:nvCxnSpPr>
        <p:spPr>
          <a:xfrm>
            <a:off x="5791200" y="6248400"/>
            <a:ext cx="16764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6" cstate="print"/>
          <a:stretch>
            <a:fillRect/>
          </a:stretch>
        </p:blipFill>
        <p:spPr>
          <a:xfrm>
            <a:off x="8041943" y="335507"/>
            <a:ext cx="609600" cy="609600"/>
          </a:xfrm>
          <a:prstGeom prst="rect">
            <a:avLst/>
          </a:prstGeom>
        </p:spPr>
      </p:pic>
      <p:pic>
        <p:nvPicPr>
          <p:cNvPr id="12" name="صوت مسجّل">
            <a:hlinkClick r:id="" action="ppaction://media"/>
          </p:cNvPr>
          <p:cNvPicPr>
            <a:picLocks noChangeAspect="1"/>
          </p:cNvPicPr>
          <p:nvPr>
            <a:audioFile r:link="rId4"/>
            <p:extLst>
              <p:ext uri="{DAA4B4D4-6D71-4841-9C94-3DE7FCFB9230}">
                <p14:media xmlns:p14="http://schemas.microsoft.com/office/powerpoint/2010/main" r:embed="rId3"/>
              </p:ext>
            </p:extLst>
          </p:nvPr>
        </p:nvPicPr>
        <p:blipFill>
          <a:blip r:embed="rId6" cstate="print"/>
          <a:stretch>
            <a:fillRect/>
          </a:stretch>
        </p:blipFill>
        <p:spPr>
          <a:xfrm>
            <a:off x="8041943" y="5791200"/>
            <a:ext cx="609600" cy="609600"/>
          </a:xfrm>
          <a:prstGeom prst="rect">
            <a:avLst/>
          </a:prstGeom>
        </p:spPr>
      </p:pic>
    </p:spTree>
    <p:extLst>
      <p:ext uri="{BB962C8B-B14F-4D97-AF65-F5344CB8AC3E}">
        <p14:creationId xmlns:p14="http://schemas.microsoft.com/office/powerpoint/2010/main" val="3248641371"/>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additive="base">
                                        <p:cTn id="7" dur="500" fill="hold"/>
                                        <p:tgtEl>
                                          <p:spTgt spid="6"/>
                                        </p:tgtEl>
                                        <p:attrNameLst>
                                          <p:attrName>ppt_x</p:attrName>
                                        </p:attrNameLst>
                                      </p:cBhvr>
                                      <p:tavLst>
                                        <p:tav tm="0">
                                          <p:val>
                                            <p:strVal val="#ppt_x"/>
                                          </p:val>
                                        </p:tav>
                                        <p:tav tm="100000">
                                          <p:val>
                                            <p:strVal val="#ppt_x"/>
                                          </p:val>
                                        </p:tav>
                                      </p:tavLst>
                                    </p:anim>
                                    <p:anim calcmode="lin" valueType="num">
                                      <p:cBhvr additive="base">
                                        <p:cTn id="8"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7"/>
                                        </p:tgtEl>
                                        <p:attrNameLst>
                                          <p:attrName>style.visibility</p:attrName>
                                        </p:attrNameLst>
                                      </p:cBhvr>
                                      <p:to>
                                        <p:strVal val="visible"/>
                                      </p:to>
                                    </p:set>
                                    <p:anim calcmode="lin" valueType="num">
                                      <p:cBhvr additive="base">
                                        <p:cTn id="13" dur="500" fill="hold"/>
                                        <p:tgtEl>
                                          <p:spTgt spid="7"/>
                                        </p:tgtEl>
                                        <p:attrNameLst>
                                          <p:attrName>ppt_x</p:attrName>
                                        </p:attrNameLst>
                                      </p:cBhvr>
                                      <p:tavLst>
                                        <p:tav tm="0">
                                          <p:val>
                                            <p:strVal val="#ppt_x"/>
                                          </p:val>
                                        </p:tav>
                                        <p:tav tm="100000">
                                          <p:val>
                                            <p:strVal val="#ppt_x"/>
                                          </p:val>
                                        </p:tav>
                                      </p:tavLst>
                                    </p:anim>
                                    <p:anim calcmode="lin" valueType="num">
                                      <p:cBhvr additive="base">
                                        <p:cTn id="14"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8"/>
                                        </p:tgtEl>
                                        <p:attrNameLst>
                                          <p:attrName>style.visibility</p:attrName>
                                        </p:attrNameLst>
                                      </p:cBhvr>
                                      <p:to>
                                        <p:strVal val="visible"/>
                                      </p:to>
                                    </p:set>
                                    <p:anim calcmode="lin" valueType="num">
                                      <p:cBhvr additive="base">
                                        <p:cTn id="19" dur="500" fill="hold"/>
                                        <p:tgtEl>
                                          <p:spTgt spid="8"/>
                                        </p:tgtEl>
                                        <p:attrNameLst>
                                          <p:attrName>ppt_x</p:attrName>
                                        </p:attrNameLst>
                                      </p:cBhvr>
                                      <p:tavLst>
                                        <p:tav tm="0">
                                          <p:val>
                                            <p:strVal val="#ppt_x"/>
                                          </p:val>
                                        </p:tav>
                                        <p:tav tm="100000">
                                          <p:val>
                                            <p:strVal val="#ppt_x"/>
                                          </p:val>
                                        </p:tav>
                                      </p:tavLst>
                                    </p:anim>
                                    <p:anim calcmode="lin" valueType="num">
                                      <p:cBhvr additive="base">
                                        <p:cTn id="20"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9"/>
                                        </p:tgtEl>
                                        <p:attrNameLst>
                                          <p:attrName>style.visibility</p:attrName>
                                        </p:attrNameLst>
                                      </p:cBhvr>
                                      <p:to>
                                        <p:strVal val="visible"/>
                                      </p:to>
                                    </p:set>
                                    <p:anim calcmode="lin" valueType="num">
                                      <p:cBhvr additive="base">
                                        <p:cTn id="25" dur="500" fill="hold"/>
                                        <p:tgtEl>
                                          <p:spTgt spid="9"/>
                                        </p:tgtEl>
                                        <p:attrNameLst>
                                          <p:attrName>ppt_x</p:attrName>
                                        </p:attrNameLst>
                                      </p:cBhvr>
                                      <p:tavLst>
                                        <p:tav tm="0">
                                          <p:val>
                                            <p:strVal val="#ppt_x"/>
                                          </p:val>
                                        </p:tav>
                                        <p:tav tm="100000">
                                          <p:val>
                                            <p:strVal val="#ppt_x"/>
                                          </p:val>
                                        </p:tav>
                                      </p:tavLst>
                                    </p:anim>
                                    <p:anim calcmode="lin" valueType="num">
                                      <p:cBhvr additive="base">
                                        <p:cTn id="26"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0"/>
                                        </p:tgtEl>
                                        <p:attrNameLst>
                                          <p:attrName>style.visibility</p:attrName>
                                        </p:attrNameLst>
                                      </p:cBhvr>
                                      <p:to>
                                        <p:strVal val="visible"/>
                                      </p:to>
                                    </p:set>
                                    <p:anim calcmode="lin" valueType="num">
                                      <p:cBhvr additive="base">
                                        <p:cTn id="31" dur="500" fill="hold"/>
                                        <p:tgtEl>
                                          <p:spTgt spid="10"/>
                                        </p:tgtEl>
                                        <p:attrNameLst>
                                          <p:attrName>ppt_x</p:attrName>
                                        </p:attrNameLst>
                                      </p:cBhvr>
                                      <p:tavLst>
                                        <p:tav tm="0">
                                          <p:val>
                                            <p:strVal val="#ppt_x"/>
                                          </p:val>
                                        </p:tav>
                                        <p:tav tm="100000">
                                          <p:val>
                                            <p:strVal val="#ppt_x"/>
                                          </p:val>
                                        </p:tav>
                                      </p:tavLst>
                                    </p:anim>
                                    <p:anim calcmode="lin" valueType="num">
                                      <p:cBhvr additive="base">
                                        <p:cTn id="32"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44762"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seq concurrent="1" nextAc="seek">
              <p:cTn id="39" restart="whenNotActive" fill="hold" evtFilter="cancelBubble" nodeType="interactiveSeq">
                <p:stCondLst>
                  <p:cond evt="onClick" delay="0">
                    <p:tgtEl>
                      <p:spTgt spid="12"/>
                    </p:tgtEl>
                  </p:cond>
                </p:stCondLst>
                <p:endSync evt="end" delay="0">
                  <p:rtn val="all"/>
                </p:endSync>
                <p:childTnLst>
                  <p:par>
                    <p:cTn id="40" fill="hold">
                      <p:stCondLst>
                        <p:cond delay="0"/>
                      </p:stCondLst>
                      <p:childTnLst>
                        <p:par>
                          <p:cTn id="41" fill="hold">
                            <p:stCondLst>
                              <p:cond delay="0"/>
                            </p:stCondLst>
                            <p:childTnLst>
                              <p:par>
                                <p:cTn id="42" presetID="1" presetClass="mediacall" presetSubtype="0" fill="hold" nodeType="clickEffect">
                                  <p:stCondLst>
                                    <p:cond delay="0"/>
                                  </p:stCondLst>
                                  <p:childTnLst>
                                    <p:cmd type="call" cmd="playFrom(0.0)">
                                      <p:cBhvr>
                                        <p:cTn id="43" dur="84514" fill="hold"/>
                                        <p:tgtEl>
                                          <p:spTgt spid="12"/>
                                        </p:tgtEl>
                                      </p:cBhvr>
                                    </p:cmd>
                                  </p:childTnLst>
                                </p:cTn>
                              </p:par>
                            </p:childTnLst>
                          </p:cTn>
                        </p:par>
                      </p:childTnLst>
                    </p:cTn>
                  </p:par>
                </p:childTnLst>
              </p:cTn>
              <p:nextCondLst>
                <p:cond evt="onClick" delay="0">
                  <p:tgtEl>
                    <p:spTgt spid="12"/>
                  </p:tgtEl>
                </p:cond>
              </p:nextCondLst>
            </p:seq>
            <p:audio>
              <p:cMediaNode vol="80000">
                <p:cTn id="44" fill="hold" display="0">
                  <p:stCondLst>
                    <p:cond delay="indefinite"/>
                  </p:stCondLst>
                  <p:endCondLst>
                    <p:cond evt="onStopAudio" delay="0">
                      <p:tgtEl>
                        <p:sldTgt/>
                      </p:tgtEl>
                    </p:cond>
                  </p:endCondLst>
                </p:cTn>
                <p:tgtEl>
                  <p:spTgt spid="12"/>
                </p:tgtEl>
              </p:cMediaNode>
            </p:audio>
          </p:childTnLst>
        </p:cTn>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90600"/>
            <a:ext cx="8229600" cy="5135563"/>
          </a:xfrm>
        </p:spPr>
        <p:txBody>
          <a:bodyPr>
            <a:normAutofit lnSpcReduction="10000"/>
          </a:bodyPr>
          <a:lstStyle/>
          <a:p>
            <a:pPr marL="457200" indent="-457200" algn="l" rtl="0">
              <a:buAutoNum type="alphaLcPeriod"/>
            </a:pPr>
            <a:r>
              <a:rPr lang="en-US" sz="2400" dirty="0"/>
              <a:t>Word groups. Underline the word that is different. Say why. </a:t>
            </a:r>
            <a:r>
              <a:rPr lang="en-US" sz="2400" b="1" dirty="0">
                <a:solidFill>
                  <a:srgbClr val="7030A0"/>
                </a:solidFill>
              </a:rPr>
              <a:t>Click to check your answers.</a:t>
            </a:r>
          </a:p>
          <a:p>
            <a:pPr marL="457200" indent="-457200" algn="l" rtl="0">
              <a:buAutoNum type="arabicPeriod"/>
            </a:pPr>
            <a:r>
              <a:rPr lang="en-US" sz="2400" dirty="0"/>
              <a:t>upset	   disappointed		relieved	offended    </a:t>
            </a:r>
          </a:p>
          <a:p>
            <a:pPr marL="457200" indent="-457200" algn="l" rtl="0">
              <a:buNone/>
            </a:pPr>
            <a:endParaRPr lang="en-US" sz="2400" dirty="0"/>
          </a:p>
          <a:p>
            <a:pPr marL="457200" indent="-457200" algn="l" rtl="0">
              <a:buNone/>
            </a:pPr>
            <a:r>
              <a:rPr lang="en-US" sz="2400" dirty="0"/>
              <a:t>2.   amazed	   astonished		surprised	anxious</a:t>
            </a:r>
            <a:endParaRPr lang="ar-SY" sz="2400" dirty="0"/>
          </a:p>
          <a:p>
            <a:pPr marL="457200" indent="-457200" algn="l" rtl="0">
              <a:buNone/>
            </a:pPr>
            <a:endParaRPr lang="en-US" sz="2400" dirty="0"/>
          </a:p>
          <a:p>
            <a:pPr marL="457200" indent="-457200" algn="l" rtl="0">
              <a:buNone/>
            </a:pPr>
            <a:r>
              <a:rPr lang="en-US" sz="2400" dirty="0"/>
              <a:t>3.   palm	        calf		  wrist	                nail</a:t>
            </a:r>
            <a:endParaRPr lang="ar-SY" sz="2400" dirty="0"/>
          </a:p>
          <a:p>
            <a:pPr marL="457200" indent="-457200" algn="l" rtl="0">
              <a:buNone/>
            </a:pPr>
            <a:endParaRPr lang="en-US" sz="2400" dirty="0"/>
          </a:p>
          <a:p>
            <a:pPr marL="457200" indent="-457200" algn="l" rtl="0">
              <a:buNone/>
            </a:pPr>
            <a:r>
              <a:rPr lang="en-US" sz="2400" dirty="0"/>
              <a:t>4.   kidney	       heart		   liver		    hip</a:t>
            </a:r>
          </a:p>
          <a:p>
            <a:pPr marL="457200" indent="-457200" algn="l" rtl="0">
              <a:buNone/>
            </a:pPr>
            <a:endParaRPr lang="en-US" sz="2400" dirty="0"/>
          </a:p>
          <a:p>
            <a:pPr marL="457200" indent="-457200" algn="l" rtl="0">
              <a:buNone/>
            </a:pPr>
            <a:r>
              <a:rPr lang="en-US" sz="2400" dirty="0"/>
              <a:t>5.   nod	      wave		   clap	               point</a:t>
            </a:r>
            <a:endParaRPr lang="ar-SY" sz="2400" dirty="0"/>
          </a:p>
          <a:p>
            <a:pPr marL="457200" indent="-457200" algn="l" rtl="0">
              <a:buNone/>
            </a:pPr>
            <a:r>
              <a:rPr lang="en-US" sz="2400" dirty="0"/>
              <a:t> </a:t>
            </a:r>
            <a:endParaRPr lang="ar-SY" sz="2400" dirty="0"/>
          </a:p>
        </p:txBody>
      </p:sp>
      <p:sp>
        <p:nvSpPr>
          <p:cNvPr id="4" name="عنوان 1"/>
          <p:cNvSpPr txBox="1">
            <a:spLocks/>
          </p:cNvSpPr>
          <p:nvPr/>
        </p:nvSpPr>
        <p:spPr>
          <a:xfrm>
            <a:off x="457200" y="274638"/>
            <a:ext cx="8229600" cy="639762"/>
          </a:xfrm>
          <a:prstGeom prst="rect">
            <a:avLst/>
          </a:prstGeom>
          <a:solidFill>
            <a:srgbClr val="FFFFCC"/>
          </a:solidFill>
        </p:spPr>
        <p:txBody>
          <a:bodyPr vert="horz" lIns="91440" tIns="45720" rIns="91440" bIns="45720" rtlCol="1" anchor="ctr">
            <a:noAutofit/>
          </a:bodyPr>
          <a:lstStyle/>
          <a:p>
            <a:pPr lvl="0" algn="l" rtl="0">
              <a:spcBef>
                <a:spcPct val="0"/>
              </a:spcBef>
            </a:pPr>
            <a:r>
              <a:rPr kumimoji="0" lang="en-US" sz="2800" b="1" i="0" u="none" strike="noStrike" kern="1200" cap="none" spc="0" normalizeH="0" baseline="0" noProof="0" dirty="0">
                <a:ln>
                  <a:noFill/>
                </a:ln>
                <a:solidFill>
                  <a:schemeClr val="tx1"/>
                </a:solidFill>
                <a:effectLst/>
                <a:uLnTx/>
                <a:uFillTx/>
                <a:latin typeface="+mj-lt"/>
                <a:ea typeface="+mj-ea"/>
                <a:cs typeface="+mj-cs"/>
              </a:rPr>
              <a:t>What do you remember?   </a:t>
            </a:r>
            <a:r>
              <a:rPr lang="en-US" sz="2800" b="1" dirty="0"/>
              <a:t>VOCABULARY     </a:t>
            </a:r>
            <a:r>
              <a:rPr kumimoji="0" lang="en-US" sz="2800" b="1" i="0" u="none" strike="noStrike" kern="1200" cap="none" spc="0" normalizeH="0" baseline="0" noProof="0" dirty="0">
                <a:ln>
                  <a:noFill/>
                </a:ln>
                <a:solidFill>
                  <a:schemeClr val="tx1"/>
                </a:solidFill>
                <a:effectLst/>
                <a:uLnTx/>
                <a:uFillTx/>
                <a:latin typeface="+mj-lt"/>
                <a:ea typeface="+mj-ea"/>
                <a:cs typeface="+mj-cs"/>
              </a:rPr>
              <a:t>P. 66</a:t>
            </a:r>
            <a:r>
              <a:rPr kumimoji="0" lang="en-US" sz="2800" b="0" i="0" u="none" strike="noStrike" kern="1200" cap="none" spc="0" normalizeH="0" baseline="0" noProof="0" dirty="0">
                <a:ln>
                  <a:noFill/>
                </a:ln>
                <a:solidFill>
                  <a:schemeClr val="tx1"/>
                </a:solidFill>
                <a:effectLst/>
                <a:uLnTx/>
                <a:uFillTx/>
                <a:latin typeface="+mj-lt"/>
                <a:ea typeface="+mj-ea"/>
                <a:cs typeface="+mj-cs"/>
              </a:rPr>
              <a:t> </a:t>
            </a:r>
            <a:endParaRPr kumimoji="0" lang="ar-SA" sz="2800" b="0" i="0" u="none" strike="noStrike" kern="1200" cap="none" spc="0" normalizeH="0" baseline="0" noProof="0" dirty="0">
              <a:ln>
                <a:noFill/>
              </a:ln>
              <a:solidFill>
                <a:schemeClr val="tx1"/>
              </a:solidFill>
              <a:effectLst/>
              <a:uLnTx/>
              <a:uFillTx/>
              <a:latin typeface="+mj-lt"/>
              <a:ea typeface="+mj-ea"/>
              <a:cs typeface="+mj-cs"/>
            </a:endParaRPr>
          </a:p>
        </p:txBody>
      </p:sp>
      <p:cxnSp>
        <p:nvCxnSpPr>
          <p:cNvPr id="6" name="رابط مستقيم 5"/>
          <p:cNvCxnSpPr/>
          <p:nvPr/>
        </p:nvCxnSpPr>
        <p:spPr>
          <a:xfrm>
            <a:off x="5105400" y="2133600"/>
            <a:ext cx="9906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7" name="رابط مستقيم 6"/>
          <p:cNvCxnSpPr/>
          <p:nvPr/>
        </p:nvCxnSpPr>
        <p:spPr>
          <a:xfrm>
            <a:off x="914400" y="5334000"/>
            <a:ext cx="6096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8" name="رابط مستقيم 7"/>
          <p:cNvCxnSpPr/>
          <p:nvPr/>
        </p:nvCxnSpPr>
        <p:spPr>
          <a:xfrm>
            <a:off x="7162800" y="4495800"/>
            <a:ext cx="5334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a:off x="2895600" y="3733800"/>
            <a:ext cx="5334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0" name="رابط مستقيم 9"/>
          <p:cNvCxnSpPr/>
          <p:nvPr/>
        </p:nvCxnSpPr>
        <p:spPr>
          <a:xfrm>
            <a:off x="6934200" y="2895600"/>
            <a:ext cx="990600" cy="1588"/>
          </a:xfrm>
          <a:prstGeom prst="line">
            <a:avLst/>
          </a:prstGeom>
          <a:ln w="28575">
            <a:solidFill>
              <a:srgbClr val="C00000"/>
            </a:solidFill>
          </a:ln>
        </p:spPr>
        <p:style>
          <a:lnRef idx="1">
            <a:schemeClr val="accent1"/>
          </a:lnRef>
          <a:fillRef idx="0">
            <a:schemeClr val="accent1"/>
          </a:fillRef>
          <a:effectRef idx="0">
            <a:schemeClr val="accent1"/>
          </a:effectRef>
          <a:fontRef idx="minor">
            <a:schemeClr val="tx1"/>
          </a:fontRef>
        </p:style>
      </p:cxnSp>
      <p:sp>
        <p:nvSpPr>
          <p:cNvPr id="15" name="مربع نص 14"/>
          <p:cNvSpPr txBox="1"/>
          <p:nvPr/>
        </p:nvSpPr>
        <p:spPr>
          <a:xfrm>
            <a:off x="914400" y="2057400"/>
            <a:ext cx="4267200" cy="461665"/>
          </a:xfrm>
          <a:prstGeom prst="rect">
            <a:avLst/>
          </a:prstGeom>
          <a:noFill/>
        </p:spPr>
        <p:txBody>
          <a:bodyPr wrap="square" rtlCol="1">
            <a:spAutoFit/>
          </a:bodyPr>
          <a:lstStyle/>
          <a:p>
            <a:pPr algn="l" rtl="0"/>
            <a:r>
              <a:rPr lang="en-US" sz="2400" b="1" i="1" dirty="0">
                <a:solidFill>
                  <a:srgbClr val="0070C0"/>
                </a:solidFill>
              </a:rPr>
              <a:t>the others are negative feelings</a:t>
            </a:r>
            <a:endParaRPr lang="ar-SY" sz="2400" b="1" i="1" dirty="0">
              <a:solidFill>
                <a:srgbClr val="0070C0"/>
              </a:solidFill>
            </a:endParaRPr>
          </a:p>
        </p:txBody>
      </p:sp>
      <p:sp>
        <p:nvSpPr>
          <p:cNvPr id="16" name="مربع نص 15"/>
          <p:cNvSpPr txBox="1"/>
          <p:nvPr/>
        </p:nvSpPr>
        <p:spPr>
          <a:xfrm>
            <a:off x="914400" y="2895600"/>
            <a:ext cx="4648200" cy="461665"/>
          </a:xfrm>
          <a:prstGeom prst="rect">
            <a:avLst/>
          </a:prstGeom>
          <a:noFill/>
        </p:spPr>
        <p:txBody>
          <a:bodyPr wrap="square" rtlCol="1">
            <a:spAutoFit/>
          </a:bodyPr>
          <a:lstStyle/>
          <a:p>
            <a:pPr algn="l" rtl="0"/>
            <a:r>
              <a:rPr lang="en-US" sz="2400" b="1" i="1" dirty="0">
                <a:solidFill>
                  <a:srgbClr val="0070C0"/>
                </a:solidFill>
              </a:rPr>
              <a:t>the others mean surprised</a:t>
            </a:r>
            <a:endParaRPr lang="ar-SY" sz="2400" b="1" i="1" dirty="0">
              <a:solidFill>
                <a:srgbClr val="0070C0"/>
              </a:solidFill>
            </a:endParaRPr>
          </a:p>
        </p:txBody>
      </p:sp>
      <p:sp>
        <p:nvSpPr>
          <p:cNvPr id="17" name="مربع نص 16"/>
          <p:cNvSpPr txBox="1"/>
          <p:nvPr/>
        </p:nvSpPr>
        <p:spPr>
          <a:xfrm>
            <a:off x="914400" y="3657600"/>
            <a:ext cx="6858000" cy="461665"/>
          </a:xfrm>
          <a:prstGeom prst="rect">
            <a:avLst/>
          </a:prstGeom>
          <a:noFill/>
        </p:spPr>
        <p:txBody>
          <a:bodyPr wrap="square" rtlCol="1">
            <a:spAutoFit/>
          </a:bodyPr>
          <a:lstStyle/>
          <a:p>
            <a:pPr algn="l" rtl="0"/>
            <a:r>
              <a:rPr lang="en-US" sz="2400" b="1" i="1" dirty="0">
                <a:solidFill>
                  <a:srgbClr val="0070C0"/>
                </a:solidFill>
              </a:rPr>
              <a:t>the others are part of the hand / fingers</a:t>
            </a:r>
            <a:endParaRPr lang="ar-SY" sz="2400" b="1" i="1" dirty="0">
              <a:solidFill>
                <a:srgbClr val="0070C0"/>
              </a:solidFill>
            </a:endParaRPr>
          </a:p>
        </p:txBody>
      </p:sp>
      <p:sp>
        <p:nvSpPr>
          <p:cNvPr id="18" name="مربع نص 17"/>
          <p:cNvSpPr txBox="1"/>
          <p:nvPr/>
        </p:nvSpPr>
        <p:spPr>
          <a:xfrm>
            <a:off x="914400" y="4495800"/>
            <a:ext cx="5410200" cy="461665"/>
          </a:xfrm>
          <a:prstGeom prst="rect">
            <a:avLst/>
          </a:prstGeom>
          <a:noFill/>
        </p:spPr>
        <p:txBody>
          <a:bodyPr wrap="square" rtlCol="1">
            <a:spAutoFit/>
          </a:bodyPr>
          <a:lstStyle/>
          <a:p>
            <a:pPr algn="l" rtl="0"/>
            <a:r>
              <a:rPr lang="en-US" sz="2400" b="1" i="1" dirty="0">
                <a:solidFill>
                  <a:srgbClr val="0070C0"/>
                </a:solidFill>
              </a:rPr>
              <a:t>the others are</a:t>
            </a:r>
            <a:r>
              <a:rPr lang="en-US" sz="2400" dirty="0"/>
              <a:t> </a:t>
            </a:r>
            <a:r>
              <a:rPr lang="en-US" sz="2400" b="1" i="1" dirty="0">
                <a:solidFill>
                  <a:srgbClr val="0070C0"/>
                </a:solidFill>
              </a:rPr>
              <a:t>organs</a:t>
            </a:r>
            <a:endParaRPr lang="ar-SY" sz="2400" b="1" i="1" dirty="0">
              <a:solidFill>
                <a:srgbClr val="0070C0"/>
              </a:solidFill>
            </a:endParaRPr>
          </a:p>
        </p:txBody>
      </p:sp>
      <p:sp>
        <p:nvSpPr>
          <p:cNvPr id="19" name="مربع نص 18"/>
          <p:cNvSpPr txBox="1"/>
          <p:nvPr/>
        </p:nvSpPr>
        <p:spPr>
          <a:xfrm>
            <a:off x="838200" y="5410200"/>
            <a:ext cx="6781800" cy="461665"/>
          </a:xfrm>
          <a:prstGeom prst="rect">
            <a:avLst/>
          </a:prstGeom>
          <a:noFill/>
        </p:spPr>
        <p:txBody>
          <a:bodyPr wrap="square" rtlCol="1">
            <a:spAutoFit/>
          </a:bodyPr>
          <a:lstStyle/>
          <a:p>
            <a:pPr algn="l" rtl="0"/>
            <a:r>
              <a:rPr lang="en-US" sz="2400" b="1" i="1" dirty="0">
                <a:solidFill>
                  <a:srgbClr val="0070C0"/>
                </a:solidFill>
              </a:rPr>
              <a:t>the others are gestures you do with your hand</a:t>
            </a:r>
            <a:endParaRPr lang="ar-SY" sz="24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32761" y="3429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 presetClass="entr" presetSubtype="1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linds(horizontal)">
                                      <p:cBhvr>
                                        <p:cTn id="7" dur="500"/>
                                        <p:tgtEl>
                                          <p:spTgt spid="6"/>
                                        </p:tgtEl>
                                      </p:cBhvr>
                                    </p:animEffect>
                                  </p:childTnLst>
                                </p:cTn>
                              </p:par>
                              <p:par>
                                <p:cTn id="8" presetID="3" presetClass="entr" presetSubtype="10" fill="hold" grpId="0" nodeType="withEffect">
                                  <p:stCondLst>
                                    <p:cond delay="0"/>
                                  </p:stCondLst>
                                  <p:childTnLst>
                                    <p:set>
                                      <p:cBhvr>
                                        <p:cTn id="9" dur="1" fill="hold">
                                          <p:stCondLst>
                                            <p:cond delay="0"/>
                                          </p:stCondLst>
                                        </p:cTn>
                                        <p:tgtEl>
                                          <p:spTgt spid="15"/>
                                        </p:tgtEl>
                                        <p:attrNameLst>
                                          <p:attrName>style.visibility</p:attrName>
                                        </p:attrNameLst>
                                      </p:cBhvr>
                                      <p:to>
                                        <p:strVal val="visible"/>
                                      </p:to>
                                    </p:set>
                                    <p:animEffect transition="in" filter="blinds(horizontal)">
                                      <p:cBhvr>
                                        <p:cTn id="10" dur="500"/>
                                        <p:tgtEl>
                                          <p:spTgt spid="15"/>
                                        </p:tgtEl>
                                      </p:cBhvr>
                                    </p:animEffect>
                                  </p:childTnLst>
                                </p:cTn>
                              </p:par>
                            </p:childTnLst>
                          </p:cTn>
                        </p:par>
                      </p:childTnLst>
                    </p:cTn>
                  </p:par>
                  <p:par>
                    <p:cTn id="11" fill="hold">
                      <p:stCondLst>
                        <p:cond delay="indefinite"/>
                      </p:stCondLst>
                      <p:childTnLst>
                        <p:par>
                          <p:cTn id="12" fill="hold">
                            <p:stCondLst>
                              <p:cond delay="0"/>
                            </p:stCondLst>
                            <p:childTnLst>
                              <p:par>
                                <p:cTn id="13" presetID="3" presetClass="entr" presetSubtype="10" fill="hold" grpId="0" nodeType="clickEffect">
                                  <p:stCondLst>
                                    <p:cond delay="0"/>
                                  </p:stCondLst>
                                  <p:childTnLst>
                                    <p:set>
                                      <p:cBhvr>
                                        <p:cTn id="14" dur="1" fill="hold">
                                          <p:stCondLst>
                                            <p:cond delay="0"/>
                                          </p:stCondLst>
                                        </p:cTn>
                                        <p:tgtEl>
                                          <p:spTgt spid="16"/>
                                        </p:tgtEl>
                                        <p:attrNameLst>
                                          <p:attrName>style.visibility</p:attrName>
                                        </p:attrNameLst>
                                      </p:cBhvr>
                                      <p:to>
                                        <p:strVal val="visible"/>
                                      </p:to>
                                    </p:set>
                                    <p:animEffect transition="in" filter="blinds(horizontal)">
                                      <p:cBhvr>
                                        <p:cTn id="15" dur="500"/>
                                        <p:tgtEl>
                                          <p:spTgt spid="16"/>
                                        </p:tgtEl>
                                      </p:cBhvr>
                                    </p:animEffect>
                                  </p:childTnLst>
                                </p:cTn>
                              </p:par>
                              <p:par>
                                <p:cTn id="16" presetID="3" presetClass="entr" presetSubtype="10" fill="hold" nodeType="withEffect">
                                  <p:stCondLst>
                                    <p:cond delay="0"/>
                                  </p:stCondLst>
                                  <p:childTnLst>
                                    <p:set>
                                      <p:cBhvr>
                                        <p:cTn id="17" dur="1" fill="hold">
                                          <p:stCondLst>
                                            <p:cond delay="0"/>
                                          </p:stCondLst>
                                        </p:cTn>
                                        <p:tgtEl>
                                          <p:spTgt spid="10"/>
                                        </p:tgtEl>
                                        <p:attrNameLst>
                                          <p:attrName>style.visibility</p:attrName>
                                        </p:attrNameLst>
                                      </p:cBhvr>
                                      <p:to>
                                        <p:strVal val="visible"/>
                                      </p:to>
                                    </p:set>
                                    <p:animEffect transition="in" filter="blinds(horizontal)">
                                      <p:cBhvr>
                                        <p:cTn id="18" dur="500"/>
                                        <p:tgtEl>
                                          <p:spTgt spid="10"/>
                                        </p:tgtEl>
                                      </p:cBhvr>
                                    </p:animEffect>
                                  </p:childTnLst>
                                </p:cTn>
                              </p:par>
                            </p:childTnLst>
                          </p:cTn>
                        </p:par>
                      </p:childTnLst>
                    </p:cTn>
                  </p:par>
                  <p:par>
                    <p:cTn id="19" fill="hold">
                      <p:stCondLst>
                        <p:cond delay="indefinite"/>
                      </p:stCondLst>
                      <p:childTnLst>
                        <p:par>
                          <p:cTn id="20" fill="hold">
                            <p:stCondLst>
                              <p:cond delay="0"/>
                            </p:stCondLst>
                            <p:childTnLst>
                              <p:par>
                                <p:cTn id="21" presetID="3" presetClass="entr" presetSubtype="10" fill="hold" nodeType="clickEffect">
                                  <p:stCondLst>
                                    <p:cond delay="0"/>
                                  </p:stCondLst>
                                  <p:childTnLst>
                                    <p:set>
                                      <p:cBhvr>
                                        <p:cTn id="22" dur="1" fill="hold">
                                          <p:stCondLst>
                                            <p:cond delay="0"/>
                                          </p:stCondLst>
                                        </p:cTn>
                                        <p:tgtEl>
                                          <p:spTgt spid="9"/>
                                        </p:tgtEl>
                                        <p:attrNameLst>
                                          <p:attrName>style.visibility</p:attrName>
                                        </p:attrNameLst>
                                      </p:cBhvr>
                                      <p:to>
                                        <p:strVal val="visible"/>
                                      </p:to>
                                    </p:set>
                                    <p:animEffect transition="in" filter="blinds(horizontal)">
                                      <p:cBhvr>
                                        <p:cTn id="23" dur="500"/>
                                        <p:tgtEl>
                                          <p:spTgt spid="9"/>
                                        </p:tgtEl>
                                      </p:cBhvr>
                                    </p:animEffect>
                                  </p:childTnLst>
                                </p:cTn>
                              </p:par>
                              <p:par>
                                <p:cTn id="24" presetID="3" presetClass="entr" presetSubtype="10" fill="hold" grpId="0" nodeType="with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blinds(horizontal)">
                                      <p:cBhvr>
                                        <p:cTn id="26" dur="500"/>
                                        <p:tgtEl>
                                          <p:spTgt spid="17"/>
                                        </p:tgtEl>
                                      </p:cBhvr>
                                    </p:animEffect>
                                  </p:childTnLst>
                                </p:cTn>
                              </p:par>
                            </p:childTnLst>
                          </p:cTn>
                        </p:par>
                      </p:childTnLst>
                    </p:cTn>
                  </p:par>
                  <p:par>
                    <p:cTn id="27" fill="hold">
                      <p:stCondLst>
                        <p:cond delay="indefinite"/>
                      </p:stCondLst>
                      <p:childTnLst>
                        <p:par>
                          <p:cTn id="28" fill="hold">
                            <p:stCondLst>
                              <p:cond delay="0"/>
                            </p:stCondLst>
                            <p:childTnLst>
                              <p:par>
                                <p:cTn id="29" presetID="3" presetClass="entr" presetSubtype="10" fill="hold" grpId="0" nodeType="clickEffect">
                                  <p:stCondLst>
                                    <p:cond delay="0"/>
                                  </p:stCondLst>
                                  <p:childTnLst>
                                    <p:set>
                                      <p:cBhvr>
                                        <p:cTn id="30" dur="1" fill="hold">
                                          <p:stCondLst>
                                            <p:cond delay="0"/>
                                          </p:stCondLst>
                                        </p:cTn>
                                        <p:tgtEl>
                                          <p:spTgt spid="18"/>
                                        </p:tgtEl>
                                        <p:attrNameLst>
                                          <p:attrName>style.visibility</p:attrName>
                                        </p:attrNameLst>
                                      </p:cBhvr>
                                      <p:to>
                                        <p:strVal val="visible"/>
                                      </p:to>
                                    </p:set>
                                    <p:animEffect transition="in" filter="blinds(horizontal)">
                                      <p:cBhvr>
                                        <p:cTn id="31" dur="500"/>
                                        <p:tgtEl>
                                          <p:spTgt spid="18"/>
                                        </p:tgtEl>
                                      </p:cBhvr>
                                    </p:animEffect>
                                  </p:childTnLst>
                                </p:cTn>
                              </p:par>
                              <p:par>
                                <p:cTn id="32" presetID="3" presetClass="entr" presetSubtype="10" fill="hold" nodeType="with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blinds(horizontal)">
                                      <p:cBhvr>
                                        <p:cTn id="34" dur="500"/>
                                        <p:tgtEl>
                                          <p:spTgt spid="8"/>
                                        </p:tgtEl>
                                      </p:cBhvr>
                                    </p:animEffect>
                                  </p:childTnLst>
                                </p:cTn>
                              </p:par>
                            </p:childTnLst>
                          </p:cTn>
                        </p:par>
                      </p:childTnLst>
                    </p:cTn>
                  </p:par>
                  <p:par>
                    <p:cTn id="35" fill="hold">
                      <p:stCondLst>
                        <p:cond delay="indefinite"/>
                      </p:stCondLst>
                      <p:childTnLst>
                        <p:par>
                          <p:cTn id="36" fill="hold">
                            <p:stCondLst>
                              <p:cond delay="0"/>
                            </p:stCondLst>
                            <p:childTnLst>
                              <p:par>
                                <p:cTn id="37" presetID="3" presetClass="entr" presetSubtype="10" fill="hold" nodeType="clickEffect">
                                  <p:stCondLst>
                                    <p:cond delay="0"/>
                                  </p:stCondLst>
                                  <p:childTnLst>
                                    <p:set>
                                      <p:cBhvr>
                                        <p:cTn id="38" dur="1" fill="hold">
                                          <p:stCondLst>
                                            <p:cond delay="0"/>
                                          </p:stCondLst>
                                        </p:cTn>
                                        <p:tgtEl>
                                          <p:spTgt spid="7"/>
                                        </p:tgtEl>
                                        <p:attrNameLst>
                                          <p:attrName>style.visibility</p:attrName>
                                        </p:attrNameLst>
                                      </p:cBhvr>
                                      <p:to>
                                        <p:strVal val="visible"/>
                                      </p:to>
                                    </p:set>
                                    <p:animEffect transition="in" filter="blinds(horizontal)">
                                      <p:cBhvr>
                                        <p:cTn id="39" dur="500"/>
                                        <p:tgtEl>
                                          <p:spTgt spid="7"/>
                                        </p:tgtEl>
                                      </p:cBhvr>
                                    </p:animEffect>
                                  </p:childTnLst>
                                </p:cTn>
                              </p:par>
                              <p:par>
                                <p:cTn id="40" presetID="3" presetClass="entr" presetSubtype="10" fill="hold" grpId="0" nodeType="withEffect">
                                  <p:stCondLst>
                                    <p:cond delay="0"/>
                                  </p:stCondLst>
                                  <p:childTnLst>
                                    <p:set>
                                      <p:cBhvr>
                                        <p:cTn id="41" dur="1" fill="hold">
                                          <p:stCondLst>
                                            <p:cond delay="0"/>
                                          </p:stCondLst>
                                        </p:cTn>
                                        <p:tgtEl>
                                          <p:spTgt spid="19"/>
                                        </p:tgtEl>
                                        <p:attrNameLst>
                                          <p:attrName>style.visibility</p:attrName>
                                        </p:attrNameLst>
                                      </p:cBhvr>
                                      <p:to>
                                        <p:strVal val="visible"/>
                                      </p:to>
                                    </p:set>
                                    <p:animEffect transition="in" filter="blinds(horizontal)">
                                      <p:cBhvr>
                                        <p:cTn id="42" dur="500"/>
                                        <p:tgtEl>
                                          <p:spTgt spid="19"/>
                                        </p:tgtEl>
                                      </p:cBhvr>
                                    </p:animEffect>
                                  </p:childTnLst>
                                </p:cTn>
                              </p:par>
                            </p:childTnLst>
                          </p:cTn>
                        </p:par>
                      </p:childTnLst>
                    </p:cTn>
                  </p:par>
                </p:childTnLst>
              </p:cTn>
              <p:prevCondLst>
                <p:cond evt="onPrev" delay="0">
                  <p:tgtEl>
                    <p:sldTgt/>
                  </p:tgtEl>
                </p:cond>
              </p:prevCondLst>
              <p:nextCondLst>
                <p:cond evt="onNext" delay="0">
                  <p:tgtEl>
                    <p:sldTgt/>
                  </p:tgtEl>
                </p:cond>
              </p:nextCondLst>
            </p:seq>
            <p:seq concurrent="1" nextAc="seek">
              <p:cTn id="43" restart="whenNotActive" fill="hold" evtFilter="cancelBubble" nodeType="interactiveSeq">
                <p:stCondLst>
                  <p:cond evt="onClick" delay="0">
                    <p:tgtEl>
                      <p:spTgt spid="2"/>
                    </p:tgtEl>
                  </p:cond>
                </p:stCondLst>
                <p:endSync evt="end" delay="0">
                  <p:rtn val="all"/>
                </p:endSync>
                <p:childTnLst>
                  <p:par>
                    <p:cTn id="44" fill="hold">
                      <p:stCondLst>
                        <p:cond delay="0"/>
                      </p:stCondLst>
                      <p:childTnLst>
                        <p:par>
                          <p:cTn id="45" fill="hold">
                            <p:stCondLst>
                              <p:cond delay="0"/>
                            </p:stCondLst>
                            <p:childTnLst>
                              <p:par>
                                <p:cTn id="46" presetID="1" presetClass="mediacall" presetSubtype="0" fill="hold" nodeType="clickEffect">
                                  <p:stCondLst>
                                    <p:cond delay="0"/>
                                  </p:stCondLst>
                                  <p:childTnLst>
                                    <p:cmd type="call" cmd="playFrom(0.0)">
                                      <p:cBhvr>
                                        <p:cTn id="47" dur="44424" fill="hold"/>
                                        <p:tgtEl>
                                          <p:spTgt spid="2"/>
                                        </p:tgtEl>
                                      </p:cBhvr>
                                    </p:cmd>
                                  </p:childTnLst>
                                </p:cTn>
                              </p:par>
                            </p:childTnLst>
                          </p:cTn>
                        </p:par>
                      </p:childTnLst>
                    </p:cTn>
                  </p:par>
                </p:childTnLst>
              </p:cTn>
              <p:nextCondLst>
                <p:cond evt="onClick" delay="0">
                  <p:tgtEl>
                    <p:spTgt spid="2"/>
                  </p:tgtEl>
                </p:cond>
              </p:nextCondLst>
            </p:seq>
            <p:audio>
              <p:cMediaNode vol="80000">
                <p:cTn id="48" fill="hold" display="0">
                  <p:stCondLst>
                    <p:cond delay="indefinite"/>
                  </p:stCondLst>
                  <p:endCondLst>
                    <p:cond evt="onStopAudio" delay="0">
                      <p:tgtEl>
                        <p:sldTgt/>
                      </p:tgtEl>
                    </p:cond>
                  </p:endCondLst>
                </p:cTn>
                <p:tgtEl>
                  <p:spTgt spid="2"/>
                </p:tgtEl>
              </p:cMediaNode>
            </p:audio>
          </p:childTnLst>
        </p:cTn>
      </p:par>
    </p:tnLst>
    <p:bldLst>
      <p:bldP spid="15" grpId="0"/>
      <p:bldP spid="16" grpId="0"/>
      <p:bldP spid="17" grpId="0"/>
      <p:bldP spid="18" grpId="0"/>
      <p:bldP spid="19"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90600"/>
            <a:ext cx="8229600" cy="5135563"/>
          </a:xfrm>
        </p:spPr>
        <p:txBody>
          <a:bodyPr>
            <a:normAutofit fontScale="92500" lnSpcReduction="20000"/>
          </a:bodyPr>
          <a:lstStyle/>
          <a:p>
            <a:pPr algn="l" rtl="0">
              <a:buNone/>
            </a:pPr>
            <a:r>
              <a:rPr lang="en-US" b="1" dirty="0"/>
              <a:t>b. </a:t>
            </a:r>
            <a:r>
              <a:rPr lang="en-US" b="1" u="sng" dirty="0"/>
              <a:t>Underline</a:t>
            </a:r>
            <a:r>
              <a:rPr lang="en-US" b="1" dirty="0"/>
              <a:t> the right verb. </a:t>
            </a:r>
            <a:r>
              <a:rPr lang="en-US" b="1" dirty="0">
                <a:solidFill>
                  <a:srgbClr val="7030A0"/>
                </a:solidFill>
              </a:rPr>
              <a:t>Click to check your answers.</a:t>
            </a:r>
            <a:endParaRPr lang="en-US" b="1" dirty="0"/>
          </a:p>
          <a:p>
            <a:pPr algn="l" rtl="0">
              <a:buNone/>
            </a:pPr>
            <a:r>
              <a:rPr lang="en-US" b="1" dirty="0"/>
              <a:t>1. </a:t>
            </a:r>
            <a:r>
              <a:rPr lang="en-US" dirty="0"/>
              <a:t>Please </a:t>
            </a:r>
            <a:r>
              <a:rPr lang="en-US" b="1" i="1" dirty="0"/>
              <a:t>remind / remember</a:t>
            </a:r>
            <a:r>
              <a:rPr lang="en-US" i="1" dirty="0"/>
              <a:t> </a:t>
            </a:r>
            <a:r>
              <a:rPr lang="en-US" dirty="0"/>
              <a:t>the children to do their homework.</a:t>
            </a:r>
          </a:p>
          <a:p>
            <a:pPr algn="l" rtl="0">
              <a:buNone/>
            </a:pPr>
            <a:r>
              <a:rPr lang="en-US" b="1" dirty="0"/>
              <a:t>2. A. </a:t>
            </a:r>
            <a:r>
              <a:rPr lang="en-US" dirty="0"/>
              <a:t>I’m terribly sorry.  </a:t>
            </a:r>
          </a:p>
          <a:p>
            <a:pPr algn="l" rtl="0">
              <a:buNone/>
            </a:pPr>
            <a:r>
              <a:rPr lang="en-US" dirty="0"/>
              <a:t>    </a:t>
            </a:r>
            <a:r>
              <a:rPr lang="en-US" b="1" dirty="0"/>
              <a:t>B.</a:t>
            </a:r>
            <a:r>
              <a:rPr lang="en-US" dirty="0"/>
              <a:t> Don’t worry. It doesn’t </a:t>
            </a:r>
            <a:r>
              <a:rPr lang="en-US" b="1" i="1" dirty="0"/>
              <a:t>mind </a:t>
            </a:r>
            <a:r>
              <a:rPr lang="en-US" b="1" dirty="0"/>
              <a:t>/ </a:t>
            </a:r>
            <a:r>
              <a:rPr lang="en-US" b="1" i="1" dirty="0"/>
              <a:t>matter</a:t>
            </a:r>
            <a:r>
              <a:rPr lang="en-US" i="1" dirty="0"/>
              <a:t>.</a:t>
            </a:r>
          </a:p>
          <a:p>
            <a:pPr algn="l" rtl="0">
              <a:buNone/>
            </a:pPr>
            <a:r>
              <a:rPr lang="en-US" b="1" dirty="0"/>
              <a:t>3.</a:t>
            </a:r>
            <a:r>
              <a:rPr lang="en-US" dirty="0"/>
              <a:t> The robbers </a:t>
            </a:r>
            <a:r>
              <a:rPr lang="en-US" b="1" i="1" dirty="0"/>
              <a:t>stole </a:t>
            </a:r>
            <a:r>
              <a:rPr lang="en-US" b="1" dirty="0"/>
              <a:t>/ </a:t>
            </a:r>
            <a:r>
              <a:rPr lang="en-US" b="1" i="1" dirty="0"/>
              <a:t>robbed</a:t>
            </a:r>
            <a:r>
              <a:rPr lang="en-US" i="1" dirty="0"/>
              <a:t> € </a:t>
            </a:r>
            <a:r>
              <a:rPr lang="en-US" dirty="0"/>
              <a:t>50,000 from the bank.</a:t>
            </a:r>
          </a:p>
          <a:p>
            <a:pPr algn="l" rtl="0">
              <a:buNone/>
            </a:pPr>
            <a:r>
              <a:rPr lang="en-US" b="1" dirty="0"/>
              <a:t>4.</a:t>
            </a:r>
            <a:r>
              <a:rPr lang="en-US" dirty="0"/>
              <a:t> If you know the answer, </a:t>
            </a:r>
            <a:r>
              <a:rPr lang="en-US" b="1" i="1" dirty="0"/>
              <a:t>raise / rise </a:t>
            </a:r>
            <a:r>
              <a:rPr lang="en-US" dirty="0"/>
              <a:t>your hand, don’t shout.</a:t>
            </a:r>
          </a:p>
          <a:p>
            <a:pPr algn="l" rtl="0">
              <a:buNone/>
            </a:pPr>
            <a:r>
              <a:rPr lang="en-US" b="1" dirty="0"/>
              <a:t>5.</a:t>
            </a:r>
            <a:r>
              <a:rPr lang="en-US" dirty="0"/>
              <a:t> Don’t </a:t>
            </a:r>
            <a:r>
              <a:rPr lang="en-US" b="1" i="1" dirty="0"/>
              <a:t>argue </a:t>
            </a:r>
            <a:r>
              <a:rPr lang="en-US" b="1" dirty="0"/>
              <a:t>/ </a:t>
            </a:r>
            <a:r>
              <a:rPr lang="en-US" b="1" i="1" dirty="0"/>
              <a:t>discuss </a:t>
            </a:r>
            <a:r>
              <a:rPr lang="en-US" dirty="0"/>
              <a:t>with your father about it! He doesn’t listen. </a:t>
            </a:r>
            <a:endParaRPr lang="ar-SY" dirty="0"/>
          </a:p>
        </p:txBody>
      </p:sp>
      <p:sp>
        <p:nvSpPr>
          <p:cNvPr id="4" name="عنوان 1"/>
          <p:cNvSpPr txBox="1">
            <a:spLocks/>
          </p:cNvSpPr>
          <p:nvPr/>
        </p:nvSpPr>
        <p:spPr>
          <a:xfrm>
            <a:off x="457200" y="274638"/>
            <a:ext cx="8229600" cy="639762"/>
          </a:xfrm>
          <a:prstGeom prst="rect">
            <a:avLst/>
          </a:prstGeom>
          <a:solidFill>
            <a:srgbClr val="FFFFCC"/>
          </a:solidFill>
        </p:spPr>
        <p:txBody>
          <a:bodyPr vert="horz" lIns="91440" tIns="45720" rIns="91440" bIns="45720" rtlCol="1" anchor="ctr">
            <a:noAutofit/>
          </a:bodyPr>
          <a:lstStyle/>
          <a:p>
            <a:pPr lvl="0" algn="l" rtl="0">
              <a:spcBef>
                <a:spcPct val="0"/>
              </a:spcBef>
            </a:pPr>
            <a:r>
              <a:rPr kumimoji="0" lang="en-US" sz="2800" b="1" i="0" u="none" strike="noStrike" kern="1200" cap="none" spc="0" normalizeH="0" baseline="0" noProof="0" dirty="0">
                <a:ln>
                  <a:noFill/>
                </a:ln>
                <a:solidFill>
                  <a:schemeClr val="tx1"/>
                </a:solidFill>
                <a:effectLst/>
                <a:uLnTx/>
                <a:uFillTx/>
                <a:latin typeface="+mj-lt"/>
                <a:ea typeface="+mj-ea"/>
                <a:cs typeface="+mj-cs"/>
              </a:rPr>
              <a:t>What do you remember?   </a:t>
            </a:r>
            <a:r>
              <a:rPr lang="en-US" sz="2800" b="1" dirty="0"/>
              <a:t>VOCABULARY     </a:t>
            </a:r>
            <a:r>
              <a:rPr kumimoji="0" lang="en-US" sz="2800" b="1" i="0" u="none" strike="noStrike" kern="1200" cap="none" spc="0" normalizeH="0" baseline="0" noProof="0" dirty="0">
                <a:ln>
                  <a:noFill/>
                </a:ln>
                <a:solidFill>
                  <a:schemeClr val="tx1"/>
                </a:solidFill>
                <a:effectLst/>
                <a:uLnTx/>
                <a:uFillTx/>
                <a:latin typeface="+mj-lt"/>
                <a:ea typeface="+mj-ea"/>
                <a:cs typeface="+mj-cs"/>
              </a:rPr>
              <a:t>P. 66</a:t>
            </a:r>
            <a:r>
              <a:rPr kumimoji="0" lang="en-US" sz="2800" b="0" i="0" u="none" strike="noStrike" kern="1200" cap="none" spc="0" normalizeH="0" baseline="0" noProof="0" dirty="0">
                <a:ln>
                  <a:noFill/>
                </a:ln>
                <a:solidFill>
                  <a:schemeClr val="tx1"/>
                </a:solidFill>
                <a:effectLst/>
                <a:uLnTx/>
                <a:uFillTx/>
                <a:latin typeface="+mj-lt"/>
                <a:ea typeface="+mj-ea"/>
                <a:cs typeface="+mj-cs"/>
              </a:rPr>
              <a:t> </a:t>
            </a:r>
            <a:endParaRPr kumimoji="0" lang="ar-SA" sz="2800" b="0" i="0" u="none" strike="noStrike" kern="1200" cap="none" spc="0" normalizeH="0" baseline="0" noProof="0" dirty="0">
              <a:ln>
                <a:noFill/>
              </a:ln>
              <a:solidFill>
                <a:schemeClr val="tx1"/>
              </a:solidFill>
              <a:effectLst/>
              <a:uLnTx/>
              <a:uFillTx/>
              <a:latin typeface="+mj-lt"/>
              <a:ea typeface="+mj-ea"/>
              <a:cs typeface="+mj-cs"/>
            </a:endParaRPr>
          </a:p>
        </p:txBody>
      </p:sp>
      <p:cxnSp>
        <p:nvCxnSpPr>
          <p:cNvPr id="7" name="رابط مستقيم 6"/>
          <p:cNvCxnSpPr/>
          <p:nvPr/>
        </p:nvCxnSpPr>
        <p:spPr>
          <a:xfrm>
            <a:off x="1981200" y="2209800"/>
            <a:ext cx="11430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9" name="رابط مستقيم 8"/>
          <p:cNvCxnSpPr/>
          <p:nvPr/>
        </p:nvCxnSpPr>
        <p:spPr>
          <a:xfrm>
            <a:off x="6019800" y="3505200"/>
            <a:ext cx="10668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1" name="رابط مستقيم 10"/>
          <p:cNvCxnSpPr/>
          <p:nvPr/>
        </p:nvCxnSpPr>
        <p:spPr>
          <a:xfrm>
            <a:off x="2819400" y="3962400"/>
            <a:ext cx="8382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4" name="رابط مستقيم 13"/>
          <p:cNvCxnSpPr/>
          <p:nvPr/>
        </p:nvCxnSpPr>
        <p:spPr>
          <a:xfrm>
            <a:off x="4648200" y="4800600"/>
            <a:ext cx="7620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cxnSp>
        <p:nvCxnSpPr>
          <p:cNvPr id="16" name="رابط مستقيم 15"/>
          <p:cNvCxnSpPr/>
          <p:nvPr/>
        </p:nvCxnSpPr>
        <p:spPr>
          <a:xfrm>
            <a:off x="1828800" y="5562600"/>
            <a:ext cx="914400" cy="1588"/>
          </a:xfrm>
          <a:prstGeom prst="line">
            <a:avLst/>
          </a:prstGeom>
          <a:ln w="38100">
            <a:solidFill>
              <a:srgbClr val="C00000"/>
            </a:solidFill>
          </a:ln>
        </p:spPr>
        <p:style>
          <a:lnRef idx="1">
            <a:schemeClr val="accent1"/>
          </a:lnRef>
          <a:fillRef idx="0">
            <a:schemeClr val="accent1"/>
          </a:fillRef>
          <a:effectRef idx="0">
            <a:schemeClr val="accent1"/>
          </a:effectRef>
          <a:fontRef idx="minor">
            <a:schemeClr val="tx1"/>
          </a:fontRef>
        </p:style>
      </p:cxn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28971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additive="base">
                                        <p:cTn id="7" dur="500" fill="hold"/>
                                        <p:tgtEl>
                                          <p:spTgt spid="7"/>
                                        </p:tgtEl>
                                        <p:attrNameLst>
                                          <p:attrName>ppt_x</p:attrName>
                                        </p:attrNameLst>
                                      </p:cBhvr>
                                      <p:tavLst>
                                        <p:tav tm="0">
                                          <p:val>
                                            <p:strVal val="#ppt_x"/>
                                          </p:val>
                                        </p:tav>
                                        <p:tav tm="100000">
                                          <p:val>
                                            <p:strVal val="#ppt_x"/>
                                          </p:val>
                                        </p:tav>
                                      </p:tavLst>
                                    </p:anim>
                                    <p:anim calcmode="lin" valueType="num">
                                      <p:cBhvr additive="base">
                                        <p:cTn id="8"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9"/>
                                        </p:tgtEl>
                                        <p:attrNameLst>
                                          <p:attrName>style.visibility</p:attrName>
                                        </p:attrNameLst>
                                      </p:cBhvr>
                                      <p:to>
                                        <p:strVal val="visible"/>
                                      </p:to>
                                    </p:set>
                                    <p:anim calcmode="lin" valueType="num">
                                      <p:cBhvr additive="base">
                                        <p:cTn id="13" dur="500" fill="hold"/>
                                        <p:tgtEl>
                                          <p:spTgt spid="9"/>
                                        </p:tgtEl>
                                        <p:attrNameLst>
                                          <p:attrName>ppt_x</p:attrName>
                                        </p:attrNameLst>
                                      </p:cBhvr>
                                      <p:tavLst>
                                        <p:tav tm="0">
                                          <p:val>
                                            <p:strVal val="#ppt_x"/>
                                          </p:val>
                                        </p:tav>
                                        <p:tav tm="100000">
                                          <p:val>
                                            <p:strVal val="#ppt_x"/>
                                          </p:val>
                                        </p:tav>
                                      </p:tavLst>
                                    </p:anim>
                                    <p:anim calcmode="lin" valueType="num">
                                      <p:cBhvr additive="base">
                                        <p:cTn id="14"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nodeType="clickEffect">
                                  <p:stCondLst>
                                    <p:cond delay="0"/>
                                  </p:stCondLst>
                                  <p:childTnLst>
                                    <p:set>
                                      <p:cBhvr>
                                        <p:cTn id="24" dur="1" fill="hold">
                                          <p:stCondLst>
                                            <p:cond delay="0"/>
                                          </p:stCondLst>
                                        </p:cTn>
                                        <p:tgtEl>
                                          <p:spTgt spid="14"/>
                                        </p:tgtEl>
                                        <p:attrNameLst>
                                          <p:attrName>style.visibility</p:attrName>
                                        </p:attrNameLst>
                                      </p:cBhvr>
                                      <p:to>
                                        <p:strVal val="visible"/>
                                      </p:to>
                                    </p:set>
                                    <p:anim calcmode="lin" valueType="num">
                                      <p:cBhvr additive="base">
                                        <p:cTn id="25" dur="500" fill="hold"/>
                                        <p:tgtEl>
                                          <p:spTgt spid="14"/>
                                        </p:tgtEl>
                                        <p:attrNameLst>
                                          <p:attrName>ppt_x</p:attrName>
                                        </p:attrNameLst>
                                      </p:cBhvr>
                                      <p:tavLst>
                                        <p:tav tm="0">
                                          <p:val>
                                            <p:strVal val="#ppt_x"/>
                                          </p:val>
                                        </p:tav>
                                        <p:tav tm="100000">
                                          <p:val>
                                            <p:strVal val="#ppt_x"/>
                                          </p:val>
                                        </p:tav>
                                      </p:tavLst>
                                    </p:anim>
                                    <p:anim calcmode="lin" valueType="num">
                                      <p:cBhvr additive="base">
                                        <p:cTn id="26" dur="500" fill="hold"/>
                                        <p:tgtEl>
                                          <p:spTgt spid="14"/>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nodeType="clickEffect">
                                  <p:stCondLst>
                                    <p:cond delay="0"/>
                                  </p:stCondLst>
                                  <p:childTnLst>
                                    <p:set>
                                      <p:cBhvr>
                                        <p:cTn id="30" dur="1" fill="hold">
                                          <p:stCondLst>
                                            <p:cond delay="0"/>
                                          </p:stCondLst>
                                        </p:cTn>
                                        <p:tgtEl>
                                          <p:spTgt spid="16"/>
                                        </p:tgtEl>
                                        <p:attrNameLst>
                                          <p:attrName>style.visibility</p:attrName>
                                        </p:attrNameLst>
                                      </p:cBhvr>
                                      <p:to>
                                        <p:strVal val="visible"/>
                                      </p:to>
                                    </p:set>
                                    <p:anim calcmode="lin" valueType="num">
                                      <p:cBhvr additive="base">
                                        <p:cTn id="31" dur="500" fill="hold"/>
                                        <p:tgtEl>
                                          <p:spTgt spid="16"/>
                                        </p:tgtEl>
                                        <p:attrNameLst>
                                          <p:attrName>ppt_x</p:attrName>
                                        </p:attrNameLst>
                                      </p:cBhvr>
                                      <p:tavLst>
                                        <p:tav tm="0">
                                          <p:val>
                                            <p:strVal val="#ppt_x"/>
                                          </p:val>
                                        </p:tav>
                                        <p:tav tm="100000">
                                          <p:val>
                                            <p:strVal val="#ppt_x"/>
                                          </p:val>
                                        </p:tav>
                                      </p:tavLst>
                                    </p:anim>
                                    <p:anim calcmode="lin" valueType="num">
                                      <p:cBhvr additive="base">
                                        <p:cTn id="32" dur="500" fill="hold"/>
                                        <p:tgtEl>
                                          <p:spTgt spid="1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32409"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90600"/>
            <a:ext cx="8229600" cy="5135563"/>
          </a:xfrm>
        </p:spPr>
        <p:txBody>
          <a:bodyPr>
            <a:normAutofit fontScale="92500" lnSpcReduction="20000"/>
          </a:bodyPr>
          <a:lstStyle/>
          <a:p>
            <a:pPr algn="l" rtl="0">
              <a:buNone/>
            </a:pPr>
            <a:r>
              <a:rPr lang="en-US" b="1" dirty="0"/>
              <a:t>c. Complete with one word. </a:t>
            </a:r>
          </a:p>
          <a:p>
            <a:pPr algn="l" rtl="0">
              <a:buNone/>
            </a:pPr>
            <a:r>
              <a:rPr lang="en-US" b="1" dirty="0">
                <a:solidFill>
                  <a:srgbClr val="7030A0"/>
                </a:solidFill>
              </a:rPr>
              <a:t>    Click to check your answers. </a:t>
            </a:r>
          </a:p>
          <a:p>
            <a:pPr marL="514350" indent="-514350" algn="l" rtl="0">
              <a:buAutoNum type="arabicPeriod"/>
            </a:pPr>
            <a:r>
              <a:rPr lang="en-US" dirty="0"/>
              <a:t>I was _____ the moon when I heard I’d passed the exam!</a:t>
            </a:r>
          </a:p>
          <a:p>
            <a:pPr marL="514350" indent="-514350" algn="l" rtl="0">
              <a:buAutoNum type="arabicPeriod"/>
            </a:pPr>
            <a:r>
              <a:rPr lang="en-US" dirty="0"/>
              <a:t>You look fed _____. Have you been waiting for a long time?</a:t>
            </a:r>
          </a:p>
          <a:p>
            <a:pPr marL="514350" indent="-514350" algn="l" rtl="0">
              <a:buAutoNum type="arabicPeriod"/>
            </a:pPr>
            <a:r>
              <a:rPr lang="en-US" dirty="0"/>
              <a:t>I really put my foot _____ it when I mentioned the war.</a:t>
            </a:r>
          </a:p>
          <a:p>
            <a:pPr marL="514350" indent="-514350" algn="l" rtl="0">
              <a:buAutoNum type="arabicPeriod"/>
            </a:pPr>
            <a:r>
              <a:rPr lang="en-US" dirty="0"/>
              <a:t>We set _____ on our journey just after dawn.</a:t>
            </a:r>
          </a:p>
          <a:p>
            <a:pPr marL="514350" indent="-514350" algn="l" rtl="0">
              <a:buAutoNum type="arabicPeriod"/>
            </a:pPr>
            <a:r>
              <a:rPr lang="en-US" dirty="0"/>
              <a:t>My car broke ______ on the motorway. </a:t>
            </a:r>
            <a:br>
              <a:rPr lang="en-US" dirty="0"/>
            </a:br>
            <a:r>
              <a:rPr lang="en-US" dirty="0"/>
              <a:t/>
            </a:r>
            <a:br>
              <a:rPr lang="en-US" dirty="0"/>
            </a:br>
            <a:endParaRPr lang="ar-SY" dirty="0"/>
          </a:p>
        </p:txBody>
      </p:sp>
      <p:sp>
        <p:nvSpPr>
          <p:cNvPr id="4" name="عنوان 1"/>
          <p:cNvSpPr txBox="1">
            <a:spLocks/>
          </p:cNvSpPr>
          <p:nvPr/>
        </p:nvSpPr>
        <p:spPr>
          <a:xfrm>
            <a:off x="457200" y="274638"/>
            <a:ext cx="8229600" cy="639762"/>
          </a:xfrm>
          <a:prstGeom prst="rect">
            <a:avLst/>
          </a:prstGeom>
          <a:solidFill>
            <a:srgbClr val="FFFFCC"/>
          </a:solidFill>
        </p:spPr>
        <p:txBody>
          <a:bodyPr vert="horz" lIns="91440" tIns="45720" rIns="91440" bIns="45720" rtlCol="1" anchor="ctr">
            <a:noAutofit/>
          </a:bodyPr>
          <a:lstStyle/>
          <a:p>
            <a:pPr lvl="0" algn="l" rtl="0">
              <a:spcBef>
                <a:spcPct val="0"/>
              </a:spcBef>
            </a:pPr>
            <a:r>
              <a:rPr kumimoji="0" lang="en-US" sz="2800" b="1" i="0" u="none" strike="noStrike" kern="1200" cap="none" spc="0" normalizeH="0" baseline="0" noProof="0" dirty="0">
                <a:ln>
                  <a:noFill/>
                </a:ln>
                <a:solidFill>
                  <a:schemeClr val="tx1"/>
                </a:solidFill>
                <a:effectLst/>
                <a:uLnTx/>
                <a:uFillTx/>
                <a:latin typeface="+mj-lt"/>
                <a:ea typeface="+mj-ea"/>
                <a:cs typeface="+mj-cs"/>
              </a:rPr>
              <a:t>What do you remember?   </a:t>
            </a:r>
            <a:r>
              <a:rPr lang="en-US" sz="2800" b="1" dirty="0"/>
              <a:t>VOCABULARY     </a:t>
            </a:r>
            <a:r>
              <a:rPr kumimoji="0" lang="en-US" sz="2800" b="1" i="0" u="none" strike="noStrike" kern="1200" cap="none" spc="0" normalizeH="0" baseline="0" noProof="0" dirty="0">
                <a:ln>
                  <a:noFill/>
                </a:ln>
                <a:solidFill>
                  <a:schemeClr val="tx1"/>
                </a:solidFill>
                <a:effectLst/>
                <a:uLnTx/>
                <a:uFillTx/>
                <a:latin typeface="+mj-lt"/>
                <a:ea typeface="+mj-ea"/>
                <a:cs typeface="+mj-cs"/>
              </a:rPr>
              <a:t>P. 66</a:t>
            </a:r>
            <a:r>
              <a:rPr kumimoji="0" lang="en-US" sz="2800" b="0" i="0" u="none" strike="noStrike" kern="1200" cap="none" spc="0" normalizeH="0" baseline="0" noProof="0" dirty="0">
                <a:ln>
                  <a:noFill/>
                </a:ln>
                <a:solidFill>
                  <a:schemeClr val="tx1"/>
                </a:solidFill>
                <a:effectLst/>
                <a:uLnTx/>
                <a:uFillTx/>
                <a:latin typeface="+mj-lt"/>
                <a:ea typeface="+mj-ea"/>
                <a:cs typeface="+mj-cs"/>
              </a:rPr>
              <a:t> </a:t>
            </a:r>
            <a:endParaRPr kumimoji="0" lang="ar-SA"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مربع نص 4"/>
          <p:cNvSpPr txBox="1"/>
          <p:nvPr/>
        </p:nvSpPr>
        <p:spPr>
          <a:xfrm>
            <a:off x="3124200" y="4724400"/>
            <a:ext cx="1219200" cy="584775"/>
          </a:xfrm>
          <a:prstGeom prst="rect">
            <a:avLst/>
          </a:prstGeom>
          <a:noFill/>
        </p:spPr>
        <p:txBody>
          <a:bodyPr wrap="square" rtlCol="1">
            <a:spAutoFit/>
          </a:bodyPr>
          <a:lstStyle/>
          <a:p>
            <a:pPr algn="l" rtl="0"/>
            <a:r>
              <a:rPr lang="en-US" sz="3200" b="1" i="1" dirty="0">
                <a:solidFill>
                  <a:srgbClr val="0070C0"/>
                </a:solidFill>
              </a:rPr>
              <a:t>down</a:t>
            </a:r>
            <a:endParaRPr lang="ar-SY" sz="2800" b="1" i="1" dirty="0">
              <a:solidFill>
                <a:srgbClr val="0070C0"/>
              </a:solidFill>
            </a:endParaRPr>
          </a:p>
        </p:txBody>
      </p:sp>
      <p:sp>
        <p:nvSpPr>
          <p:cNvPr id="6" name="مربع نص 5"/>
          <p:cNvSpPr txBox="1"/>
          <p:nvPr/>
        </p:nvSpPr>
        <p:spPr>
          <a:xfrm>
            <a:off x="2286000" y="4191000"/>
            <a:ext cx="838200" cy="584775"/>
          </a:xfrm>
          <a:prstGeom prst="rect">
            <a:avLst/>
          </a:prstGeom>
          <a:noFill/>
        </p:spPr>
        <p:txBody>
          <a:bodyPr wrap="square" rtlCol="1">
            <a:spAutoFit/>
          </a:bodyPr>
          <a:lstStyle/>
          <a:p>
            <a:pPr algn="l" rtl="0"/>
            <a:r>
              <a:rPr lang="en-US" sz="3200" b="1" i="1" dirty="0">
                <a:solidFill>
                  <a:srgbClr val="0070C0"/>
                </a:solidFill>
              </a:rPr>
              <a:t>off</a:t>
            </a:r>
            <a:endParaRPr lang="ar-SY" sz="2800" b="1" i="1" dirty="0">
              <a:solidFill>
                <a:srgbClr val="0070C0"/>
              </a:solidFill>
            </a:endParaRPr>
          </a:p>
        </p:txBody>
      </p:sp>
      <p:sp>
        <p:nvSpPr>
          <p:cNvPr id="7" name="مربع نص 6"/>
          <p:cNvSpPr txBox="1"/>
          <p:nvPr/>
        </p:nvSpPr>
        <p:spPr>
          <a:xfrm>
            <a:off x="4191000" y="3429000"/>
            <a:ext cx="914400" cy="584775"/>
          </a:xfrm>
          <a:prstGeom prst="rect">
            <a:avLst/>
          </a:prstGeom>
          <a:noFill/>
        </p:spPr>
        <p:txBody>
          <a:bodyPr wrap="square" rtlCol="1">
            <a:spAutoFit/>
          </a:bodyPr>
          <a:lstStyle/>
          <a:p>
            <a:pPr algn="l" rtl="0"/>
            <a:r>
              <a:rPr lang="en-US" sz="3200" b="1" i="1" dirty="0">
                <a:solidFill>
                  <a:srgbClr val="0070C0"/>
                </a:solidFill>
              </a:rPr>
              <a:t>in</a:t>
            </a:r>
            <a:endParaRPr lang="ar-SY" sz="2800" b="1" i="1" dirty="0">
              <a:solidFill>
                <a:srgbClr val="0070C0"/>
              </a:solidFill>
            </a:endParaRPr>
          </a:p>
        </p:txBody>
      </p:sp>
      <p:sp>
        <p:nvSpPr>
          <p:cNvPr id="8" name="مربع نص 7"/>
          <p:cNvSpPr txBox="1"/>
          <p:nvPr/>
        </p:nvSpPr>
        <p:spPr>
          <a:xfrm>
            <a:off x="3200400" y="2590800"/>
            <a:ext cx="838200" cy="584775"/>
          </a:xfrm>
          <a:prstGeom prst="rect">
            <a:avLst/>
          </a:prstGeom>
          <a:noFill/>
        </p:spPr>
        <p:txBody>
          <a:bodyPr wrap="square" rtlCol="1">
            <a:spAutoFit/>
          </a:bodyPr>
          <a:lstStyle/>
          <a:p>
            <a:pPr algn="l" rtl="0"/>
            <a:r>
              <a:rPr lang="en-US" sz="3200" b="1" i="1" dirty="0">
                <a:solidFill>
                  <a:srgbClr val="0070C0"/>
                </a:solidFill>
              </a:rPr>
              <a:t>up</a:t>
            </a:r>
            <a:endParaRPr lang="ar-SY" sz="2800" b="1" i="1" dirty="0">
              <a:solidFill>
                <a:srgbClr val="0070C0"/>
              </a:solidFill>
            </a:endParaRPr>
          </a:p>
        </p:txBody>
      </p:sp>
      <p:sp>
        <p:nvSpPr>
          <p:cNvPr id="9" name="مربع نص 8"/>
          <p:cNvSpPr txBox="1"/>
          <p:nvPr/>
        </p:nvSpPr>
        <p:spPr>
          <a:xfrm>
            <a:off x="1905000" y="1828800"/>
            <a:ext cx="1066800" cy="584775"/>
          </a:xfrm>
          <a:prstGeom prst="rect">
            <a:avLst/>
          </a:prstGeom>
          <a:noFill/>
        </p:spPr>
        <p:txBody>
          <a:bodyPr wrap="square" rtlCol="1">
            <a:spAutoFit/>
          </a:bodyPr>
          <a:lstStyle/>
          <a:p>
            <a:pPr algn="l" rtl="0"/>
            <a:r>
              <a:rPr lang="en-US" sz="3200" b="1" i="1" dirty="0">
                <a:solidFill>
                  <a:srgbClr val="0070C0"/>
                </a:solidFill>
              </a:rPr>
              <a:t>over</a:t>
            </a:r>
            <a:endParaRPr lang="ar-SY" sz="28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924800" y="304800"/>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8"/>
                                        </p:tgtEl>
                                        <p:attrNameLst>
                                          <p:attrName>style.visibility</p:attrName>
                                        </p:attrNameLst>
                                      </p:cBhvr>
                                      <p:to>
                                        <p:strVal val="visible"/>
                                      </p:to>
                                    </p:set>
                                    <p:anim calcmode="lin" valueType="num">
                                      <p:cBhvr additive="base">
                                        <p:cTn id="13" dur="500" fill="hold"/>
                                        <p:tgtEl>
                                          <p:spTgt spid="8"/>
                                        </p:tgtEl>
                                        <p:attrNameLst>
                                          <p:attrName>ppt_x</p:attrName>
                                        </p:attrNameLst>
                                      </p:cBhvr>
                                      <p:tavLst>
                                        <p:tav tm="0">
                                          <p:val>
                                            <p:strVal val="#ppt_x"/>
                                          </p:val>
                                        </p:tav>
                                        <p:tav tm="100000">
                                          <p:val>
                                            <p:strVal val="#ppt_x"/>
                                          </p:val>
                                        </p:tav>
                                      </p:tavLst>
                                    </p:anim>
                                    <p:anim calcmode="lin" valueType="num">
                                      <p:cBhvr additive="base">
                                        <p:cTn id="14"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6"/>
                                        </p:tgtEl>
                                        <p:attrNameLst>
                                          <p:attrName>style.visibility</p:attrName>
                                        </p:attrNameLst>
                                      </p:cBhvr>
                                      <p:to>
                                        <p:strVal val="visible"/>
                                      </p:to>
                                    </p:set>
                                    <p:anim calcmode="lin" valueType="num">
                                      <p:cBhvr additive="base">
                                        <p:cTn id="25" dur="500" fill="hold"/>
                                        <p:tgtEl>
                                          <p:spTgt spid="6"/>
                                        </p:tgtEl>
                                        <p:attrNameLst>
                                          <p:attrName>ppt_x</p:attrName>
                                        </p:attrNameLst>
                                      </p:cBhvr>
                                      <p:tavLst>
                                        <p:tav tm="0">
                                          <p:val>
                                            <p:strVal val="#ppt_x"/>
                                          </p:val>
                                        </p:tav>
                                        <p:tav tm="100000">
                                          <p:val>
                                            <p:strVal val="#ppt_x"/>
                                          </p:val>
                                        </p:tav>
                                      </p:tavLst>
                                    </p:anim>
                                    <p:anim calcmode="lin" valueType="num">
                                      <p:cBhvr additive="base">
                                        <p:cTn id="26"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5"/>
                                        </p:tgtEl>
                                        <p:attrNameLst>
                                          <p:attrName>style.visibility</p:attrName>
                                        </p:attrNameLst>
                                      </p:cBhvr>
                                      <p:to>
                                        <p:strVal val="visible"/>
                                      </p:to>
                                    </p:set>
                                    <p:anim calcmode="lin" valueType="num">
                                      <p:cBhvr additive="base">
                                        <p:cTn id="31" dur="500" fill="hold"/>
                                        <p:tgtEl>
                                          <p:spTgt spid="5"/>
                                        </p:tgtEl>
                                        <p:attrNameLst>
                                          <p:attrName>ppt_x</p:attrName>
                                        </p:attrNameLst>
                                      </p:cBhvr>
                                      <p:tavLst>
                                        <p:tav tm="0">
                                          <p:val>
                                            <p:strVal val="#ppt_x"/>
                                          </p:val>
                                        </p:tav>
                                        <p:tav tm="100000">
                                          <p:val>
                                            <p:strVal val="#ppt_x"/>
                                          </p:val>
                                        </p:tav>
                                      </p:tavLst>
                                    </p:anim>
                                    <p:anim calcmode="lin" valueType="num">
                                      <p:cBhvr additive="base">
                                        <p:cTn id="32" dur="500" fill="hold"/>
                                        <p:tgtEl>
                                          <p:spTgt spid="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33570"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bldLst>
      <p:bldP spid="5" grpId="0"/>
      <p:bldP spid="6" grpId="0"/>
      <p:bldP spid="7" grpId="0"/>
      <p:bldP spid="8" grpId="0"/>
      <p:bldP spid="9"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عنصر نائب للمحتوى 2"/>
          <p:cNvSpPr>
            <a:spLocks noGrp="1"/>
          </p:cNvSpPr>
          <p:nvPr>
            <p:ph idx="1"/>
          </p:nvPr>
        </p:nvSpPr>
        <p:spPr>
          <a:xfrm>
            <a:off x="457200" y="990600"/>
            <a:ext cx="8229600" cy="5135563"/>
          </a:xfrm>
        </p:spPr>
        <p:txBody>
          <a:bodyPr>
            <a:normAutofit fontScale="92500" lnSpcReduction="20000"/>
          </a:bodyPr>
          <a:lstStyle/>
          <a:p>
            <a:pPr marL="514350" indent="-514350" algn="l" rtl="0">
              <a:buAutoNum type="alphaLcPeriod" startAt="4"/>
            </a:pPr>
            <a:r>
              <a:rPr lang="en-US" b="1" dirty="0"/>
              <a:t>Write the verbs for the definitions. </a:t>
            </a:r>
          </a:p>
          <a:p>
            <a:pPr marL="514350" indent="-514350" algn="l" rtl="0">
              <a:buNone/>
            </a:pPr>
            <a:r>
              <a:rPr lang="en-US" b="1" dirty="0">
                <a:solidFill>
                  <a:srgbClr val="7030A0"/>
                </a:solidFill>
              </a:rPr>
              <a:t>       Click to check your answers.</a:t>
            </a:r>
            <a:endParaRPr lang="en-US" b="1" dirty="0"/>
          </a:p>
          <a:p>
            <a:pPr marL="514350" indent="-514350" algn="l" rtl="0">
              <a:buAutoNum type="arabicPeriod"/>
            </a:pPr>
            <a:r>
              <a:rPr lang="en-US" b="1" dirty="0" err="1">
                <a:solidFill>
                  <a:srgbClr val="0070C0"/>
                </a:solidFill>
              </a:rPr>
              <a:t>ch</a:t>
            </a:r>
            <a:r>
              <a:rPr lang="en-US" dirty="0"/>
              <a:t>_____:   to bite food into small pieces in your mouth.</a:t>
            </a:r>
          </a:p>
          <a:p>
            <a:pPr marL="514350" indent="-514350" algn="l" rtl="0">
              <a:buAutoNum type="arabicPeriod"/>
            </a:pPr>
            <a:r>
              <a:rPr lang="en-US" b="1" dirty="0">
                <a:solidFill>
                  <a:srgbClr val="0070C0"/>
                </a:solidFill>
              </a:rPr>
              <a:t>y</a:t>
            </a:r>
            <a:r>
              <a:rPr lang="en-US" dirty="0"/>
              <a:t>______:   to open your mouth wide, when you are tired or bored</a:t>
            </a:r>
          </a:p>
          <a:p>
            <a:pPr marL="514350" indent="-514350" algn="l" rtl="0">
              <a:buAutoNum type="arabicPeriod"/>
            </a:pPr>
            <a:r>
              <a:rPr lang="en-US" b="1" dirty="0">
                <a:solidFill>
                  <a:srgbClr val="0070C0"/>
                </a:solidFill>
              </a:rPr>
              <a:t>sc</a:t>
            </a:r>
            <a:r>
              <a:rPr lang="en-US" dirty="0"/>
              <a:t>_____:   to rub your skin with your nails </a:t>
            </a:r>
          </a:p>
          <a:p>
            <a:pPr marL="514350" indent="-514350" algn="l" rtl="0">
              <a:buAutoNum type="arabicPeriod"/>
            </a:pPr>
            <a:r>
              <a:rPr lang="en-US" b="1" dirty="0">
                <a:solidFill>
                  <a:srgbClr val="0070C0"/>
                </a:solidFill>
              </a:rPr>
              <a:t>f</a:t>
            </a:r>
            <a:r>
              <a:rPr lang="en-US" dirty="0"/>
              <a:t>______:   to make a serious, angry, or worried expression</a:t>
            </a:r>
          </a:p>
          <a:p>
            <a:pPr marL="514350" indent="-514350" algn="l" rtl="0">
              <a:buAutoNum type="arabicPeriod"/>
            </a:pPr>
            <a:r>
              <a:rPr lang="en-US" b="1" dirty="0" err="1">
                <a:solidFill>
                  <a:srgbClr val="0070C0"/>
                </a:solidFill>
              </a:rPr>
              <a:t>st</a:t>
            </a:r>
            <a:r>
              <a:rPr lang="en-US" dirty="0"/>
              <a:t>_____:   to look at something / somebody for a long time</a:t>
            </a:r>
            <a:endParaRPr lang="ar-SY" dirty="0"/>
          </a:p>
        </p:txBody>
      </p:sp>
      <p:sp>
        <p:nvSpPr>
          <p:cNvPr id="4" name="عنوان 1"/>
          <p:cNvSpPr txBox="1">
            <a:spLocks/>
          </p:cNvSpPr>
          <p:nvPr/>
        </p:nvSpPr>
        <p:spPr>
          <a:xfrm>
            <a:off x="457200" y="274638"/>
            <a:ext cx="8229600" cy="639762"/>
          </a:xfrm>
          <a:prstGeom prst="rect">
            <a:avLst/>
          </a:prstGeom>
          <a:solidFill>
            <a:srgbClr val="FFFFCC"/>
          </a:solidFill>
        </p:spPr>
        <p:txBody>
          <a:bodyPr vert="horz" lIns="91440" tIns="45720" rIns="91440" bIns="45720" rtlCol="1" anchor="ctr">
            <a:noAutofit/>
          </a:bodyPr>
          <a:lstStyle/>
          <a:p>
            <a:pPr lvl="0" algn="l" rtl="0">
              <a:spcBef>
                <a:spcPct val="0"/>
              </a:spcBef>
            </a:pPr>
            <a:r>
              <a:rPr kumimoji="0" lang="en-US" sz="2800" b="1" i="0" u="none" strike="noStrike" kern="1200" cap="none" spc="0" normalizeH="0" baseline="0" noProof="0" dirty="0">
                <a:ln>
                  <a:noFill/>
                </a:ln>
                <a:solidFill>
                  <a:schemeClr val="tx1"/>
                </a:solidFill>
                <a:effectLst/>
                <a:uLnTx/>
                <a:uFillTx/>
                <a:latin typeface="+mj-lt"/>
                <a:ea typeface="+mj-ea"/>
                <a:cs typeface="+mj-cs"/>
              </a:rPr>
              <a:t>What do you remember?   </a:t>
            </a:r>
            <a:r>
              <a:rPr lang="en-US" sz="2800" b="1" dirty="0"/>
              <a:t>VOCABULARY     </a:t>
            </a:r>
            <a:r>
              <a:rPr kumimoji="0" lang="en-US" sz="2800" b="1" i="0" u="none" strike="noStrike" kern="1200" cap="none" spc="0" normalizeH="0" baseline="0" noProof="0" dirty="0">
                <a:ln>
                  <a:noFill/>
                </a:ln>
                <a:solidFill>
                  <a:schemeClr val="tx1"/>
                </a:solidFill>
                <a:effectLst/>
                <a:uLnTx/>
                <a:uFillTx/>
                <a:latin typeface="+mj-lt"/>
                <a:ea typeface="+mj-ea"/>
                <a:cs typeface="+mj-cs"/>
              </a:rPr>
              <a:t>P. 66</a:t>
            </a:r>
            <a:r>
              <a:rPr kumimoji="0" lang="en-US" sz="2800" b="0" i="0" u="none" strike="noStrike" kern="1200" cap="none" spc="0" normalizeH="0" baseline="0" noProof="0" dirty="0">
                <a:ln>
                  <a:noFill/>
                </a:ln>
                <a:solidFill>
                  <a:schemeClr val="tx1"/>
                </a:solidFill>
                <a:effectLst/>
                <a:uLnTx/>
                <a:uFillTx/>
                <a:latin typeface="+mj-lt"/>
                <a:ea typeface="+mj-ea"/>
                <a:cs typeface="+mj-cs"/>
              </a:rPr>
              <a:t> </a:t>
            </a:r>
            <a:endParaRPr kumimoji="0" lang="ar-SA" sz="2800" b="0" i="0" u="none" strike="noStrike" kern="1200" cap="none" spc="0" normalizeH="0" baseline="0" noProof="0" dirty="0">
              <a:ln>
                <a:noFill/>
              </a:ln>
              <a:solidFill>
                <a:schemeClr val="tx1"/>
              </a:solidFill>
              <a:effectLst/>
              <a:uLnTx/>
              <a:uFillTx/>
              <a:latin typeface="+mj-lt"/>
              <a:ea typeface="+mj-ea"/>
              <a:cs typeface="+mj-cs"/>
            </a:endParaRPr>
          </a:p>
        </p:txBody>
      </p:sp>
      <p:sp>
        <p:nvSpPr>
          <p:cNvPr id="5" name="مربع نص 4"/>
          <p:cNvSpPr txBox="1"/>
          <p:nvPr/>
        </p:nvSpPr>
        <p:spPr>
          <a:xfrm>
            <a:off x="1066800" y="1828800"/>
            <a:ext cx="1371600" cy="523220"/>
          </a:xfrm>
          <a:prstGeom prst="rect">
            <a:avLst/>
          </a:prstGeom>
          <a:solidFill>
            <a:schemeClr val="bg1"/>
          </a:solidFill>
        </p:spPr>
        <p:txBody>
          <a:bodyPr wrap="square" rtlCol="1">
            <a:spAutoFit/>
          </a:bodyPr>
          <a:lstStyle/>
          <a:p>
            <a:pPr algn="l" rtl="0"/>
            <a:r>
              <a:rPr lang="en-US" sz="2800" b="1" i="1" dirty="0">
                <a:solidFill>
                  <a:srgbClr val="0070C0"/>
                </a:solidFill>
              </a:rPr>
              <a:t>chew</a:t>
            </a:r>
            <a:endParaRPr lang="ar-SY" sz="2800" b="1" i="1" dirty="0">
              <a:solidFill>
                <a:srgbClr val="0070C0"/>
              </a:solidFill>
            </a:endParaRPr>
          </a:p>
        </p:txBody>
      </p:sp>
      <p:sp>
        <p:nvSpPr>
          <p:cNvPr id="6" name="مربع نص 5"/>
          <p:cNvSpPr txBox="1"/>
          <p:nvPr/>
        </p:nvSpPr>
        <p:spPr>
          <a:xfrm>
            <a:off x="1066800" y="2590800"/>
            <a:ext cx="1371600" cy="523220"/>
          </a:xfrm>
          <a:prstGeom prst="rect">
            <a:avLst/>
          </a:prstGeom>
          <a:solidFill>
            <a:schemeClr val="bg1"/>
          </a:solidFill>
        </p:spPr>
        <p:txBody>
          <a:bodyPr wrap="square" rtlCol="1">
            <a:spAutoFit/>
          </a:bodyPr>
          <a:lstStyle/>
          <a:p>
            <a:pPr algn="l" rtl="0"/>
            <a:r>
              <a:rPr lang="en-US" sz="2800" b="1" i="1" dirty="0">
                <a:solidFill>
                  <a:srgbClr val="0070C0"/>
                </a:solidFill>
              </a:rPr>
              <a:t>yawn</a:t>
            </a:r>
            <a:endParaRPr lang="ar-SY" sz="2800" b="1" i="1" dirty="0">
              <a:solidFill>
                <a:srgbClr val="0070C0"/>
              </a:solidFill>
            </a:endParaRPr>
          </a:p>
        </p:txBody>
      </p:sp>
      <p:sp>
        <p:nvSpPr>
          <p:cNvPr id="7" name="مربع نص 6"/>
          <p:cNvSpPr txBox="1"/>
          <p:nvPr/>
        </p:nvSpPr>
        <p:spPr>
          <a:xfrm>
            <a:off x="1066800" y="3429000"/>
            <a:ext cx="1447800" cy="523220"/>
          </a:xfrm>
          <a:prstGeom prst="rect">
            <a:avLst/>
          </a:prstGeom>
          <a:solidFill>
            <a:schemeClr val="bg1"/>
          </a:solidFill>
        </p:spPr>
        <p:txBody>
          <a:bodyPr wrap="square" rtlCol="1">
            <a:spAutoFit/>
          </a:bodyPr>
          <a:lstStyle/>
          <a:p>
            <a:pPr algn="l" rtl="0"/>
            <a:r>
              <a:rPr lang="en-US" sz="2800" b="1" i="1" dirty="0">
                <a:solidFill>
                  <a:srgbClr val="0070C0"/>
                </a:solidFill>
              </a:rPr>
              <a:t>scratch</a:t>
            </a:r>
            <a:endParaRPr lang="ar-SY" sz="2800" b="1" i="1" dirty="0">
              <a:solidFill>
                <a:srgbClr val="0070C0"/>
              </a:solidFill>
            </a:endParaRPr>
          </a:p>
        </p:txBody>
      </p:sp>
      <p:sp>
        <p:nvSpPr>
          <p:cNvPr id="8" name="مربع نص 7"/>
          <p:cNvSpPr txBox="1"/>
          <p:nvPr/>
        </p:nvSpPr>
        <p:spPr>
          <a:xfrm>
            <a:off x="1066800" y="3886200"/>
            <a:ext cx="1371600" cy="523220"/>
          </a:xfrm>
          <a:prstGeom prst="rect">
            <a:avLst/>
          </a:prstGeom>
          <a:solidFill>
            <a:schemeClr val="bg1"/>
          </a:solidFill>
        </p:spPr>
        <p:txBody>
          <a:bodyPr wrap="square" rtlCol="1">
            <a:spAutoFit/>
          </a:bodyPr>
          <a:lstStyle/>
          <a:p>
            <a:pPr algn="l" rtl="0"/>
            <a:r>
              <a:rPr lang="en-US" sz="2800" b="1" i="1" dirty="0">
                <a:solidFill>
                  <a:srgbClr val="0070C0"/>
                </a:solidFill>
              </a:rPr>
              <a:t>frown</a:t>
            </a:r>
            <a:endParaRPr lang="ar-SY" sz="2800" b="1" i="1" dirty="0">
              <a:solidFill>
                <a:srgbClr val="0070C0"/>
              </a:solidFill>
            </a:endParaRPr>
          </a:p>
        </p:txBody>
      </p:sp>
      <p:sp>
        <p:nvSpPr>
          <p:cNvPr id="9" name="مربع نص 8"/>
          <p:cNvSpPr txBox="1"/>
          <p:nvPr/>
        </p:nvSpPr>
        <p:spPr>
          <a:xfrm>
            <a:off x="1066800" y="4724400"/>
            <a:ext cx="1371600" cy="523220"/>
          </a:xfrm>
          <a:prstGeom prst="rect">
            <a:avLst/>
          </a:prstGeom>
          <a:solidFill>
            <a:schemeClr val="bg1"/>
          </a:solidFill>
        </p:spPr>
        <p:txBody>
          <a:bodyPr wrap="square" rtlCol="1">
            <a:spAutoFit/>
          </a:bodyPr>
          <a:lstStyle/>
          <a:p>
            <a:pPr algn="l" rtl="0"/>
            <a:r>
              <a:rPr lang="en-US" sz="2800" b="1" i="1" dirty="0">
                <a:solidFill>
                  <a:srgbClr val="0070C0"/>
                </a:solidFill>
              </a:rPr>
              <a:t>stare</a:t>
            </a:r>
            <a:endParaRPr lang="ar-SY" sz="2800" b="1" i="1" dirty="0">
              <a:solidFill>
                <a:srgbClr val="0070C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077200" y="346289"/>
            <a:ext cx="609600" cy="609600"/>
          </a:xfrm>
          <a:prstGeom prst="rect">
            <a:avLst/>
          </a:prstGeom>
        </p:spPr>
      </p:pic>
    </p:spTree>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additive="base">
                                        <p:cTn id="7" dur="500" fill="hold"/>
                                        <p:tgtEl>
                                          <p:spTgt spid="5"/>
                                        </p:tgtEl>
                                        <p:attrNameLst>
                                          <p:attrName>ppt_x</p:attrName>
                                        </p:attrNameLst>
                                      </p:cBhvr>
                                      <p:tavLst>
                                        <p:tav tm="0">
                                          <p:val>
                                            <p:strVal val="#ppt_x"/>
                                          </p:val>
                                        </p:tav>
                                        <p:tav tm="100000">
                                          <p:val>
                                            <p:strVal val="#ppt_x"/>
                                          </p:val>
                                        </p:tav>
                                      </p:tavLst>
                                    </p:anim>
                                    <p:anim calcmode="lin" valueType="num">
                                      <p:cBhvr additive="base">
                                        <p:cTn id="8" dur="500" fill="hold"/>
                                        <p:tgtEl>
                                          <p:spTgt spid="5"/>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6"/>
                                        </p:tgtEl>
                                        <p:attrNameLst>
                                          <p:attrName>style.visibility</p:attrName>
                                        </p:attrNameLst>
                                      </p:cBhvr>
                                      <p:to>
                                        <p:strVal val="visible"/>
                                      </p:to>
                                    </p:set>
                                    <p:anim calcmode="lin" valueType="num">
                                      <p:cBhvr additive="base">
                                        <p:cTn id="13" dur="500" fill="hold"/>
                                        <p:tgtEl>
                                          <p:spTgt spid="6"/>
                                        </p:tgtEl>
                                        <p:attrNameLst>
                                          <p:attrName>ppt_x</p:attrName>
                                        </p:attrNameLst>
                                      </p:cBhvr>
                                      <p:tavLst>
                                        <p:tav tm="0">
                                          <p:val>
                                            <p:strVal val="#ppt_x"/>
                                          </p:val>
                                        </p:tav>
                                        <p:tav tm="100000">
                                          <p:val>
                                            <p:strVal val="#ppt_x"/>
                                          </p:val>
                                        </p:tav>
                                      </p:tavLst>
                                    </p:anim>
                                    <p:anim calcmode="lin" valueType="num">
                                      <p:cBhvr additive="base">
                                        <p:cTn id="14" dur="500" fill="hold"/>
                                        <p:tgtEl>
                                          <p:spTgt spid="6"/>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7"/>
                                        </p:tgtEl>
                                        <p:attrNameLst>
                                          <p:attrName>style.visibility</p:attrName>
                                        </p:attrNameLst>
                                      </p:cBhvr>
                                      <p:to>
                                        <p:strVal val="visible"/>
                                      </p:to>
                                    </p:set>
                                    <p:anim calcmode="lin" valueType="num">
                                      <p:cBhvr additive="base">
                                        <p:cTn id="19" dur="500" fill="hold"/>
                                        <p:tgtEl>
                                          <p:spTgt spid="7"/>
                                        </p:tgtEl>
                                        <p:attrNameLst>
                                          <p:attrName>ppt_x</p:attrName>
                                        </p:attrNameLst>
                                      </p:cBhvr>
                                      <p:tavLst>
                                        <p:tav tm="0">
                                          <p:val>
                                            <p:strVal val="#ppt_x"/>
                                          </p:val>
                                        </p:tav>
                                        <p:tav tm="100000">
                                          <p:val>
                                            <p:strVal val="#ppt_x"/>
                                          </p:val>
                                        </p:tav>
                                      </p:tavLst>
                                    </p:anim>
                                    <p:anim calcmode="lin" valueType="num">
                                      <p:cBhvr additive="base">
                                        <p:cTn id="20" dur="500" fill="hold"/>
                                        <p:tgtEl>
                                          <p:spTgt spid="7"/>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8"/>
                                        </p:tgtEl>
                                        <p:attrNameLst>
                                          <p:attrName>style.visibility</p:attrName>
                                        </p:attrNameLst>
                                      </p:cBhvr>
                                      <p:to>
                                        <p:strVal val="visible"/>
                                      </p:to>
                                    </p:set>
                                    <p:anim calcmode="lin" valueType="num">
                                      <p:cBhvr additive="base">
                                        <p:cTn id="25" dur="500" fill="hold"/>
                                        <p:tgtEl>
                                          <p:spTgt spid="8"/>
                                        </p:tgtEl>
                                        <p:attrNameLst>
                                          <p:attrName>ppt_x</p:attrName>
                                        </p:attrNameLst>
                                      </p:cBhvr>
                                      <p:tavLst>
                                        <p:tav tm="0">
                                          <p:val>
                                            <p:strVal val="#ppt_x"/>
                                          </p:val>
                                        </p:tav>
                                        <p:tav tm="100000">
                                          <p:val>
                                            <p:strVal val="#ppt_x"/>
                                          </p:val>
                                        </p:tav>
                                      </p:tavLst>
                                    </p:anim>
                                    <p:anim calcmode="lin" valueType="num">
                                      <p:cBhvr additive="base">
                                        <p:cTn id="26" dur="500" fill="hold"/>
                                        <p:tgtEl>
                                          <p:spTgt spid="8"/>
                                        </p:tgtEl>
                                        <p:attrNameLst>
                                          <p:attrName>ppt_y</p:attrName>
                                        </p:attrNameLst>
                                      </p:cBhvr>
                                      <p:tavLst>
                                        <p:tav tm="0">
                                          <p:val>
                                            <p:strVal val="1+#ppt_h/2"/>
                                          </p:val>
                                        </p:tav>
                                        <p:tav tm="100000">
                                          <p:val>
                                            <p:strVal val="#ppt_y"/>
                                          </p:val>
                                        </p:tav>
                                      </p:tavLst>
                                    </p:anim>
                                  </p:childTnLst>
                                </p:cTn>
                              </p:par>
                            </p:childTnLst>
                          </p:cTn>
                        </p:par>
                      </p:childTnLst>
                    </p:cTn>
                  </p:par>
                  <p:par>
                    <p:cTn id="27" fill="hold">
                      <p:stCondLst>
                        <p:cond delay="indefinite"/>
                      </p:stCondLst>
                      <p:childTnLst>
                        <p:par>
                          <p:cTn id="28" fill="hold">
                            <p:stCondLst>
                              <p:cond delay="0"/>
                            </p:stCondLst>
                            <p:childTnLst>
                              <p:par>
                                <p:cTn id="29" presetID="2" presetClass="entr" presetSubtype="4" fill="hold" grpId="0" nodeType="clickEffect">
                                  <p:stCondLst>
                                    <p:cond delay="0"/>
                                  </p:stCondLst>
                                  <p:childTnLst>
                                    <p:set>
                                      <p:cBhvr>
                                        <p:cTn id="30" dur="1" fill="hold">
                                          <p:stCondLst>
                                            <p:cond delay="0"/>
                                          </p:stCondLst>
                                        </p:cTn>
                                        <p:tgtEl>
                                          <p:spTgt spid="9"/>
                                        </p:tgtEl>
                                        <p:attrNameLst>
                                          <p:attrName>style.visibility</p:attrName>
                                        </p:attrNameLst>
                                      </p:cBhvr>
                                      <p:to>
                                        <p:strVal val="visible"/>
                                      </p:to>
                                    </p:set>
                                    <p:anim calcmode="lin" valueType="num">
                                      <p:cBhvr additive="base">
                                        <p:cTn id="31" dur="500" fill="hold"/>
                                        <p:tgtEl>
                                          <p:spTgt spid="9"/>
                                        </p:tgtEl>
                                        <p:attrNameLst>
                                          <p:attrName>ppt_x</p:attrName>
                                        </p:attrNameLst>
                                      </p:cBhvr>
                                      <p:tavLst>
                                        <p:tav tm="0">
                                          <p:val>
                                            <p:strVal val="#ppt_x"/>
                                          </p:val>
                                        </p:tav>
                                        <p:tav tm="100000">
                                          <p:val>
                                            <p:strVal val="#ppt_x"/>
                                          </p:val>
                                        </p:tav>
                                      </p:tavLst>
                                    </p:anim>
                                    <p:anim calcmode="lin" valueType="num">
                                      <p:cBhvr additive="base">
                                        <p:cTn id="32"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33" restart="whenNotActive" fill="hold" evtFilter="cancelBubble" nodeType="interactiveSeq">
                <p:stCondLst>
                  <p:cond evt="onClick" delay="0">
                    <p:tgtEl>
                      <p:spTgt spid="2"/>
                    </p:tgtEl>
                  </p:cond>
                </p:stCondLst>
                <p:endSync evt="end" delay="0">
                  <p:rtn val="all"/>
                </p:endSync>
                <p:childTnLst>
                  <p:par>
                    <p:cTn id="34" fill="hold">
                      <p:stCondLst>
                        <p:cond delay="0"/>
                      </p:stCondLst>
                      <p:childTnLst>
                        <p:par>
                          <p:cTn id="35" fill="hold">
                            <p:stCondLst>
                              <p:cond delay="0"/>
                            </p:stCondLst>
                            <p:childTnLst>
                              <p:par>
                                <p:cTn id="36" presetID="1" presetClass="mediacall" presetSubtype="0" fill="hold" nodeType="clickEffect">
                                  <p:stCondLst>
                                    <p:cond delay="0"/>
                                  </p:stCondLst>
                                  <p:childTnLst>
                                    <p:cmd type="call" cmd="playFrom(0.0)">
                                      <p:cBhvr>
                                        <p:cTn id="37" dur="37447" fill="hold"/>
                                        <p:tgtEl>
                                          <p:spTgt spid="2"/>
                                        </p:tgtEl>
                                      </p:cBhvr>
                                    </p:cmd>
                                  </p:childTnLst>
                                </p:cTn>
                              </p:par>
                            </p:childTnLst>
                          </p:cTn>
                        </p:par>
                      </p:childTnLst>
                    </p:cTn>
                  </p:par>
                </p:childTnLst>
              </p:cTn>
              <p:nextCondLst>
                <p:cond evt="onClick" delay="0">
                  <p:tgtEl>
                    <p:spTgt spid="2"/>
                  </p:tgtEl>
                </p:cond>
              </p:nextCondLst>
            </p:seq>
            <p:audio>
              <p:cMediaNode vol="80000">
                <p:cTn id="38" fill="hold" display="0">
                  <p:stCondLst>
                    <p:cond delay="indefinite"/>
                  </p:stCondLst>
                  <p:endCondLst>
                    <p:cond evt="onStopAudio" delay="0">
                      <p:tgtEl>
                        <p:sldTgt/>
                      </p:tgtEl>
                    </p:cond>
                  </p:endCondLst>
                </p:cTn>
                <p:tgtEl>
                  <p:spTgt spid="2"/>
                </p:tgtEl>
              </p:cMediaNode>
            </p:audio>
          </p:childTnLst>
        </p:cTn>
      </p:par>
    </p:tnLst>
    <p:bldLst>
      <p:bldP spid="5" grpId="0" animBg="1"/>
      <p:bldP spid="6" grpId="0" animBg="1"/>
      <p:bldP spid="7" grpId="0" animBg="1"/>
      <p:bldP spid="8" grpId="0" animBg="1"/>
      <p:bldP spid="9" grpId="0" animBg="1"/>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ربع نص 3"/>
          <p:cNvSpPr txBox="1"/>
          <p:nvPr/>
        </p:nvSpPr>
        <p:spPr>
          <a:xfrm>
            <a:off x="1981200" y="5791200"/>
            <a:ext cx="1524000" cy="307777"/>
          </a:xfrm>
          <a:prstGeom prst="rect">
            <a:avLst/>
          </a:prstGeom>
          <a:solidFill>
            <a:srgbClr val="FFFF99"/>
          </a:solidFill>
        </p:spPr>
        <p:txBody>
          <a:bodyPr wrap="square" rtlCol="1">
            <a:spAutoFit/>
          </a:bodyPr>
          <a:lstStyle/>
          <a:p>
            <a:endParaRPr lang="ar-SY" sz="1400" dirty="0"/>
          </a:p>
        </p:txBody>
      </p:sp>
      <p:sp>
        <p:nvSpPr>
          <p:cNvPr id="2" name="عنوان 1"/>
          <p:cNvSpPr>
            <a:spLocks noGrp="1"/>
          </p:cNvSpPr>
          <p:nvPr>
            <p:ph type="title"/>
          </p:nvPr>
        </p:nvSpPr>
        <p:spPr>
          <a:xfrm>
            <a:off x="381000" y="274638"/>
            <a:ext cx="8305800" cy="944562"/>
          </a:xfrm>
          <a:solidFill>
            <a:schemeClr val="accent6">
              <a:lumMod val="40000"/>
              <a:lumOff val="60000"/>
            </a:schemeClr>
          </a:solidFill>
        </p:spPr>
        <p:txBody>
          <a:bodyPr>
            <a:noAutofit/>
          </a:bodyPr>
          <a:lstStyle/>
          <a:p>
            <a:pPr algn="l" rtl="0"/>
            <a:r>
              <a:rPr lang="en-US" sz="3200" b="1" dirty="0"/>
              <a:t>What can you do?                       P. 67</a:t>
            </a:r>
            <a:br>
              <a:rPr lang="en-US" sz="3200" b="1" dirty="0"/>
            </a:br>
            <a:r>
              <a:rPr lang="en-US" sz="3200" dirty="0"/>
              <a:t> CAN YOU UNDERSTAND THIS TEXT? </a:t>
            </a:r>
            <a:endParaRPr lang="ar-SA" sz="3200" dirty="0"/>
          </a:p>
        </p:txBody>
      </p:sp>
      <p:sp>
        <p:nvSpPr>
          <p:cNvPr id="3" name="عنصر نائب للمحتوى 2"/>
          <p:cNvSpPr>
            <a:spLocks noGrp="1"/>
          </p:cNvSpPr>
          <p:nvPr>
            <p:ph idx="1"/>
          </p:nvPr>
        </p:nvSpPr>
        <p:spPr>
          <a:xfrm>
            <a:off x="228600" y="1371600"/>
            <a:ext cx="8610600" cy="5181600"/>
          </a:xfrm>
        </p:spPr>
        <p:txBody>
          <a:bodyPr>
            <a:noAutofit/>
          </a:bodyPr>
          <a:lstStyle/>
          <a:p>
            <a:pPr marL="514350" indent="-514350" algn="l" rtl="0">
              <a:buNone/>
            </a:pPr>
            <a:r>
              <a:rPr lang="en-US" sz="2300" b="1" dirty="0"/>
              <a:t>a. Complete the article with a sentence A-F. There is one sentence you don’t need.</a:t>
            </a:r>
          </a:p>
          <a:p>
            <a:pPr marL="514350" indent="-514350" algn="l" rtl="0">
              <a:buNone/>
            </a:pPr>
            <a:r>
              <a:rPr lang="en-US" sz="2300" b="1" dirty="0"/>
              <a:t>A.</a:t>
            </a:r>
            <a:r>
              <a:rPr lang="en-US" sz="2300" dirty="0"/>
              <a:t> The photographs are then put in a drawer and forgotten.</a:t>
            </a:r>
          </a:p>
          <a:p>
            <a:pPr marL="514350" indent="-514350" algn="l" rtl="0">
              <a:buNone/>
            </a:pPr>
            <a:r>
              <a:rPr lang="en-US" sz="2300" b="1" dirty="0"/>
              <a:t>B.</a:t>
            </a:r>
            <a:r>
              <a:rPr lang="en-US" sz="2300" dirty="0"/>
              <a:t> At the flick of a switch, the manufacturers claim, a woman can lose as much as a dress size.</a:t>
            </a:r>
          </a:p>
          <a:p>
            <a:pPr marL="514350" indent="-514350" algn="l" rtl="0">
              <a:buNone/>
            </a:pPr>
            <a:r>
              <a:rPr lang="en-US" sz="2300" b="1" dirty="0"/>
              <a:t>C.</a:t>
            </a:r>
            <a:r>
              <a:rPr lang="en-US" sz="2300" dirty="0"/>
              <a:t> ‘But it did just enough to hide some of the evidence of a few too many good restaurant meals.’</a:t>
            </a:r>
          </a:p>
          <a:p>
            <a:pPr marL="514350" indent="-514350" algn="l" rtl="0">
              <a:buNone/>
            </a:pPr>
            <a:r>
              <a:rPr lang="en-US" sz="2300" b="1" dirty="0"/>
              <a:t>D.</a:t>
            </a:r>
            <a:r>
              <a:rPr lang="en-US" sz="2300" dirty="0"/>
              <a:t> The only victim will be the truth.</a:t>
            </a:r>
          </a:p>
          <a:p>
            <a:pPr marL="514350" indent="-514350" algn="l" rtl="0">
              <a:buNone/>
            </a:pPr>
            <a:r>
              <a:rPr lang="en-US" sz="2300" b="1" dirty="0"/>
              <a:t>E. </a:t>
            </a:r>
            <a:r>
              <a:rPr lang="en-US" sz="2300" dirty="0"/>
              <a:t>They don’t seem to notice that the lost weight seems to have mysteriously returned since the holiday.</a:t>
            </a:r>
          </a:p>
          <a:p>
            <a:pPr marL="514350" indent="-514350" algn="l" rtl="0">
              <a:buNone/>
            </a:pPr>
            <a:r>
              <a:rPr lang="en-US" sz="2300" b="1" dirty="0"/>
              <a:t>F.</a:t>
            </a:r>
            <a:r>
              <a:rPr lang="en-US" sz="2300" dirty="0"/>
              <a:t> ‘It worked better than a four-week diet of raw vegetables.’</a:t>
            </a:r>
          </a:p>
          <a:p>
            <a:pPr marL="514350" indent="-514350" algn="l" rtl="0">
              <a:buNone/>
            </a:pPr>
            <a:r>
              <a:rPr lang="en-US" sz="2300" b="1" dirty="0"/>
              <a:t>b. Look at the highlighted words and phrases. Can you guess what they mean? </a:t>
            </a:r>
            <a:r>
              <a:rPr lang="en-US" sz="2400" b="1" dirty="0">
                <a:solidFill>
                  <a:srgbClr val="7030A0"/>
                </a:solidFill>
              </a:rPr>
              <a:t>Read the article, then click to check your answers.</a:t>
            </a:r>
            <a:endParaRPr lang="ar-SA" sz="2300" dirty="0"/>
          </a:p>
        </p:txBody>
      </p:sp>
      <p:pic>
        <p:nvPicPr>
          <p:cNvPr id="5"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381000"/>
            <a:ext cx="609600" cy="609600"/>
          </a:xfrm>
          <a:prstGeom prst="rect">
            <a:avLst/>
          </a:prstGeom>
        </p:spPr>
      </p:pic>
    </p:spTree>
    <p:extLst>
      <p:ext uri="{BB962C8B-B14F-4D97-AF65-F5344CB8AC3E}">
        <p14:creationId xmlns:p14="http://schemas.microsoft.com/office/powerpoint/2010/main" val="30752240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5"/>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52587" fill="hold"/>
                                        <p:tgtEl>
                                          <p:spTgt spid="5"/>
                                        </p:tgtEl>
                                      </p:cBhvr>
                                    </p:cmd>
                                  </p:childTnLst>
                                </p:cTn>
                              </p:par>
                            </p:childTnLst>
                          </p:cTn>
                        </p:par>
                      </p:childTnLst>
                    </p:cTn>
                  </p:par>
                </p:childTnLst>
              </p:cTn>
              <p:nextCondLst>
                <p:cond evt="onClick" delay="0">
                  <p:tgtEl>
                    <p:spTgt spid="5"/>
                  </p:tgtEl>
                </p:cond>
              </p:nextCondLst>
            </p:seq>
            <p:audio>
              <p:cMediaNode vol="80000">
                <p:cTn id="7" fill="hold" display="0">
                  <p:stCondLst>
                    <p:cond delay="indefinite"/>
                  </p:stCondLst>
                  <p:endCondLst>
                    <p:cond evt="onStopAudio" delay="0">
                      <p:tgtEl>
                        <p:sldTgt/>
                      </p:tgtEl>
                    </p:cond>
                  </p:endCondLst>
                </p:cTn>
                <p:tgtEl>
                  <p:spTgt spid="5"/>
                </p:tgtEl>
              </p:cMediaNode>
            </p:audio>
          </p:childTnLst>
        </p:cTn>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مربع نص 6"/>
          <p:cNvSpPr txBox="1"/>
          <p:nvPr/>
        </p:nvSpPr>
        <p:spPr>
          <a:xfrm>
            <a:off x="6858000" y="2895600"/>
            <a:ext cx="1295400" cy="338554"/>
          </a:xfrm>
          <a:prstGeom prst="rect">
            <a:avLst/>
          </a:prstGeom>
          <a:solidFill>
            <a:srgbClr val="FFFF99"/>
          </a:solidFill>
        </p:spPr>
        <p:txBody>
          <a:bodyPr wrap="square" rtlCol="1">
            <a:spAutoFit/>
          </a:bodyPr>
          <a:lstStyle/>
          <a:p>
            <a:endParaRPr lang="ar-SY" sz="1600" dirty="0"/>
          </a:p>
        </p:txBody>
      </p:sp>
      <p:sp>
        <p:nvSpPr>
          <p:cNvPr id="3" name="عنصر نائب للمحتوى 2"/>
          <p:cNvSpPr>
            <a:spLocks noGrp="1"/>
          </p:cNvSpPr>
          <p:nvPr>
            <p:ph idx="1"/>
          </p:nvPr>
        </p:nvSpPr>
        <p:spPr>
          <a:xfrm>
            <a:off x="4191000" y="609600"/>
            <a:ext cx="4724400" cy="5791200"/>
          </a:xfrm>
        </p:spPr>
        <p:txBody>
          <a:bodyPr>
            <a:normAutofit fontScale="85000" lnSpcReduction="10000"/>
          </a:bodyPr>
          <a:lstStyle/>
          <a:p>
            <a:pPr algn="l" rtl="0">
              <a:buNone/>
            </a:pPr>
            <a:r>
              <a:rPr lang="en-US" dirty="0"/>
              <a:t>   </a:t>
            </a:r>
            <a:r>
              <a:rPr lang="en-US" b="1" dirty="0"/>
              <a:t>A British chain store, Comet</a:t>
            </a:r>
            <a:r>
              <a:rPr lang="en-US" dirty="0"/>
              <a:t>, is selling a new digital camera which will take pictures of you – and make you look thinner. The HP Photosmart R727 contains a '</a:t>
            </a:r>
            <a:r>
              <a:rPr lang="en-US" dirty="0" err="1"/>
              <a:t>slimcam</a:t>
            </a:r>
            <a:r>
              <a:rPr lang="en-US" dirty="0"/>
              <a:t>' function which ‘squeezes‘ the object at the centre of the frame without distorting the background. </a:t>
            </a:r>
            <a:r>
              <a:rPr lang="en-US" b="1" baseline="30000" dirty="0"/>
              <a:t>1</a:t>
            </a:r>
            <a:r>
              <a:rPr lang="en-US" b="1" dirty="0"/>
              <a:t> </a:t>
            </a:r>
            <a:r>
              <a:rPr lang="en-US" dirty="0"/>
              <a:t>__ And a man can develop, if not a flat stomach, then at least a more respectably proportioned figure for the holiday photograph album. </a:t>
            </a:r>
          </a:p>
          <a:p>
            <a:pPr algn="l" rtl="0">
              <a:buNone/>
            </a:pPr>
            <a:endParaRPr lang="en-US" dirty="0"/>
          </a:p>
        </p:txBody>
      </p:sp>
      <p:sp>
        <p:nvSpPr>
          <p:cNvPr id="4" name="عنوان 1"/>
          <p:cNvSpPr>
            <a:spLocks noGrp="1"/>
          </p:cNvSpPr>
          <p:nvPr>
            <p:ph type="title"/>
          </p:nvPr>
        </p:nvSpPr>
        <p:spPr>
          <a:xfrm>
            <a:off x="228600" y="685800"/>
            <a:ext cx="4114800" cy="1752600"/>
          </a:xfrm>
          <a:solidFill>
            <a:schemeClr val="accent3">
              <a:lumMod val="60000"/>
              <a:lumOff val="40000"/>
            </a:schemeClr>
          </a:solidFill>
        </p:spPr>
        <p:txBody>
          <a:bodyPr>
            <a:noAutofit/>
          </a:bodyPr>
          <a:lstStyle/>
          <a:p>
            <a:pPr algn="l" rtl="0"/>
            <a:r>
              <a:rPr lang="en-US" sz="3200" b="1" dirty="0" err="1"/>
              <a:t>Slimline</a:t>
            </a:r>
            <a:r>
              <a:rPr lang="en-US" sz="3200" b="1" dirty="0"/>
              <a:t> ‘snaps’ that help holidaymakers to stretch the truth</a:t>
            </a:r>
            <a:endParaRPr lang="ar-SA" sz="3200" dirty="0"/>
          </a:p>
        </p:txBody>
      </p:sp>
      <p:pic>
        <p:nvPicPr>
          <p:cNvPr id="5" name="Picture 2"/>
          <p:cNvPicPr>
            <a:picLocks noChangeAspect="1" noChangeArrowheads="1"/>
          </p:cNvPicPr>
          <p:nvPr/>
        </p:nvPicPr>
        <p:blipFill>
          <a:blip r:embed="rId4"/>
          <a:srcRect l="51893" t="48825" r="9297" b="9085"/>
          <a:stretch>
            <a:fillRect/>
          </a:stretch>
        </p:blipFill>
        <p:spPr bwMode="auto">
          <a:xfrm>
            <a:off x="228600" y="2819400"/>
            <a:ext cx="4232470" cy="2971800"/>
          </a:xfrm>
          <a:prstGeom prst="rect">
            <a:avLst/>
          </a:prstGeom>
          <a:noFill/>
          <a:ln w="9525">
            <a:noFill/>
            <a:miter lim="800000"/>
            <a:headEnd/>
            <a:tailEnd/>
          </a:ln>
          <a:effectLst/>
        </p:spPr>
      </p:pic>
      <p:sp>
        <p:nvSpPr>
          <p:cNvPr id="8" name="مربع نص 7"/>
          <p:cNvSpPr txBox="1"/>
          <p:nvPr/>
        </p:nvSpPr>
        <p:spPr>
          <a:xfrm>
            <a:off x="304800" y="5867400"/>
            <a:ext cx="4114800" cy="461665"/>
          </a:xfrm>
          <a:prstGeom prst="rect">
            <a:avLst/>
          </a:prstGeom>
          <a:noFill/>
        </p:spPr>
        <p:txBody>
          <a:bodyPr wrap="square" rtlCol="1">
            <a:spAutoFit/>
          </a:bodyPr>
          <a:lstStyle/>
          <a:p>
            <a:pPr algn="l" rtl="0"/>
            <a:r>
              <a:rPr lang="en-US" sz="2400" b="1" dirty="0">
                <a:solidFill>
                  <a:srgbClr val="7030A0"/>
                </a:solidFill>
              </a:rPr>
              <a:t>Click to check your answers.</a:t>
            </a:r>
            <a:endParaRPr lang="ar-SY" sz="2400" dirty="0"/>
          </a:p>
        </p:txBody>
      </p:sp>
      <p:sp>
        <p:nvSpPr>
          <p:cNvPr id="9" name="مربع نص 8"/>
          <p:cNvSpPr txBox="1"/>
          <p:nvPr/>
        </p:nvSpPr>
        <p:spPr>
          <a:xfrm>
            <a:off x="6553200" y="3886200"/>
            <a:ext cx="457200" cy="523220"/>
          </a:xfrm>
          <a:prstGeom prst="rect">
            <a:avLst/>
          </a:prstGeom>
          <a:noFill/>
        </p:spPr>
        <p:txBody>
          <a:bodyPr wrap="square" rtlCol="1">
            <a:spAutoFit/>
          </a:bodyPr>
          <a:lstStyle/>
          <a:p>
            <a:pPr algn="ctr" rtl="0"/>
            <a:r>
              <a:rPr lang="en-US" sz="2800" b="1" dirty="0">
                <a:solidFill>
                  <a:srgbClr val="FF0000"/>
                </a:solidFill>
              </a:rPr>
              <a:t>B</a:t>
            </a:r>
            <a:endParaRPr lang="ar-SY" sz="2800" b="1" dirty="0">
              <a:solidFill>
                <a:srgbClr val="FF0000"/>
              </a:solidFill>
            </a:endParaRPr>
          </a:p>
        </p:txBody>
      </p:sp>
      <p:pic>
        <p:nvPicPr>
          <p:cNvPr id="10"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3810000" y="685800"/>
            <a:ext cx="609600" cy="609600"/>
          </a:xfrm>
          <a:prstGeom prst="rect">
            <a:avLst/>
          </a:prstGeom>
        </p:spPr>
      </p:pic>
    </p:spTree>
    <p:extLst>
      <p:ext uri="{BB962C8B-B14F-4D97-AF65-F5344CB8AC3E}">
        <p14:creationId xmlns:p14="http://schemas.microsoft.com/office/powerpoint/2010/main" val="125314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9" restart="whenNotActive" fill="hold" evtFilter="cancelBubble" nodeType="interactiveSeq">
                <p:stCondLst>
                  <p:cond evt="onClick" delay="0">
                    <p:tgtEl>
                      <p:spTgt spid="10"/>
                    </p:tgtEl>
                  </p:cond>
                </p:stCondLst>
                <p:endSync evt="end" delay="0">
                  <p:rtn val="all"/>
                </p:endSync>
                <p:childTnLst>
                  <p:par>
                    <p:cTn id="10" fill="hold">
                      <p:stCondLst>
                        <p:cond delay="0"/>
                      </p:stCondLst>
                      <p:childTnLst>
                        <p:par>
                          <p:cTn id="11" fill="hold">
                            <p:stCondLst>
                              <p:cond delay="0"/>
                            </p:stCondLst>
                            <p:childTnLst>
                              <p:par>
                                <p:cTn id="12" presetID="1" presetClass="mediacall" presetSubtype="0" fill="hold" nodeType="clickEffect">
                                  <p:stCondLst>
                                    <p:cond delay="0"/>
                                  </p:stCondLst>
                                  <p:childTnLst>
                                    <p:cmd type="call" cmd="playFrom(0.0)">
                                      <p:cBhvr>
                                        <p:cTn id="13" dur="41464" fill="hold"/>
                                        <p:tgtEl>
                                          <p:spTgt spid="10"/>
                                        </p:tgtEl>
                                      </p:cBhvr>
                                    </p:cmd>
                                  </p:childTnLst>
                                </p:cTn>
                              </p:par>
                            </p:childTnLst>
                          </p:cTn>
                        </p:par>
                      </p:childTnLst>
                    </p:cTn>
                  </p:par>
                </p:childTnLst>
              </p:cTn>
              <p:nextCondLst>
                <p:cond evt="onClick" delay="0">
                  <p:tgtEl>
                    <p:spTgt spid="10"/>
                  </p:tgtEl>
                </p:cond>
              </p:nextCondLst>
            </p:seq>
            <p:audio>
              <p:cMediaNode vol="80000">
                <p:cTn id="14" fill="hold" display="0">
                  <p:stCondLst>
                    <p:cond delay="indefinite"/>
                  </p:stCondLst>
                  <p:endCondLst>
                    <p:cond evt="onStopAudio" delay="0">
                      <p:tgtEl>
                        <p:sldTgt/>
                      </p:tgtEl>
                    </p:cond>
                  </p:endCondLst>
                </p:cTn>
                <p:tgtEl>
                  <p:spTgt spid="10"/>
                </p:tgtEl>
              </p:cMediaNode>
            </p:audio>
          </p:childTnLst>
        </p:cTn>
      </p:par>
    </p:tnLst>
    <p:bldLst>
      <p:bldP spid="9"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ربع نص 5"/>
          <p:cNvSpPr txBox="1"/>
          <p:nvPr/>
        </p:nvSpPr>
        <p:spPr>
          <a:xfrm>
            <a:off x="6324600" y="2743200"/>
            <a:ext cx="1600200" cy="338554"/>
          </a:xfrm>
          <a:prstGeom prst="rect">
            <a:avLst/>
          </a:prstGeom>
          <a:solidFill>
            <a:srgbClr val="FFFF99"/>
          </a:solidFill>
        </p:spPr>
        <p:txBody>
          <a:bodyPr wrap="square" rtlCol="1">
            <a:spAutoFit/>
          </a:bodyPr>
          <a:lstStyle/>
          <a:p>
            <a:endParaRPr lang="ar-SY" sz="1600" dirty="0"/>
          </a:p>
        </p:txBody>
      </p:sp>
      <p:sp>
        <p:nvSpPr>
          <p:cNvPr id="7" name="مربع نص 6"/>
          <p:cNvSpPr txBox="1"/>
          <p:nvPr/>
        </p:nvSpPr>
        <p:spPr>
          <a:xfrm>
            <a:off x="5410200" y="3429000"/>
            <a:ext cx="1219200" cy="338554"/>
          </a:xfrm>
          <a:prstGeom prst="rect">
            <a:avLst/>
          </a:prstGeom>
          <a:solidFill>
            <a:srgbClr val="FFFF99"/>
          </a:solidFill>
        </p:spPr>
        <p:txBody>
          <a:bodyPr wrap="square" rtlCol="1">
            <a:spAutoFit/>
          </a:bodyPr>
          <a:lstStyle/>
          <a:p>
            <a:endParaRPr lang="ar-SY" sz="1600" dirty="0"/>
          </a:p>
        </p:txBody>
      </p:sp>
      <p:sp>
        <p:nvSpPr>
          <p:cNvPr id="8" name="مربع نص 7"/>
          <p:cNvSpPr txBox="1"/>
          <p:nvPr/>
        </p:nvSpPr>
        <p:spPr>
          <a:xfrm>
            <a:off x="3505200" y="4343400"/>
            <a:ext cx="1981200" cy="338554"/>
          </a:xfrm>
          <a:prstGeom prst="rect">
            <a:avLst/>
          </a:prstGeom>
          <a:solidFill>
            <a:srgbClr val="FFFF99"/>
          </a:solidFill>
        </p:spPr>
        <p:txBody>
          <a:bodyPr wrap="square" rtlCol="1">
            <a:spAutoFit/>
          </a:bodyPr>
          <a:lstStyle/>
          <a:p>
            <a:endParaRPr lang="ar-SY" sz="1600" dirty="0"/>
          </a:p>
        </p:txBody>
      </p:sp>
      <p:sp>
        <p:nvSpPr>
          <p:cNvPr id="9" name="مربع نص 8"/>
          <p:cNvSpPr txBox="1"/>
          <p:nvPr/>
        </p:nvSpPr>
        <p:spPr>
          <a:xfrm>
            <a:off x="6172200" y="5943600"/>
            <a:ext cx="2438400" cy="338554"/>
          </a:xfrm>
          <a:prstGeom prst="rect">
            <a:avLst/>
          </a:prstGeom>
          <a:solidFill>
            <a:srgbClr val="FFFF99"/>
          </a:solidFill>
        </p:spPr>
        <p:txBody>
          <a:bodyPr wrap="square" rtlCol="1">
            <a:spAutoFit/>
          </a:bodyPr>
          <a:lstStyle/>
          <a:p>
            <a:endParaRPr lang="ar-SY" sz="1600" dirty="0"/>
          </a:p>
        </p:txBody>
      </p:sp>
      <p:sp>
        <p:nvSpPr>
          <p:cNvPr id="3" name="عنصر نائب للمحتوى 2"/>
          <p:cNvSpPr>
            <a:spLocks noGrp="1"/>
          </p:cNvSpPr>
          <p:nvPr>
            <p:ph idx="1"/>
          </p:nvPr>
        </p:nvSpPr>
        <p:spPr>
          <a:xfrm>
            <a:off x="304800" y="228600"/>
            <a:ext cx="8534400" cy="6477000"/>
          </a:xfrm>
        </p:spPr>
        <p:txBody>
          <a:bodyPr>
            <a:normAutofit fontScale="77500" lnSpcReduction="20000"/>
          </a:bodyPr>
          <a:lstStyle/>
          <a:p>
            <a:pPr algn="l" rtl="0">
              <a:buNone/>
            </a:pPr>
            <a:r>
              <a:rPr lang="en-US" b="1" dirty="0"/>
              <a:t>Comet believes </a:t>
            </a:r>
            <a:r>
              <a:rPr lang="en-US" dirty="0"/>
              <a:t>that the photography of self-delusion will become hugely popular in the future. In a culture obsessed with unrealistic ideas of the perfect body, the answer seems to be to show your friends holiday photographs in which you look healthily slim. </a:t>
            </a:r>
            <a:r>
              <a:rPr lang="en-US" b="1" baseline="30000" dirty="0"/>
              <a:t>2</a:t>
            </a:r>
            <a:r>
              <a:rPr lang="en-US" dirty="0"/>
              <a:t>__ </a:t>
            </a:r>
          </a:p>
          <a:p>
            <a:pPr algn="l" rtl="0">
              <a:buNone/>
            </a:pPr>
            <a:r>
              <a:rPr lang="en-US" b="1" dirty="0"/>
              <a:t>'Like many women in Britain,</a:t>
            </a:r>
            <a:r>
              <a:rPr lang="en-US" dirty="0"/>
              <a:t> I am a size 16 and sometimes my holiday photos are not as flattering as I would like,' said Sally Cranham,24, a professional singer from </a:t>
            </a:r>
            <a:r>
              <a:rPr lang="en-US" dirty="0" err="1"/>
              <a:t>Reigate</a:t>
            </a:r>
            <a:r>
              <a:rPr lang="en-US" dirty="0"/>
              <a:t>, who tried out the camera. 'The slimming button certainly trimmed off a bit where it counts,' she said. </a:t>
            </a:r>
            <a:r>
              <a:rPr lang="en-US" b="1" baseline="30000" dirty="0"/>
              <a:t>3</a:t>
            </a:r>
            <a:r>
              <a:rPr lang="en-US" dirty="0"/>
              <a:t>__ </a:t>
            </a:r>
          </a:p>
          <a:p>
            <a:pPr algn="l" rtl="0">
              <a:buNone/>
            </a:pPr>
            <a:r>
              <a:rPr lang="en-US" b="1" dirty="0"/>
              <a:t>People nowadays </a:t>
            </a:r>
            <a:r>
              <a:rPr lang="en-US" dirty="0"/>
              <a:t>are very used to the doctored images of celebrity magazines, and some users of the camera might worry that the truth of their '</a:t>
            </a:r>
            <a:r>
              <a:rPr lang="en-US" dirty="0" err="1"/>
              <a:t>slimcam</a:t>
            </a:r>
            <a:r>
              <a:rPr lang="en-US" dirty="0"/>
              <a:t>' photography would emerge when friends flicked through the holiday snaps. But Ms </a:t>
            </a:r>
            <a:r>
              <a:rPr lang="en-US" dirty="0" err="1"/>
              <a:t>Cranham</a:t>
            </a:r>
            <a:r>
              <a:rPr lang="en-US" dirty="0"/>
              <a:t> is convinced that her friends won't realize. 'If the camera had made me look like a size 8, then no one would believe it,' she said. </a:t>
            </a:r>
            <a:r>
              <a:rPr lang="en-US" b="1" baseline="30000" dirty="0"/>
              <a:t>4</a:t>
            </a:r>
            <a:r>
              <a:rPr lang="en-US" dirty="0"/>
              <a:t>__ </a:t>
            </a:r>
          </a:p>
          <a:p>
            <a:pPr algn="l" rtl="0">
              <a:buNone/>
            </a:pPr>
            <a:r>
              <a:rPr lang="en-US" b="1" dirty="0"/>
              <a:t>A spokeswoman</a:t>
            </a:r>
            <a:r>
              <a:rPr lang="en-US" dirty="0"/>
              <a:t> </a:t>
            </a:r>
            <a:r>
              <a:rPr lang="en-US" b="1" dirty="0"/>
              <a:t>for Comet </a:t>
            </a:r>
            <a:r>
              <a:rPr lang="en-US" dirty="0"/>
              <a:t>said that it brought technology that usually </a:t>
            </a:r>
            <a:r>
              <a:rPr lang="en-US" dirty="0" err="1"/>
              <a:t>favoured</a:t>
            </a:r>
            <a:r>
              <a:rPr lang="en-US" dirty="0"/>
              <a:t> only the rich and famous within the grasp of ordinary people. </a:t>
            </a:r>
            <a:r>
              <a:rPr lang="en-US" b="1" baseline="30000" dirty="0"/>
              <a:t>5</a:t>
            </a:r>
            <a:r>
              <a:rPr lang="en-US" dirty="0"/>
              <a:t>__                   </a:t>
            </a:r>
            <a:r>
              <a:rPr lang="en-US" b="1" dirty="0">
                <a:solidFill>
                  <a:srgbClr val="7030A0"/>
                </a:solidFill>
              </a:rPr>
              <a:t>Click to check your answers.</a:t>
            </a:r>
            <a:endParaRPr lang="ar-SA" dirty="0"/>
          </a:p>
        </p:txBody>
      </p:sp>
      <p:sp>
        <p:nvSpPr>
          <p:cNvPr id="10" name="مربع نص 9"/>
          <p:cNvSpPr txBox="1"/>
          <p:nvPr/>
        </p:nvSpPr>
        <p:spPr>
          <a:xfrm>
            <a:off x="2971800" y="6096000"/>
            <a:ext cx="457200" cy="523220"/>
          </a:xfrm>
          <a:prstGeom prst="rect">
            <a:avLst/>
          </a:prstGeom>
          <a:noFill/>
        </p:spPr>
        <p:txBody>
          <a:bodyPr wrap="square" rtlCol="1">
            <a:spAutoFit/>
          </a:bodyPr>
          <a:lstStyle/>
          <a:p>
            <a:pPr algn="ctr" rtl="0"/>
            <a:r>
              <a:rPr lang="en-US" sz="2800" b="1" dirty="0">
                <a:solidFill>
                  <a:srgbClr val="FF0000"/>
                </a:solidFill>
              </a:rPr>
              <a:t>D</a:t>
            </a:r>
            <a:endParaRPr lang="ar-SY" sz="2800" b="1" dirty="0">
              <a:solidFill>
                <a:srgbClr val="FF0000"/>
              </a:solidFill>
            </a:endParaRPr>
          </a:p>
        </p:txBody>
      </p:sp>
      <p:sp>
        <p:nvSpPr>
          <p:cNvPr id="11" name="مربع نص 10"/>
          <p:cNvSpPr txBox="1"/>
          <p:nvPr/>
        </p:nvSpPr>
        <p:spPr>
          <a:xfrm>
            <a:off x="3352800" y="5181600"/>
            <a:ext cx="457200" cy="523220"/>
          </a:xfrm>
          <a:prstGeom prst="rect">
            <a:avLst/>
          </a:prstGeom>
          <a:noFill/>
        </p:spPr>
        <p:txBody>
          <a:bodyPr wrap="square" rtlCol="1">
            <a:spAutoFit/>
          </a:bodyPr>
          <a:lstStyle/>
          <a:p>
            <a:pPr algn="ctr" rtl="0"/>
            <a:r>
              <a:rPr lang="en-US" sz="2800" b="1" dirty="0">
                <a:solidFill>
                  <a:srgbClr val="FF0000"/>
                </a:solidFill>
              </a:rPr>
              <a:t>C</a:t>
            </a:r>
            <a:endParaRPr lang="ar-SY" sz="2800" b="1" dirty="0">
              <a:solidFill>
                <a:srgbClr val="FF0000"/>
              </a:solidFill>
            </a:endParaRPr>
          </a:p>
        </p:txBody>
      </p:sp>
      <p:sp>
        <p:nvSpPr>
          <p:cNvPr id="12" name="مربع نص 11"/>
          <p:cNvSpPr txBox="1"/>
          <p:nvPr/>
        </p:nvSpPr>
        <p:spPr>
          <a:xfrm>
            <a:off x="4191000" y="2971800"/>
            <a:ext cx="457200" cy="523220"/>
          </a:xfrm>
          <a:prstGeom prst="rect">
            <a:avLst/>
          </a:prstGeom>
          <a:noFill/>
        </p:spPr>
        <p:txBody>
          <a:bodyPr wrap="square" rtlCol="1">
            <a:spAutoFit/>
          </a:bodyPr>
          <a:lstStyle/>
          <a:p>
            <a:pPr algn="ctr" rtl="0"/>
            <a:r>
              <a:rPr lang="en-US" sz="2800" b="1" dirty="0">
                <a:solidFill>
                  <a:srgbClr val="FF0000"/>
                </a:solidFill>
              </a:rPr>
              <a:t>F</a:t>
            </a:r>
            <a:endParaRPr lang="ar-SY" sz="2800" b="1" dirty="0">
              <a:solidFill>
                <a:srgbClr val="FF0000"/>
              </a:solidFill>
            </a:endParaRPr>
          </a:p>
        </p:txBody>
      </p:sp>
      <p:sp>
        <p:nvSpPr>
          <p:cNvPr id="13" name="مربع نص 12"/>
          <p:cNvSpPr txBox="1"/>
          <p:nvPr/>
        </p:nvSpPr>
        <p:spPr>
          <a:xfrm>
            <a:off x="3200400" y="1371600"/>
            <a:ext cx="457200" cy="523220"/>
          </a:xfrm>
          <a:prstGeom prst="rect">
            <a:avLst/>
          </a:prstGeom>
          <a:noFill/>
        </p:spPr>
        <p:txBody>
          <a:bodyPr wrap="square" rtlCol="1">
            <a:spAutoFit/>
          </a:bodyPr>
          <a:lstStyle/>
          <a:p>
            <a:pPr algn="ctr" rtl="0"/>
            <a:r>
              <a:rPr lang="en-US" sz="2800" b="1" dirty="0">
                <a:solidFill>
                  <a:srgbClr val="FF0000"/>
                </a:solidFill>
              </a:rPr>
              <a:t>E</a:t>
            </a:r>
            <a:endParaRPr lang="ar-SY" sz="2800" b="1" dirty="0">
              <a:solidFill>
                <a:srgbClr val="FF0000"/>
              </a:solidFill>
            </a:endParaRPr>
          </a:p>
        </p:txBody>
      </p:sp>
      <p:pic>
        <p:nvPicPr>
          <p:cNvPr id="2"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8451376" y="221776"/>
            <a:ext cx="464024" cy="464024"/>
          </a:xfrm>
          <a:prstGeom prst="rect">
            <a:avLst/>
          </a:prstGeom>
        </p:spPr>
      </p:pic>
    </p:spTree>
    <p:extLst>
      <p:ext uri="{BB962C8B-B14F-4D97-AF65-F5344CB8AC3E}">
        <p14:creationId xmlns:p14="http://schemas.microsoft.com/office/powerpoint/2010/main" val="12531400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anim calcmode="lin" valueType="num">
                                      <p:cBhvr additive="base">
                                        <p:cTn id="7" dur="500" fill="hold"/>
                                        <p:tgtEl>
                                          <p:spTgt spid="13"/>
                                        </p:tgtEl>
                                        <p:attrNameLst>
                                          <p:attrName>ppt_x</p:attrName>
                                        </p:attrNameLst>
                                      </p:cBhvr>
                                      <p:tavLst>
                                        <p:tav tm="0">
                                          <p:val>
                                            <p:strVal val="#ppt_x"/>
                                          </p:val>
                                        </p:tav>
                                        <p:tav tm="100000">
                                          <p:val>
                                            <p:strVal val="#ppt_x"/>
                                          </p:val>
                                        </p:tav>
                                      </p:tavLst>
                                    </p:anim>
                                    <p:anim calcmode="lin" valueType="num">
                                      <p:cBhvr additive="base">
                                        <p:cTn id="8" dur="500" fill="hold"/>
                                        <p:tgtEl>
                                          <p:spTgt spid="13"/>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grpId="0" nodeType="clickEffect">
                                  <p:stCondLst>
                                    <p:cond delay="0"/>
                                  </p:stCondLst>
                                  <p:childTnLst>
                                    <p:set>
                                      <p:cBhvr>
                                        <p:cTn id="12" dur="1" fill="hold">
                                          <p:stCondLst>
                                            <p:cond delay="0"/>
                                          </p:stCondLst>
                                        </p:cTn>
                                        <p:tgtEl>
                                          <p:spTgt spid="12"/>
                                        </p:tgtEl>
                                        <p:attrNameLst>
                                          <p:attrName>style.visibility</p:attrName>
                                        </p:attrNameLst>
                                      </p:cBhvr>
                                      <p:to>
                                        <p:strVal val="visible"/>
                                      </p:to>
                                    </p:set>
                                    <p:anim calcmode="lin" valueType="num">
                                      <p:cBhvr additive="base">
                                        <p:cTn id="13" dur="500" fill="hold"/>
                                        <p:tgtEl>
                                          <p:spTgt spid="12"/>
                                        </p:tgtEl>
                                        <p:attrNameLst>
                                          <p:attrName>ppt_x</p:attrName>
                                        </p:attrNameLst>
                                      </p:cBhvr>
                                      <p:tavLst>
                                        <p:tav tm="0">
                                          <p:val>
                                            <p:strVal val="#ppt_x"/>
                                          </p:val>
                                        </p:tav>
                                        <p:tav tm="100000">
                                          <p:val>
                                            <p:strVal val="#ppt_x"/>
                                          </p:val>
                                        </p:tav>
                                      </p:tavLst>
                                    </p:anim>
                                    <p:anim calcmode="lin" valueType="num">
                                      <p:cBhvr additive="base">
                                        <p:cTn id="14" dur="500" fill="hold"/>
                                        <p:tgtEl>
                                          <p:spTgt spid="12"/>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grpId="0" nodeType="clickEffect">
                                  <p:stCondLst>
                                    <p:cond delay="0"/>
                                  </p:stCondLst>
                                  <p:childTnLst>
                                    <p:set>
                                      <p:cBhvr>
                                        <p:cTn id="18" dur="1" fill="hold">
                                          <p:stCondLst>
                                            <p:cond delay="0"/>
                                          </p:stCondLst>
                                        </p:cTn>
                                        <p:tgtEl>
                                          <p:spTgt spid="11"/>
                                        </p:tgtEl>
                                        <p:attrNameLst>
                                          <p:attrName>style.visibility</p:attrName>
                                        </p:attrNameLst>
                                      </p:cBhvr>
                                      <p:to>
                                        <p:strVal val="visible"/>
                                      </p:to>
                                    </p:set>
                                    <p:anim calcmode="lin" valueType="num">
                                      <p:cBhvr additive="base">
                                        <p:cTn id="19" dur="500" fill="hold"/>
                                        <p:tgtEl>
                                          <p:spTgt spid="11"/>
                                        </p:tgtEl>
                                        <p:attrNameLst>
                                          <p:attrName>ppt_x</p:attrName>
                                        </p:attrNameLst>
                                      </p:cBhvr>
                                      <p:tavLst>
                                        <p:tav tm="0">
                                          <p:val>
                                            <p:strVal val="#ppt_x"/>
                                          </p:val>
                                        </p:tav>
                                        <p:tav tm="100000">
                                          <p:val>
                                            <p:strVal val="#ppt_x"/>
                                          </p:val>
                                        </p:tav>
                                      </p:tavLst>
                                    </p:anim>
                                    <p:anim calcmode="lin" valueType="num">
                                      <p:cBhvr additive="base">
                                        <p:cTn id="20" dur="500" fill="hold"/>
                                        <p:tgtEl>
                                          <p:spTgt spid="11"/>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2" presetClass="entr" presetSubtype="4" fill="hold" grpId="0" nodeType="clickEffect">
                                  <p:stCondLst>
                                    <p:cond delay="0"/>
                                  </p:stCondLst>
                                  <p:childTnLst>
                                    <p:set>
                                      <p:cBhvr>
                                        <p:cTn id="24" dur="1" fill="hold">
                                          <p:stCondLst>
                                            <p:cond delay="0"/>
                                          </p:stCondLst>
                                        </p:cTn>
                                        <p:tgtEl>
                                          <p:spTgt spid="10"/>
                                        </p:tgtEl>
                                        <p:attrNameLst>
                                          <p:attrName>style.visibility</p:attrName>
                                        </p:attrNameLst>
                                      </p:cBhvr>
                                      <p:to>
                                        <p:strVal val="visible"/>
                                      </p:to>
                                    </p:set>
                                    <p:anim calcmode="lin" valueType="num">
                                      <p:cBhvr additive="base">
                                        <p:cTn id="25" dur="500" fill="hold"/>
                                        <p:tgtEl>
                                          <p:spTgt spid="10"/>
                                        </p:tgtEl>
                                        <p:attrNameLst>
                                          <p:attrName>ppt_x</p:attrName>
                                        </p:attrNameLst>
                                      </p:cBhvr>
                                      <p:tavLst>
                                        <p:tav tm="0">
                                          <p:val>
                                            <p:strVal val="#ppt_x"/>
                                          </p:val>
                                        </p:tav>
                                        <p:tav tm="100000">
                                          <p:val>
                                            <p:strVal val="#ppt_x"/>
                                          </p:val>
                                        </p:tav>
                                      </p:tavLst>
                                    </p:anim>
                                    <p:anim calcmode="lin" valueType="num">
                                      <p:cBhvr additive="base">
                                        <p:cTn id="26" dur="500" fill="hold"/>
                                        <p:tgtEl>
                                          <p:spTgt spid="1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seq concurrent="1" nextAc="seek">
              <p:cTn id="27" restart="whenNotActive" fill="hold" evtFilter="cancelBubble" nodeType="interactiveSeq">
                <p:stCondLst>
                  <p:cond evt="onClick" delay="0">
                    <p:tgtEl>
                      <p:spTgt spid="2"/>
                    </p:tgtEl>
                  </p:cond>
                </p:stCondLst>
                <p:endSync evt="end" delay="0">
                  <p:rtn val="all"/>
                </p:endSync>
                <p:childTnLst>
                  <p:par>
                    <p:cTn id="28" fill="hold">
                      <p:stCondLst>
                        <p:cond delay="0"/>
                      </p:stCondLst>
                      <p:childTnLst>
                        <p:par>
                          <p:cTn id="29" fill="hold">
                            <p:stCondLst>
                              <p:cond delay="0"/>
                            </p:stCondLst>
                            <p:childTnLst>
                              <p:par>
                                <p:cTn id="30" presetID="1" presetClass="mediacall" presetSubtype="0" fill="hold" nodeType="clickEffect">
                                  <p:stCondLst>
                                    <p:cond delay="0"/>
                                  </p:stCondLst>
                                  <p:childTnLst>
                                    <p:cmd type="call" cmd="playFrom(0.0)">
                                      <p:cBhvr>
                                        <p:cTn id="31" dur="16341" fill="hold"/>
                                        <p:tgtEl>
                                          <p:spTgt spid="2"/>
                                        </p:tgtEl>
                                      </p:cBhvr>
                                    </p:cmd>
                                  </p:childTnLst>
                                </p:cTn>
                              </p:par>
                            </p:childTnLst>
                          </p:cTn>
                        </p:par>
                      </p:childTnLst>
                    </p:cTn>
                  </p:par>
                </p:childTnLst>
              </p:cTn>
              <p:nextCondLst>
                <p:cond evt="onClick" delay="0">
                  <p:tgtEl>
                    <p:spTgt spid="2"/>
                  </p:tgtEl>
                </p:cond>
              </p:nextCondLst>
            </p:seq>
            <p:audio>
              <p:cMediaNode vol="80000">
                <p:cTn id="32" fill="hold" display="0">
                  <p:stCondLst>
                    <p:cond delay="indefinite"/>
                  </p:stCondLst>
                  <p:endCondLst>
                    <p:cond evt="onStopAudio" delay="0">
                      <p:tgtEl>
                        <p:sldTgt/>
                      </p:tgtEl>
                    </p:cond>
                  </p:endCondLst>
                </p:cTn>
                <p:tgtEl>
                  <p:spTgt spid="2"/>
                </p:tgtEl>
              </p:cMediaNode>
            </p:audio>
          </p:childTnLst>
        </p:cTn>
      </p:par>
    </p:tnLst>
    <p:bldLst>
      <p:bldP spid="10" grpId="0"/>
      <p:bldP spid="11" grpId="0"/>
      <p:bldP spid="12" grpId="0"/>
      <p:bldP spid="13"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عنوان 1"/>
          <p:cNvSpPr>
            <a:spLocks noGrp="1"/>
          </p:cNvSpPr>
          <p:nvPr>
            <p:ph type="title"/>
          </p:nvPr>
        </p:nvSpPr>
        <p:spPr>
          <a:xfrm>
            <a:off x="381000" y="274638"/>
            <a:ext cx="8305800" cy="944562"/>
          </a:xfrm>
          <a:solidFill>
            <a:schemeClr val="accent6">
              <a:lumMod val="40000"/>
              <a:lumOff val="60000"/>
            </a:schemeClr>
          </a:solidFill>
        </p:spPr>
        <p:txBody>
          <a:bodyPr>
            <a:noAutofit/>
          </a:bodyPr>
          <a:lstStyle/>
          <a:p>
            <a:pPr algn="l" rtl="0"/>
            <a:r>
              <a:rPr lang="en-US" sz="3200" b="1" dirty="0"/>
              <a:t>What can you do?                       P. 67</a:t>
            </a:r>
            <a:br>
              <a:rPr lang="en-US" sz="3200" b="1" dirty="0"/>
            </a:br>
            <a:r>
              <a:rPr lang="en-US" sz="3200" dirty="0"/>
              <a:t> CAN YOU UNDERSTAND THIS TEXT? </a:t>
            </a:r>
            <a:endParaRPr lang="ar-SA" sz="3200" dirty="0"/>
          </a:p>
        </p:txBody>
      </p:sp>
      <p:sp>
        <p:nvSpPr>
          <p:cNvPr id="3" name="عنصر نائب للمحتوى 2"/>
          <p:cNvSpPr>
            <a:spLocks noGrp="1"/>
          </p:cNvSpPr>
          <p:nvPr>
            <p:ph idx="1"/>
          </p:nvPr>
        </p:nvSpPr>
        <p:spPr>
          <a:xfrm>
            <a:off x="381000" y="1371600"/>
            <a:ext cx="8305800" cy="5181600"/>
          </a:xfrm>
        </p:spPr>
        <p:txBody>
          <a:bodyPr>
            <a:noAutofit/>
          </a:bodyPr>
          <a:lstStyle/>
          <a:p>
            <a:pPr marL="514350" indent="-514350" algn="l" rtl="0">
              <a:buNone/>
            </a:pPr>
            <a:r>
              <a:rPr lang="en-US" sz="2800" b="1" dirty="0"/>
              <a:t>b. Look at the highlighted words and phrases. Can you guess what they mean?</a:t>
            </a:r>
          </a:p>
          <a:p>
            <a:pPr marL="514350" indent="-514350" algn="l" rtl="0">
              <a:buNone/>
            </a:pPr>
            <a:r>
              <a:rPr lang="en-US" sz="2800" b="1" i="1" dirty="0">
                <a:solidFill>
                  <a:srgbClr val="0070C0"/>
                </a:solidFill>
              </a:rPr>
              <a:t>squeezes </a:t>
            </a:r>
            <a:r>
              <a:rPr lang="en-US" sz="2800" dirty="0"/>
              <a:t>= normally to press hard with your fingers,  e.g. to get the juice out of a lemon. Here it means makes smaller.</a:t>
            </a:r>
          </a:p>
          <a:p>
            <a:pPr marL="514350" indent="-514350" algn="l" rtl="0">
              <a:buNone/>
            </a:pPr>
            <a:r>
              <a:rPr lang="en-US" sz="2800" b="1" i="1" dirty="0">
                <a:solidFill>
                  <a:srgbClr val="0070C0"/>
                </a:solidFill>
              </a:rPr>
              <a:t>trimmed off</a:t>
            </a:r>
            <a:r>
              <a:rPr lang="en-US" sz="2800" dirty="0"/>
              <a:t> = cut a little bit off</a:t>
            </a:r>
          </a:p>
          <a:p>
            <a:pPr marL="514350" indent="-514350" algn="l" rtl="0">
              <a:buNone/>
            </a:pPr>
            <a:r>
              <a:rPr lang="en-US" sz="2800" b="1" i="1" dirty="0">
                <a:solidFill>
                  <a:srgbClr val="0070C0"/>
                </a:solidFill>
              </a:rPr>
              <a:t>doctored</a:t>
            </a:r>
            <a:r>
              <a:rPr lang="en-US" sz="2800" dirty="0"/>
              <a:t> = changed in order to trick </a:t>
            </a:r>
            <a:r>
              <a:rPr lang="en-US" sz="2800" dirty="0" err="1"/>
              <a:t>sb</a:t>
            </a:r>
            <a:r>
              <a:rPr lang="en-US" sz="2800" dirty="0"/>
              <a:t> </a:t>
            </a:r>
          </a:p>
          <a:p>
            <a:pPr marL="514350" indent="-514350" algn="l" rtl="0">
              <a:buNone/>
            </a:pPr>
            <a:r>
              <a:rPr lang="en-US" sz="2800" b="1" i="1" dirty="0">
                <a:solidFill>
                  <a:srgbClr val="0070C0"/>
                </a:solidFill>
              </a:rPr>
              <a:t>flicked through </a:t>
            </a:r>
            <a:r>
              <a:rPr lang="en-US" sz="2800" dirty="0"/>
              <a:t>= looked through quickly</a:t>
            </a:r>
          </a:p>
          <a:p>
            <a:pPr marL="514350" indent="-514350" algn="l" rtl="0">
              <a:buNone/>
            </a:pPr>
            <a:r>
              <a:rPr lang="en-US" sz="2800" b="1" i="1" dirty="0">
                <a:solidFill>
                  <a:srgbClr val="0070C0"/>
                </a:solidFill>
              </a:rPr>
              <a:t>within the grasp of </a:t>
            </a:r>
            <a:r>
              <a:rPr lang="en-US" sz="2800" dirty="0"/>
              <a:t>= accessible to, within reach of </a:t>
            </a:r>
            <a:endParaRPr lang="ar-SA" sz="2800" dirty="0"/>
          </a:p>
        </p:txBody>
      </p:sp>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4" cstate="print"/>
          <a:stretch>
            <a:fillRect/>
          </a:stretch>
        </p:blipFill>
        <p:spPr>
          <a:xfrm>
            <a:off x="7848600" y="442119"/>
            <a:ext cx="609600" cy="609600"/>
          </a:xfrm>
          <a:prstGeom prst="rect">
            <a:avLst/>
          </a:prstGeom>
        </p:spPr>
      </p:pic>
    </p:spTree>
    <p:extLst>
      <p:ext uri="{BB962C8B-B14F-4D97-AF65-F5344CB8AC3E}">
        <p14:creationId xmlns:p14="http://schemas.microsoft.com/office/powerpoint/2010/main" val="3075224035"/>
      </p:ext>
    </p:extLst>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4104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صورة 1" descr="thank-you-from-christian-vision-alliance.jpg"/>
          <p:cNvPicPr>
            <a:picLocks noChangeAspect="1"/>
          </p:cNvPicPr>
          <p:nvPr/>
        </p:nvPicPr>
        <p:blipFill>
          <a:blip r:embed="rId4"/>
          <a:stretch>
            <a:fillRect/>
          </a:stretch>
        </p:blipFill>
        <p:spPr>
          <a:xfrm>
            <a:off x="379810" y="457200"/>
            <a:ext cx="8306989" cy="5867400"/>
          </a:xfrm>
          <a:prstGeom prst="rect">
            <a:avLst/>
          </a:prstGeom>
        </p:spPr>
      </p:pic>
      <p:pic>
        <p:nvPicPr>
          <p:cNvPr id="4" name="صوت مسجّل">
            <a:hlinkClick r:id="" action="ppaction://media"/>
          </p:cNvPr>
          <p:cNvPicPr>
            <a:picLocks noChangeAspect="1"/>
          </p:cNvPicPr>
          <p:nvPr>
            <a:audioFile r:link="rId2"/>
            <p:extLst>
              <p:ext uri="{DAA4B4D4-6D71-4841-9C94-3DE7FCFB9230}">
                <p14:media xmlns:p14="http://schemas.microsoft.com/office/powerpoint/2010/main" r:embed="rId1"/>
              </p:ext>
            </p:extLst>
          </p:nvPr>
        </p:nvPicPr>
        <p:blipFill>
          <a:blip r:embed="rId5" cstate="print"/>
          <a:stretch>
            <a:fillRect/>
          </a:stretch>
        </p:blipFill>
        <p:spPr>
          <a:xfrm>
            <a:off x="8071512" y="5867400"/>
            <a:ext cx="609600" cy="609600"/>
          </a:xfrm>
          <a:prstGeom prst="rect">
            <a:avLst/>
          </a:prstGeom>
        </p:spPr>
      </p:pic>
    </p:spTree>
  </p:cSld>
  <p:clrMapOvr>
    <a:masterClrMapping/>
  </p:clrMapOvr>
  <p:timing>
    <p:tnLst>
      <p:par>
        <p:cTn id="1" dur="indefinite" restart="never" nodeType="tmRoot">
          <p:childTnLst>
            <p:seq concurrent="1" nextAc="seek">
              <p:cTn id="2" restart="whenNotActive" fill="hold" evtFilter="cancelBubble" nodeType="interactiveSeq">
                <p:stCondLst>
                  <p:cond evt="onClick" delay="0">
                    <p:tgtEl>
                      <p:spTgt spid="4"/>
                    </p:tgtEl>
                  </p:cond>
                </p:stCondLst>
                <p:endSync evt="end" delay="0">
                  <p:rtn val="all"/>
                </p:endSync>
                <p:childTnLst>
                  <p:par>
                    <p:cTn id="3" fill="hold">
                      <p:stCondLst>
                        <p:cond delay="0"/>
                      </p:stCondLst>
                      <p:childTnLst>
                        <p:par>
                          <p:cTn id="4" fill="hold">
                            <p:stCondLst>
                              <p:cond delay="0"/>
                            </p:stCondLst>
                            <p:childTnLst>
                              <p:par>
                                <p:cTn id="5" presetID="1" presetClass="mediacall" presetSubtype="0" fill="hold" nodeType="clickEffect">
                                  <p:stCondLst>
                                    <p:cond delay="0"/>
                                  </p:stCondLst>
                                  <p:childTnLst>
                                    <p:cmd type="call" cmd="playFrom(0.0)">
                                      <p:cBhvr>
                                        <p:cTn id="6" dur="8097" fill="hold"/>
                                        <p:tgtEl>
                                          <p:spTgt spid="4"/>
                                        </p:tgtEl>
                                      </p:cBhvr>
                                    </p:cmd>
                                  </p:childTnLst>
                                </p:cTn>
                              </p:par>
                            </p:childTnLst>
                          </p:cTn>
                        </p:par>
                      </p:childTnLst>
                    </p:cTn>
                  </p:par>
                </p:childTnLst>
              </p:cTn>
              <p:nextCondLst>
                <p:cond evt="onClick" delay="0">
                  <p:tgtEl>
                    <p:spTgt spid="4"/>
                  </p:tgtEl>
                </p:cond>
              </p:nextCondLst>
            </p:seq>
            <p:audio>
              <p:cMediaNode vol="80000">
                <p:cTn id="7" fill="hold" display="0">
                  <p:stCondLst>
                    <p:cond delay="indefinite"/>
                  </p:stCondLst>
                  <p:endCondLst>
                    <p:cond evt="onStopAudio" delay="0">
                      <p:tgtEl>
                        <p:sldTgt/>
                      </p:tgtEl>
                    </p:cond>
                  </p:endCondLst>
                </p:cTn>
                <p:tgtEl>
                  <p:spTgt spid="4"/>
                </p:tgtEl>
              </p:cMediaNode>
            </p:audio>
          </p:childTnLst>
        </p:cTn>
      </p:par>
    </p:tnLst>
  </p:timing>
</p:sld>
</file>

<file path=ppt/theme/theme1.xml><?xml version="1.0" encoding="utf-8"?>
<a:theme xmlns:a="http://schemas.openxmlformats.org/drawingml/2006/main" name="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1_سمة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Override1.xml><?xml version="1.0" encoding="utf-8"?>
<a:themeOverride xmlns:a="http://schemas.openxmlformats.org/drawingml/2006/main">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themeOverride>
</file>

<file path=docProps/app.xml><?xml version="1.0" encoding="utf-8"?>
<Properties xmlns="http://schemas.openxmlformats.org/officeDocument/2006/extended-properties" xmlns:vt="http://schemas.openxmlformats.org/officeDocument/2006/docPropsVTypes">
  <Template/>
  <TotalTime>0</TotalTime>
  <Words>1890</Words>
  <Application>Microsoft Office PowerPoint</Application>
  <PresentationFormat>عرض على الشاشة (3:4)‏</PresentationFormat>
  <Paragraphs>169</Paragraphs>
  <Slides>21</Slides>
  <Notes>0</Notes>
  <HiddenSlides>0</HiddenSlides>
  <MMClips>22</MMClips>
  <ScaleCrop>false</ScaleCrop>
  <HeadingPairs>
    <vt:vector size="6" baseType="variant">
      <vt:variant>
        <vt:lpstr>الخطوط المستخدمة</vt:lpstr>
      </vt:variant>
      <vt:variant>
        <vt:i4>4</vt:i4>
      </vt:variant>
      <vt:variant>
        <vt:lpstr>نسق</vt:lpstr>
      </vt:variant>
      <vt:variant>
        <vt:i4>2</vt:i4>
      </vt:variant>
      <vt:variant>
        <vt:lpstr>عناوين الشرائح</vt:lpstr>
      </vt:variant>
      <vt:variant>
        <vt:i4>21</vt:i4>
      </vt:variant>
    </vt:vector>
  </HeadingPairs>
  <TitlesOfParts>
    <vt:vector size="27" baseType="lpstr">
      <vt:lpstr>Arial</vt:lpstr>
      <vt:lpstr>Calibri</vt:lpstr>
      <vt:lpstr>Times New Roman</vt:lpstr>
      <vt:lpstr>Wingdings</vt:lpstr>
      <vt:lpstr>سمة Office</vt:lpstr>
      <vt:lpstr>1_سمة Office</vt:lpstr>
      <vt:lpstr>عرض تقديمي في PowerPoint</vt:lpstr>
      <vt:lpstr>عرض تقديمي في PowerPoint</vt:lpstr>
      <vt:lpstr>COLLOQUIAL ENGLISH    Stage and screen    p. 64</vt:lpstr>
      <vt:lpstr>COLLOQUIAL ENGLISH    Stage and screen    p. 64</vt:lpstr>
      <vt:lpstr>COMMON PHRASES         p. 64</vt:lpstr>
      <vt:lpstr>COMMON PHRASES            p. 64</vt:lpstr>
      <vt:lpstr>Writing        An article           p. 65 </vt:lpstr>
      <vt:lpstr>Make your home a safer place!</vt:lpstr>
      <vt:lpstr>Writing        An article           p. 65 </vt:lpstr>
      <vt:lpstr>Writing        An article           p. 65 </vt:lpstr>
      <vt:lpstr>What do you remember?    GRAMMAR     P. 66 </vt:lpstr>
      <vt:lpstr>What do you remember?    GRAMMAR     P. 66 </vt:lpstr>
      <vt:lpstr>عرض تقديمي في PowerPoint</vt:lpstr>
      <vt:lpstr>عرض تقديمي في PowerPoint</vt:lpstr>
      <vt:lpstr>عرض تقديمي في PowerPoint</vt:lpstr>
      <vt:lpstr>عرض تقديمي في PowerPoint</vt:lpstr>
      <vt:lpstr>What can you do?                       P. 67  CAN YOU UNDERSTAND THIS TEXT? </vt:lpstr>
      <vt:lpstr>Slimline ‘snaps’ that help holidaymakers to stretch the truth</vt:lpstr>
      <vt:lpstr>عرض تقديمي في PowerPoint</vt:lpstr>
      <vt:lpstr>What can you do?                       P. 67  CAN YOU UNDERSTAND THIS TEXT? </vt:lpstr>
      <vt:lpstr>عرض تقديمي في PowerPoint</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mmmm</dc:title>
  <dc:creator/>
  <cp:lastModifiedBy/>
  <cp:revision>826</cp:revision>
  <dcterms:created xsi:type="dcterms:W3CDTF">2022-11-01T11:07:45Z</dcterms:created>
  <dcterms:modified xsi:type="dcterms:W3CDTF">2025-09-15T10:01:36Z</dcterms:modified>
</cp:coreProperties>
</file>