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ink/inkAction1.xml" ContentType="application/vnd.ms-office.inkAction+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0" r:id="rId2"/>
  </p:sldMasterIdLst>
  <p:sldIdLst>
    <p:sldId id="256" r:id="rId3"/>
    <p:sldId id="298" r:id="rId4"/>
    <p:sldId id="296" r:id="rId5"/>
    <p:sldId id="299" r:id="rId6"/>
    <p:sldId id="300" r:id="rId7"/>
    <p:sldId id="301" r:id="rId8"/>
    <p:sldId id="302" r:id="rId9"/>
    <p:sldId id="304" r:id="rId10"/>
    <p:sldId id="309" r:id="rId11"/>
    <p:sldId id="308" r:id="rId12"/>
    <p:sldId id="303" r:id="rId13"/>
    <p:sldId id="305" r:id="rId14"/>
    <p:sldId id="306" r:id="rId15"/>
    <p:sldId id="307" r:id="rId16"/>
    <p:sldId id="310" r:id="rId17"/>
    <p:sldId id="311" r:id="rId18"/>
    <p:sldId id="312" r:id="rId19"/>
    <p:sldId id="313" r:id="rId20"/>
    <p:sldId id="314" r:id="rId21"/>
    <p:sldId id="315" r:id="rId22"/>
    <p:sldId id="316" r:id="rId23"/>
    <p:sldId id="317" r:id="rId24"/>
    <p:sldId id="318" r:id="rId25"/>
    <p:sldId id="319" r:id="rId26"/>
    <p:sldId id="32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50000" saltData="4aw+dM3LPQPa4Ob4gfIUNA==" hashData="52P7jNrxzx5M0O/QGTuxKaNhtmo="/>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0" d="100"/>
          <a:sy n="80" d="100"/>
        </p:scale>
        <p:origin x="108" y="3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heme" Target="theme/theme1.xml"/></Relationships>
</file>

<file path=ppt/ink/inkAction1.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79275" units="1/cm"/>
          <inkml:channelProperty channel="T" name="resolution" value="1" units="1/dev"/>
        </inkml:channelProperties>
      </inkml:inkSource>
      <inkml:timestamp xml:id="ts0" timeString="2022-11-23T08:07:45.226"/>
    </inkml:context>
    <inkml:brush xml:id="br0">
      <inkml:brushProperty name="width" value="0.05292" units="cm"/>
      <inkml:brushProperty name="height" value="0.05292" units="cm"/>
      <inkml:brushProperty name="color" value="#00B0F0"/>
    </inkml:brush>
  </inkml:definitions>
  <iact:action type="add" startTime="41751">
    <iact:property name="dataType"/>
    <iact:actionData xml:id="d0">
      <inkml:trace xmlns:inkml="http://www.w3.org/2003/InkML" xml:id="stk0" contextRef="#ctx0" brushRef="#br0">17072 2747 0,'0'-35'558,"35"35"-450,0 0-25,0-35-23,-1 35-31,1 0 35,0 0 7,0 0-42,-1 0-8,1 0 37,0 0-7,0 0-7,-1 0-30,1 0-7,0 0 7,0 0 2,0 0-8,-1 0-1,1 0 0,0 0 1,0-35-2,-1 35 7,1 0 2,0 0 16,0 0 105</inkml:trace>
    </iact:actionData>
  </iact:action>
  <iact:action type="add" startTime="45151">
    <iact:property name="dataType"/>
    <iact:actionData xml:id="d1">
      <inkml:trace xmlns:inkml="http://www.w3.org/2003/InkML" xml:id="stk1" contextRef="#ctx0" brushRef="#br0">19784 2608 0,'35'0'154,"0"0"-146,0 0 0,-1 0-1,1 0 8,35 0-1,-70-35-7,34 35-1,1 0 10,0 0-9,0 0 1,0-35 6,-1 35-9,1 0 17,0 0-7,0 0-1,-1 0-6,1 0 5,0 0 4,0 0-2,-1 0-4,1 0 6,0 0 30,0 0 40,0 0-59,-1 0-8,1 0 9,0 0-23,0 0 11,-1 35-11,36-35 9,0 0-9,-36 0 3,36 0-3,-35 35 2,-1-35-1,1 0 7,0 0-7,0 0 1,-1 0 13,1 0-6,0 0 4,0 0 17</inkml:trace>
    </iact:actionData>
  </iact:action>
  <iact:action type="add" startTime="47431">
    <iact:property name="dataType"/>
    <iact:actionData xml:id="d2">
      <inkml:trace xmlns:inkml="http://www.w3.org/2003/InkML" xml:id="stk2" contextRef="#ctx0" brushRef="#br0">23157 2642 0,'35'0'315,"0"0"-310,-1 0 19,36 0-9,-35 0-1,-1 0-7,1 0 1,0 0-1,0 0 8,0 0-1,-1 0-9,1 0 17,0 0-1,0 0 13,-1 0 60</inkml:trace>
    </iact:actionData>
  </iact:action>
  <iact:action type="add" startTime="48994">
    <iact:property name="dataType"/>
    <iact:actionData xml:id="d3">
      <inkml:trace xmlns:inkml="http://www.w3.org/2003/InkML" xml:id="stk3" contextRef="#ctx0" brushRef="#br0">25417 2642 0,'35'0'284,"0"0"-278,-1 0 9,1 0-2,0 0 10,0 0 20,0 0 48</inkml:trace>
    </iact:actionData>
  </iact:action>
  <iact:action type="add" startTime="50871">
    <iact:property name="dataType"/>
    <iact:actionData xml:id="d4">
      <inkml:trace xmlns:inkml="http://www.w3.org/2003/InkML" xml:id="stk4" contextRef="#ctx0" brushRef="#br0">27399 2573 0,'35'0'151,"0"0"-146,-1 0 11,1 0-9,0 0 2,0 0-3,-1 0 9,1 0-5,0 0-6,0 0 4,0 0-2,-1 0 2,1 0 0,0 0 7,0 0-10,-1 0 4,36 0 4,-35 0 1,0 0-5,-1 0 4,1 0-5,0 0-1,0 0 7,-1 0-4,1 0 3,0 0-7,0 0 2,-1 0 6,1 0-5,0 0-3,0 0 9,0 0-1,-1 0 7,1 0 1,0 0 11,0 0 9,-1 0 16,1 0-16,0 0-27,0 0 28,-1 0 2</inkml:trace>
    </iact:actionData>
  </iact:action>
  <iact:action type="add" startTime="66540">
    <iact:property name="dataType"/>
    <iact:actionData xml:id="d5">
      <inkml:trace xmlns:inkml="http://www.w3.org/2003/InkML" xml:id="stk5" contextRef="#ctx0" brushRef="#br0">6154 3546 0,'35'0'6,"0"0"24,0 0-14,-1 0 5,1 0 31,0 0-32,0 0-6,-1 0 0,1 0 8,0 0-8,34 0-6,1 35-1,-35-35 2,34 0 5,-34 0 0,0 0-7,0 0 8,-1 0-9,1 0 2,0 0 13,0 0-15,-1 0 3,1 0 5,0 0-8,0 0 9,0 0-8,-1 0 8,1 0-6,0 0 3,0 0 3,-1 0-2,1 0-3,-35-35-5,35 35 3,0 0 6,-1 0 29</inkml:trace>
    </iact:actionData>
  </iact:action>
</iact:action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3EE0CD-3E60-A242-ADB2-D660CB30D7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71F910A8-5DA4-0F1A-EE38-6803142E76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7FAFFD7E-202D-06CE-D54D-C0DD5CE400CF}"/>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F65FC100-6168-2DD2-1408-B607B424E6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8A75981-5CD4-9AD2-6D64-8E8475001A43}"/>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878531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6B6961-9F76-2213-34C9-1BC39E4B92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F914131-1487-F4A7-A22B-0A790E7772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5CCF7F-3810-A6EA-B80B-7BD54AA20C5E}"/>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BC68291C-FB6E-AD84-2EB6-0C9E9DB4F6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9F5B316-8F73-7457-9737-3CDEF5A56858}"/>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3666967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3027D8-A41A-900A-212B-FF510023D9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2651BEDB-D9D9-5AD3-17EE-F6411EDF5F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B13E1E50-5A9A-F3A6-5621-544C53059AB1}"/>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C2B1584E-9B70-A6AD-3A80-39D9CE39D0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5AB8DD8-471B-AAD4-9045-B0D636BADFDF}"/>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045107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F0C56D-5F38-F17B-3068-0E0D892356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7E4E09F-9D36-39FE-D29E-7D08668889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A49DE846-3F29-E46B-7D2D-6202CCB397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EFEFAB2E-2441-C3B3-E0AA-2487C3DEF1AA}"/>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a:extLst>
              <a:ext uri="{FF2B5EF4-FFF2-40B4-BE49-F238E27FC236}">
                <a16:creationId xmlns:a16="http://schemas.microsoft.com/office/drawing/2014/main" xmlns="" id="{042F1020-BAC9-FB4D-0423-16D923B370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4740613-7B20-DFF3-CC53-A634EC64ED26}"/>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691321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328A8F-15E7-9B08-9623-D622B7B9299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D1A565BF-C749-FF12-D6DE-52EB7D9E7B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F69C8A32-C055-45A1-9F27-15A2D5F684B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83784770-1750-972F-76DE-451963E8BC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CFFD98DB-E251-0853-9B67-1E11DE856C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2A05F27-4EB0-0E08-C93F-BD2749A457F3}"/>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8" name="Footer Placeholder 7">
            <a:extLst>
              <a:ext uri="{FF2B5EF4-FFF2-40B4-BE49-F238E27FC236}">
                <a16:creationId xmlns:a16="http://schemas.microsoft.com/office/drawing/2014/main" xmlns="" id="{B5DEDFF2-F346-68D9-E751-2EF8B780758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8579FAB8-723C-B586-349E-1894F9F1B21B}"/>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180895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DB33DB-1868-4941-6517-57E2ED3C300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6E36031-58ED-93F1-08FF-ADAB5C926176}"/>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4" name="Footer Placeholder 3">
            <a:extLst>
              <a:ext uri="{FF2B5EF4-FFF2-40B4-BE49-F238E27FC236}">
                <a16:creationId xmlns:a16="http://schemas.microsoft.com/office/drawing/2014/main" xmlns="" id="{DA4F4AA6-D9F2-0F2C-4D12-03473BD091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ED2A5DAF-0A18-A15A-B4A4-445105F0DF22}"/>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823211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4173A1E2-EA8A-BCF4-AEBB-F7C8F7A8AB00}"/>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3" name="Footer Placeholder 2">
            <a:extLst>
              <a:ext uri="{FF2B5EF4-FFF2-40B4-BE49-F238E27FC236}">
                <a16:creationId xmlns:a16="http://schemas.microsoft.com/office/drawing/2014/main" xmlns="" id="{5AC6532B-5F4C-5985-1871-A76099CF040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B06844EC-3FF2-22A2-85B2-EE8A60239E6E}"/>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956371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A6201D-9DE8-8C92-FBD3-E048DD0823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BA514599-D839-B7E0-87BD-DEDC4F3F1E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CAA69151-8163-8D5C-C1AD-617733CDB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195840B-1217-0FA4-1F0D-9192F6E6ED70}"/>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a:extLst>
              <a:ext uri="{FF2B5EF4-FFF2-40B4-BE49-F238E27FC236}">
                <a16:creationId xmlns:a16="http://schemas.microsoft.com/office/drawing/2014/main" xmlns="" id="{505F550B-F006-3005-4A1A-37FC27E08D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05F6259-E21F-17D9-7C74-6609F6AAC938}"/>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21674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C0C1D4-AA8E-1A36-400A-93D4699367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A7C416AD-7610-AF62-9843-37E4C248EA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473E3D07-C088-11B9-CFE9-B4FCB79273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4CCE445-B796-9400-9911-B5CE170B2702}"/>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a:extLst>
              <a:ext uri="{FF2B5EF4-FFF2-40B4-BE49-F238E27FC236}">
                <a16:creationId xmlns:a16="http://schemas.microsoft.com/office/drawing/2014/main" xmlns="" id="{B09F69A4-13CF-0C76-37A8-E383FEF6F8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653DBD7-1663-45D6-E99F-399BA021AA07}"/>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199726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30E22E-D4E8-B804-ECF1-D08EA69D67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ED8A39C4-0F65-C708-A363-90238D2C8B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B0A724F-0FF4-91A5-C423-8982F5DFC355}"/>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19BC90DC-D928-43EF-5EA6-28CF246D1B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954B8AE-7B2A-2D8D-A368-7D3495D10864}"/>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3344376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AEA6CE66-2C69-EE26-AEAC-122CF682B62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9F925EC7-6F16-AE45-CD0D-15E45EFF33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D53C22D-5B63-CD72-78BB-3F98EC5FD2BA}"/>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CB1A20E8-83FE-EBDB-07C8-3BFDCEE129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F009F78-7EE9-40AD-0C2C-1F80D4313970}"/>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1377527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a:t>Click to edit Master title style</a:t>
            </a:r>
            <a:endParaRPr lang="ar-SY"/>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r">
              <a:defRPr sz="4000" b="1" cap="all"/>
            </a:lvl1pPr>
          </a:lstStyle>
          <a:p>
            <a:r>
              <a:rPr lang="en-US"/>
              <a:t>Click to edit Master title style</a:t>
            </a:r>
            <a:endParaRPr lang="ar-SY"/>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Content Placeholder 2"/>
          <p:cNvSpPr>
            <a:spLocks noGrp="1"/>
          </p:cNvSpPr>
          <p:nvPr>
            <p:ph sz="half" idx="1"/>
          </p:nvPr>
        </p:nvSpPr>
        <p:spPr>
          <a:xfrm>
            <a:off x="609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Content Placeholder 3"/>
          <p:cNvSpPr>
            <a:spLocks noGrp="1"/>
          </p:cNvSpPr>
          <p:nvPr>
            <p:ph sz="half" idx="2"/>
          </p:nvPr>
        </p:nvSpPr>
        <p:spPr>
          <a:xfrm>
            <a:off x="6197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5" name="Date Placeholder 4"/>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SY"/>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7" name="Date Placeholder 6"/>
          <p:cNvSpPr>
            <a:spLocks noGrp="1"/>
          </p:cNvSpPr>
          <p:nvPr>
            <p:ph type="dt" sz="half" idx="10"/>
          </p:nvPr>
        </p:nvSpPr>
        <p:spPr/>
        <p:txBody>
          <a:bodyPr/>
          <a:lstStyle/>
          <a:p>
            <a:fld id="{1D718B3B-2F39-4D84-B1E7-2F0195BB17EE}" type="datetimeFigureOut">
              <a:rPr lang="en-US" smtClean="0"/>
              <a:pPr/>
              <a:t>9/16/2025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Date Placeholder 2"/>
          <p:cNvSpPr>
            <a:spLocks noGrp="1"/>
          </p:cNvSpPr>
          <p:nvPr>
            <p:ph type="dt" sz="half" idx="10"/>
          </p:nvPr>
        </p:nvSpPr>
        <p:spPr/>
        <p:txBody>
          <a:bodyPr/>
          <a:lstStyle/>
          <a:p>
            <a:fld id="{1D718B3B-2F39-4D84-B1E7-2F0195BB17EE}" type="datetimeFigureOut">
              <a:rPr lang="en-US" smtClean="0"/>
              <a:pPr/>
              <a:t>9/16/2025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718B3B-2F39-4D84-B1E7-2F0195BB17EE}" type="datetimeFigureOut">
              <a:rPr lang="en-US" smtClean="0"/>
              <a:pPr/>
              <a:t>9/16/2025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r">
              <a:defRPr sz="2000" b="1"/>
            </a:lvl1pPr>
          </a:lstStyle>
          <a:p>
            <a:r>
              <a:rPr lang="en-US"/>
              <a:t>Click to edit Master title style</a:t>
            </a:r>
            <a:endParaRPr lang="ar-SY"/>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r">
              <a:defRPr sz="2000" b="1"/>
            </a:lvl1pPr>
          </a:lstStyle>
          <a:p>
            <a:r>
              <a:rPr lang="en-US"/>
              <a:t>Click to edit Master title style</a:t>
            </a:r>
            <a:endParaRPr lang="ar-SY"/>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3"/>
            <a:ext cx="2743200" cy="5851525"/>
          </a:xfrm>
        </p:spPr>
        <p:txBody>
          <a:bodyPr vert="eaVert"/>
          <a:lstStyle/>
          <a:p>
            <a:r>
              <a:rPr lang="en-US"/>
              <a:t>Click to edit Master title style</a:t>
            </a:r>
            <a:endParaRPr lang="ar-SY"/>
          </a:p>
        </p:txBody>
      </p:sp>
      <p:sp>
        <p:nvSpPr>
          <p:cNvPr id="3" name="Vertical Text Placeholder 2"/>
          <p:cNvSpPr>
            <a:spLocks noGrp="1"/>
          </p:cNvSpPr>
          <p:nvPr>
            <p:ph type="body" orient="vert" idx="1"/>
          </p:nvPr>
        </p:nvSpPr>
        <p:spPr>
          <a:xfrm>
            <a:off x="609600" y="274643"/>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75000" b="-75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4801A57-15EC-F67B-1B63-E4B2D72EA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3DD78B6-D338-1620-E457-B5BA592714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D975A36-09BF-8A7B-6599-8F1D5BFA7B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8EA5C67F-7EB8-8286-AE3E-0C4B83B9DE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13F97F75-00DC-304C-E43A-3AF361739B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D57101-E87A-4D5C-98D8-050D8C43828C}" type="slidenum">
              <a:rPr lang="en-US" smtClean="0"/>
              <a:pPr/>
              <a:t>‹#›</a:t>
            </a:fld>
            <a:endParaRPr lang="en-US"/>
          </a:p>
        </p:txBody>
      </p:sp>
    </p:spTree>
    <p:extLst>
      <p:ext uri="{BB962C8B-B14F-4D97-AF65-F5344CB8AC3E}">
        <p14:creationId xmlns:p14="http://schemas.microsoft.com/office/powerpoint/2010/main" val="3227130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75000" b="-7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1" anchor="ctr">
            <a:normAutofit/>
          </a:bodyPr>
          <a:lstStyle/>
          <a:p>
            <a:r>
              <a:rPr lang="en-US"/>
              <a:t>Click to edit Master title style</a:t>
            </a:r>
            <a:endParaRPr lang="ar-SY"/>
          </a:p>
        </p:txBody>
      </p:sp>
      <p:sp>
        <p:nvSpPr>
          <p:cNvPr id="3" name="Text Placeholder 2"/>
          <p:cNvSpPr>
            <a:spLocks noGrp="1"/>
          </p:cNvSpPr>
          <p:nvPr>
            <p:ph type="body" idx="1"/>
          </p:nvPr>
        </p:nvSpPr>
        <p:spPr>
          <a:xfrm>
            <a:off x="609600" y="1600205"/>
            <a:ext cx="10972800" cy="4525963"/>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2"/>
          </p:nvPr>
        </p:nvSpPr>
        <p:spPr>
          <a:xfrm>
            <a:off x="8737600" y="6356355"/>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D718B3B-2F39-4D84-B1E7-2F0195BB17EE}" type="datetimeFigureOut">
              <a:rPr lang="en-US" smtClean="0"/>
              <a:pPr/>
              <a:t>9/16/2025</a:t>
            </a:fld>
            <a:endParaRPr lang="en-US"/>
          </a:p>
        </p:txBody>
      </p:sp>
      <p:sp>
        <p:nvSpPr>
          <p:cNvPr id="5" name="Footer Placeholder 4"/>
          <p:cNvSpPr>
            <a:spLocks noGrp="1"/>
          </p:cNvSpPr>
          <p:nvPr>
            <p:ph type="ftr" sz="quarter" idx="3"/>
          </p:nvPr>
        </p:nvSpPr>
        <p:spPr>
          <a:xfrm>
            <a:off x="4165600" y="6356355"/>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09600" y="6356355"/>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5D57101-E87A-4D5C-98D8-050D8C43828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hemeOverride" Target="../theme/themeOverride1.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5.png"/><Relationship Id="rId4" Type="http://schemas.microsoft.com/office/2011/relationships/inkAction" Target="../ink/inkAction1.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4.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5.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2" Type="http://schemas.microsoft.com/office/2007/relationships/media" Target="../media/media15.m4a"/><Relationship Id="rId1" Type="http://schemas.openxmlformats.org/officeDocument/2006/relationships/tags" Target="../tags/tag6.xml"/><Relationship Id="rId5" Type="http://schemas.openxmlformats.org/officeDocument/2006/relationships/image" Target="../media/image2.png"/><Relationship Id="rId4"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audio" Target="../media/media16.m4a"/><Relationship Id="rId2" Type="http://schemas.microsoft.com/office/2007/relationships/media" Target="../media/media16.m4a"/><Relationship Id="rId1" Type="http://schemas.openxmlformats.org/officeDocument/2006/relationships/tags" Target="../tags/tag7.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media17.m4a"/><Relationship Id="rId2" Type="http://schemas.microsoft.com/office/2007/relationships/media" Target="../media/media17.m4a"/><Relationship Id="rId1" Type="http://schemas.openxmlformats.org/officeDocument/2006/relationships/tags" Target="../tags/tag8.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audio" Target="../media/media19.m4a"/><Relationship Id="rId2" Type="http://schemas.microsoft.com/office/2007/relationships/media" Target="../media/media19.m4a"/><Relationship Id="rId1" Type="http://schemas.openxmlformats.org/officeDocument/2006/relationships/tags" Target="../tags/tag9.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2.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audio" Target="../media/media21.m4a"/><Relationship Id="rId2" Type="http://schemas.microsoft.com/office/2007/relationships/media" Target="../media/media21.m4a"/><Relationship Id="rId1" Type="http://schemas.openxmlformats.org/officeDocument/2006/relationships/tags" Target="../tags/tag10.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media22.m4a"/><Relationship Id="rId2" Type="http://schemas.microsoft.com/office/2007/relationships/media" Target="../media/media22.m4a"/><Relationship Id="rId1" Type="http://schemas.openxmlformats.org/officeDocument/2006/relationships/tags" Target="../tags/tag11.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audio" Target="../media/media23.m4a"/><Relationship Id="rId2" Type="http://schemas.microsoft.com/office/2007/relationships/media" Target="../media/media23.m4a"/><Relationship Id="rId1" Type="http://schemas.openxmlformats.org/officeDocument/2006/relationships/tags" Target="../tags/tag12.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audio" Target="../media/media24.m4a"/><Relationship Id="rId2" Type="http://schemas.microsoft.com/office/2007/relationships/media" Target="../media/media24.m4a"/><Relationship Id="rId1" Type="http://schemas.openxmlformats.org/officeDocument/2006/relationships/tags" Target="../tags/tag13.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C125AA-CABC-241E-49C3-2F407EF2B02F}"/>
              </a:ext>
            </a:extLst>
          </p:cNvPr>
          <p:cNvSpPr>
            <a:spLocks noGrp="1"/>
          </p:cNvSpPr>
          <p:nvPr>
            <p:ph type="ctrTitle"/>
          </p:nvPr>
        </p:nvSpPr>
        <p:spPr>
          <a:xfrm>
            <a:off x="1524000" y="1122363"/>
            <a:ext cx="8653670" cy="878715"/>
          </a:xfrm>
        </p:spPr>
        <p:txBody>
          <a:bodyPr>
            <a:normAutofit fontScale="90000"/>
          </a:bodyPr>
          <a:lstStyle/>
          <a:p>
            <a:r>
              <a:rPr lang="en-US" b="1" dirty="0">
                <a:solidFill>
                  <a:schemeClr val="accent6">
                    <a:lumMod val="50000"/>
                  </a:schemeClr>
                </a:solidFill>
              </a:rPr>
              <a:t>New English File </a:t>
            </a:r>
            <a:r>
              <a:rPr lang="en-US" dirty="0"/>
              <a:t/>
            </a:r>
            <a:br>
              <a:rPr lang="en-US" dirty="0"/>
            </a:br>
            <a:endParaRPr lang="en-US" dirty="0"/>
          </a:p>
        </p:txBody>
      </p:sp>
      <p:sp>
        <p:nvSpPr>
          <p:cNvPr id="3" name="Subtitle 2">
            <a:extLst>
              <a:ext uri="{FF2B5EF4-FFF2-40B4-BE49-F238E27FC236}">
                <a16:creationId xmlns:a16="http://schemas.microsoft.com/office/drawing/2014/main" xmlns="" id="{18B1C1C4-8963-DE6E-9CE9-DC34F9804664}"/>
              </a:ext>
            </a:extLst>
          </p:cNvPr>
          <p:cNvSpPr>
            <a:spLocks noGrp="1"/>
          </p:cNvSpPr>
          <p:nvPr>
            <p:ph type="subTitle" idx="1"/>
          </p:nvPr>
        </p:nvSpPr>
        <p:spPr>
          <a:xfrm>
            <a:off x="1364974" y="1122363"/>
            <a:ext cx="8653670" cy="878715"/>
          </a:xfrm>
        </p:spPr>
        <p:txBody>
          <a:bodyPr>
            <a:normAutofit fontScale="92500" lnSpcReduction="10000"/>
          </a:bodyPr>
          <a:lstStyle/>
          <a:p>
            <a:r>
              <a:rPr lang="en-US" sz="3200" b="1" dirty="0">
                <a:solidFill>
                  <a:schemeClr val="accent2">
                    <a:lumMod val="75000"/>
                  </a:schemeClr>
                </a:solidFill>
              </a:rPr>
              <a:t>Intermediate</a:t>
            </a:r>
          </a:p>
          <a:p>
            <a:r>
              <a:rPr lang="en-US" sz="2600" b="1" dirty="0">
                <a:solidFill>
                  <a:schemeClr val="accent6">
                    <a:lumMod val="75000"/>
                  </a:schemeClr>
                </a:solidFill>
              </a:rPr>
              <a:t>Session 3</a:t>
            </a:r>
          </a:p>
        </p:txBody>
      </p:sp>
      <p:pic>
        <p:nvPicPr>
          <p:cNvPr id="6" name="Audio 5">
            <a:hlinkClick r:id="" action="ppaction://media"/>
            <a:extLst>
              <a:ext uri="{FF2B5EF4-FFF2-40B4-BE49-F238E27FC236}">
                <a16:creationId xmlns:a16="http://schemas.microsoft.com/office/drawing/2014/main" xmlns="" id="{A33CF45A-CA88-9D92-C382-44478F0AE8F4}"/>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142330979"/>
      </p:ext>
    </p:extLst>
  </p:cSld>
  <p:clrMapOvr>
    <a:masterClrMapping/>
  </p:clrMapOvr>
  <mc:AlternateContent xmlns:mc="http://schemas.openxmlformats.org/markup-compatibility/2006" xmlns:p14="http://schemas.microsoft.com/office/powerpoint/2010/main">
    <mc:Choice Requires="p14">
      <p:transition spd="slow" p14:dur="2000" advTm="6070"/>
    </mc:Choice>
    <mc:Fallback xmlns="">
      <p:transition spd="slow" advTm="60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a:xfrm>
            <a:off x="838200" y="1258957"/>
            <a:ext cx="10515600" cy="4918006"/>
          </a:xfrm>
        </p:spPr>
        <p:txBody>
          <a:bodyPr>
            <a:normAutofit/>
          </a:bodyPr>
          <a:lstStyle/>
          <a:p>
            <a:pPr marL="0" indent="0" algn="ctr">
              <a:lnSpc>
                <a:spcPct val="200000"/>
              </a:lnSpc>
              <a:buNone/>
            </a:pPr>
            <a:r>
              <a:rPr lang="en-US" sz="6000" b="1" dirty="0">
                <a:effectLst/>
                <a:latin typeface="Calibri" panose="020F0502020204030204" pitchFamily="34" charset="0"/>
                <a:ea typeface="Calibri" panose="020F0502020204030204" pitchFamily="34" charset="0"/>
                <a:cs typeface="Arial" panose="020B0604020202020204" pitchFamily="34" charset="0"/>
              </a:rPr>
              <a:t>Unit 1</a:t>
            </a:r>
          </a:p>
          <a:p>
            <a:pPr marL="0" indent="0" algn="ctr">
              <a:lnSpc>
                <a:spcPct val="200000"/>
              </a:lnSpc>
              <a:buNone/>
            </a:pPr>
            <a:r>
              <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 Part C _ We are family</a:t>
            </a:r>
          </a:p>
          <a:p>
            <a:pPr marL="0" indent="0" algn="ctr">
              <a:lnSpc>
                <a:spcPct val="200000"/>
              </a:lnSpc>
              <a:buNone/>
            </a:pPr>
            <a:r>
              <a:rPr lang="en-US" sz="4400"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1 VOCABULARY</a:t>
            </a:r>
            <a:endParaRPr lang="en-US" sz="4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5" name="Picture 4">
            <a:extLst>
              <a:ext uri="{FF2B5EF4-FFF2-40B4-BE49-F238E27FC236}">
                <a16:creationId xmlns:a16="http://schemas.microsoft.com/office/drawing/2014/main" xmlns="" id="{0FE0F932-3EF3-074B-B518-5702F9C2EF1E}"/>
              </a:ext>
            </a:extLst>
          </p:cNvPr>
          <p:cNvPicPr>
            <a:picLocks noChangeAspect="1"/>
          </p:cNvPicPr>
          <p:nvPr/>
        </p:nvPicPr>
        <p:blipFill rotWithShape="1">
          <a:blip r:embed="rId5"/>
          <a:srcRect l="55544" t="25495" r="18478" b="43185"/>
          <a:stretch/>
        </p:blipFill>
        <p:spPr>
          <a:xfrm>
            <a:off x="838200" y="4525617"/>
            <a:ext cx="3167269" cy="2146852"/>
          </a:xfrm>
          <a:prstGeom prst="rect">
            <a:avLst/>
          </a:prstGeom>
        </p:spPr>
      </p:pic>
      <p:pic>
        <p:nvPicPr>
          <p:cNvPr id="2" name="Audio 1">
            <a:hlinkClick r:id="" action="ppaction://media"/>
            <a:extLst>
              <a:ext uri="{FF2B5EF4-FFF2-40B4-BE49-F238E27FC236}">
                <a16:creationId xmlns:a16="http://schemas.microsoft.com/office/drawing/2014/main" xmlns="" id="{A7CE1F6B-E8FD-55CB-1CEF-27EF7C94D190}"/>
              </a:ext>
            </a:extLst>
          </p:cNvPr>
          <p:cNvPicPr>
            <a:picLocks noChangeAspect="1"/>
          </p:cNvPicPr>
          <p:nvPr>
            <a:audioFile r:link="rId3"/>
            <p:extLst>
              <p:ext uri="{DAA4B4D4-6D71-4841-9C94-3DE7FCFB9230}">
                <p14:media xmlns:p14="http://schemas.microsoft.com/office/powerpoint/2010/main" r:embed="rId2"/>
              </p:ext>
            </p:extLst>
          </p:nvPr>
        </p:nvPicPr>
        <p:blipFill>
          <a:blip r:embed="rId6"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64039904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10598"/>
    </mc:Choice>
    <mc:Fallback xmlns="">
      <p:transition spd="slow" advTm="105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3031B0D-72CB-8E1B-E94E-E15BB3BFAF05}"/>
              </a:ext>
            </a:extLst>
          </p:cNvPr>
          <p:cNvSpPr>
            <a:spLocks noGrp="1"/>
          </p:cNvSpPr>
          <p:nvPr>
            <p:ph idx="1"/>
          </p:nvPr>
        </p:nvSpPr>
        <p:spPr>
          <a:xfrm>
            <a:off x="251791" y="212034"/>
            <a:ext cx="11714922" cy="6493565"/>
          </a:xfrm>
        </p:spPr>
        <p:txBody>
          <a:bodyPr>
            <a:normAutofit/>
          </a:bodyPr>
          <a:lstStyle/>
          <a:p>
            <a:pPr indent="0" algn="just">
              <a:lnSpc>
                <a:spcPct val="100000"/>
              </a:lnSpc>
              <a:buNone/>
              <a:tabLst>
                <a:tab pos="167640" algn="l"/>
              </a:tabLst>
            </a:pPr>
            <a:r>
              <a:rPr lang="en-US" sz="2000" b="1" dirty="0">
                <a:solidFill>
                  <a:schemeClr val="accent6">
                    <a:lumMod val="75000"/>
                  </a:schemeClr>
                </a:solidFill>
                <a:effectLst/>
                <a:latin typeface="Calibri "/>
                <a:ea typeface="Calibri" panose="020F0502020204030204" pitchFamily="34" charset="0"/>
              </a:rPr>
              <a:t>Read the  article then match the highlighted words with the definitions.</a:t>
            </a:r>
          </a:p>
          <a:p>
            <a:pPr indent="0" algn="just">
              <a:lnSpc>
                <a:spcPct val="100000"/>
              </a:lnSpc>
              <a:buNone/>
              <a:tabLst>
                <a:tab pos="167640" algn="l"/>
              </a:tabLst>
            </a:pPr>
            <a:r>
              <a:rPr lang="en-US" sz="1800" b="1" dirty="0">
                <a:effectLst/>
                <a:ea typeface="Calibri" panose="020F0502020204030204" pitchFamily="34" charset="0"/>
              </a:rPr>
              <a:t>Twenty years ago, </a:t>
            </a:r>
            <a:r>
              <a:rPr lang="en-US" sz="1800" dirty="0">
                <a:effectLst/>
                <a:ea typeface="Calibri" panose="020F0502020204030204" pitchFamily="34" charset="0"/>
              </a:rPr>
              <a:t>the typical </a:t>
            </a:r>
            <a:r>
              <a:rPr lang="en-US" sz="1800" dirty="0">
                <a:effectLst/>
                <a:highlight>
                  <a:srgbClr val="FFFF00"/>
                </a:highlight>
                <a:ea typeface="Calibri" panose="020F0502020204030204" pitchFamily="34" charset="0"/>
              </a:rPr>
              <a:t>extended family </a:t>
            </a:r>
            <a:r>
              <a:rPr lang="en-US" sz="1800" dirty="0">
                <a:effectLst/>
                <a:ea typeface="Calibri" panose="020F0502020204030204" pitchFamily="34" charset="0"/>
              </a:rPr>
              <a:t>was </a:t>
            </a:r>
            <a:r>
              <a:rPr lang="en-US" sz="1800" baseline="30000" dirty="0">
                <a:effectLst/>
                <a:ea typeface="Calibri" panose="020F0502020204030204" pitchFamily="34" charset="0"/>
              </a:rPr>
              <a:t>‘</a:t>
            </a:r>
            <a:r>
              <a:rPr lang="en-US" sz="1800" dirty="0">
                <a:effectLst/>
                <a:ea typeface="Calibri" panose="020F0502020204030204" pitchFamily="34" charset="0"/>
              </a:rPr>
              <a:t>wide’. It usually consisted of two or three generations, with many children in each ‘nuclear family’. People had lots of aunts and uncles but often didn't know their grandparents. However, according to a new study by the British research group Mintel, the family is changing shape. The family groups of the future will be ‘long and thin’, with three or four small generations. Here are some of their predictions:</a:t>
            </a:r>
          </a:p>
          <a:p>
            <a:pPr indent="0" algn="just">
              <a:lnSpc>
                <a:spcPct val="100000"/>
              </a:lnSpc>
              <a:buNone/>
            </a:pPr>
            <a:r>
              <a:rPr lang="en-US" sz="1800" dirty="0">
                <a:effectLst/>
                <a:ea typeface="Calibri" panose="020F0502020204030204" pitchFamily="34" charset="0"/>
              </a:rPr>
              <a:t>1. Most children will know their </a:t>
            </a:r>
            <a:r>
              <a:rPr lang="en-US" sz="1800" dirty="0">
                <a:effectLst/>
                <a:highlight>
                  <a:srgbClr val="FFFF00"/>
                </a:highlight>
                <a:ea typeface="Calibri" panose="020F0502020204030204" pitchFamily="34" charset="0"/>
              </a:rPr>
              <a:t>great-grandparents</a:t>
            </a:r>
            <a:r>
              <a:rPr lang="en-US" sz="1800" dirty="0">
                <a:effectLst/>
                <a:ea typeface="Calibri" panose="020F0502020204030204" pitchFamily="34" charset="0"/>
              </a:rPr>
              <a:t> (and even </a:t>
            </a:r>
            <a:r>
              <a:rPr lang="en-US" sz="1800" dirty="0">
                <a:effectLst/>
                <a:highlight>
                  <a:srgbClr val="FFFF00"/>
                </a:highlight>
                <a:ea typeface="Calibri" panose="020F0502020204030204" pitchFamily="34" charset="0"/>
              </a:rPr>
              <a:t>great-great-grandparents</a:t>
            </a:r>
            <a:r>
              <a:rPr lang="en-US" sz="1800" dirty="0">
                <a:effectLst/>
                <a:ea typeface="Calibri" panose="020F0502020204030204" pitchFamily="34" charset="0"/>
              </a:rPr>
              <a:t>) because people are living longer.</a:t>
            </a:r>
          </a:p>
          <a:p>
            <a:pPr indent="0" algn="just">
              <a:lnSpc>
                <a:spcPct val="100000"/>
              </a:lnSpc>
              <a:buNone/>
            </a:pPr>
            <a:r>
              <a:rPr lang="en-US" sz="1800" dirty="0">
                <a:effectLst/>
                <a:ea typeface="Calibri" panose="020F0502020204030204" pitchFamily="34" charset="0"/>
              </a:rPr>
              <a:t>2. Very few children will have brothers or sisters, and it will be common to be </a:t>
            </a:r>
            <a:r>
              <a:rPr lang="en-US" sz="1800" dirty="0">
                <a:effectLst/>
                <a:highlight>
                  <a:srgbClr val="FFFF00"/>
                </a:highlight>
                <a:ea typeface="Calibri" panose="020F0502020204030204" pitchFamily="34" charset="0"/>
              </a:rPr>
              <a:t>an only child</a:t>
            </a:r>
            <a:r>
              <a:rPr lang="en-US" sz="1800" dirty="0">
                <a:effectLst/>
                <a:ea typeface="Calibri" panose="020F0502020204030204" pitchFamily="34" charset="0"/>
              </a:rPr>
              <a:t>. As a result, future generations will not have many </a:t>
            </a:r>
            <a:r>
              <a:rPr lang="en-US" sz="1800" dirty="0">
                <a:effectLst/>
                <a:highlight>
                  <a:srgbClr val="FFFF00"/>
                </a:highlight>
                <a:ea typeface="Calibri" panose="020F0502020204030204" pitchFamily="34" charset="0"/>
              </a:rPr>
              <a:t>cousins</a:t>
            </a:r>
            <a:r>
              <a:rPr lang="en-US" sz="1800" dirty="0">
                <a:effectLst/>
                <a:ea typeface="Calibri" panose="020F0502020204030204" pitchFamily="34" charset="0"/>
              </a:rPr>
              <a:t> either.</a:t>
            </a:r>
          </a:p>
          <a:p>
            <a:pPr indent="0" algn="just">
              <a:lnSpc>
                <a:spcPct val="100000"/>
              </a:lnSpc>
              <a:buNone/>
            </a:pPr>
            <a:r>
              <a:rPr lang="en-US" sz="1800" dirty="0">
                <a:effectLst/>
                <a:ea typeface="Calibri" panose="020F0502020204030204" pitchFamily="34" charset="0"/>
              </a:rPr>
              <a:t>3. Many children will grow up isolated from other children and young adults. This will make them more selfish and introverted.</a:t>
            </a:r>
          </a:p>
          <a:p>
            <a:pPr indent="0" algn="just">
              <a:lnSpc>
                <a:spcPct val="100000"/>
              </a:lnSpc>
              <a:buNone/>
            </a:pPr>
            <a:r>
              <a:rPr lang="en-US" sz="1800" dirty="0">
                <a:effectLst/>
                <a:ea typeface="Calibri" panose="020F0502020204030204" pitchFamily="34" charset="0"/>
              </a:rPr>
              <a:t>4. More </a:t>
            </a:r>
            <a:r>
              <a:rPr lang="en-US" sz="1800" dirty="0">
                <a:effectLst/>
                <a:highlight>
                  <a:srgbClr val="FFFF00"/>
                </a:highlight>
                <a:ea typeface="Calibri" panose="020F0502020204030204" pitchFamily="34" charset="0"/>
              </a:rPr>
              <a:t>couples</a:t>
            </a:r>
            <a:r>
              <a:rPr lang="en-US" sz="1800" dirty="0">
                <a:effectLst/>
                <a:ea typeface="Calibri" panose="020F0502020204030204" pitchFamily="34" charset="0"/>
              </a:rPr>
              <a:t> will divorce and re-marry, some more than once. They may have children with their new partners, so many children will have a </a:t>
            </a:r>
            <a:r>
              <a:rPr lang="en-US" sz="1800" dirty="0">
                <a:effectLst/>
                <a:highlight>
                  <a:srgbClr val="FFFF00"/>
                </a:highlight>
                <a:ea typeface="Calibri" panose="020F0502020204030204" pitchFamily="34" charset="0"/>
              </a:rPr>
              <a:t>stepmother</a:t>
            </a:r>
            <a:r>
              <a:rPr lang="en-US" sz="1800" dirty="0">
                <a:effectLst/>
                <a:ea typeface="Calibri" panose="020F0502020204030204" pitchFamily="34" charset="0"/>
              </a:rPr>
              <a:t> or stepfather and </a:t>
            </a:r>
            <a:r>
              <a:rPr lang="en-US" sz="1800" dirty="0">
                <a:effectLst/>
                <a:highlight>
                  <a:srgbClr val="FFFF00"/>
                </a:highlight>
                <a:ea typeface="Calibri" panose="020F0502020204030204" pitchFamily="34" charset="0"/>
              </a:rPr>
              <a:t>half-brothers</a:t>
            </a:r>
            <a:r>
              <a:rPr lang="en-US" sz="1800" dirty="0">
                <a:effectLst/>
                <a:ea typeface="Calibri" panose="020F0502020204030204" pitchFamily="34" charset="0"/>
              </a:rPr>
              <a:t> or sisters.</a:t>
            </a:r>
          </a:p>
          <a:p>
            <a:pPr indent="0" algn="just">
              <a:lnSpc>
                <a:spcPct val="100000"/>
              </a:lnSpc>
              <a:buNone/>
            </a:pPr>
            <a:r>
              <a:rPr lang="en-US" sz="1800" dirty="0">
                <a:effectLst/>
                <a:ea typeface="Calibri" panose="020F0502020204030204" pitchFamily="34" charset="0"/>
              </a:rPr>
              <a:t>5. There will be many ‘boomerang children’. These are children who leave home to get married, but then divorce and return to live with their parents.</a:t>
            </a:r>
          </a:p>
          <a:p>
            <a:pPr indent="0" algn="just">
              <a:lnSpc>
                <a:spcPct val="100000"/>
              </a:lnSpc>
              <a:buNone/>
            </a:pPr>
            <a:r>
              <a:rPr lang="en-US" sz="1800" dirty="0">
                <a:effectLst/>
                <a:ea typeface="Calibri" panose="020F0502020204030204" pitchFamily="34" charset="0"/>
              </a:rPr>
              <a:t>6. There will be more </a:t>
            </a:r>
            <a:r>
              <a:rPr lang="en-US" sz="1800" dirty="0">
                <a:effectLst/>
                <a:highlight>
                  <a:srgbClr val="FFFF00"/>
                </a:highlight>
                <a:ea typeface="Calibri" panose="020F0502020204030204" pitchFamily="34" charset="0"/>
              </a:rPr>
              <a:t>single-parent families</a:t>
            </a:r>
            <a:r>
              <a:rPr lang="en-US" sz="1800" dirty="0">
                <a:effectLst/>
                <a:ea typeface="Calibri" panose="020F0502020204030204" pitchFamily="34" charset="0"/>
              </a:rPr>
              <a:t>.</a:t>
            </a:r>
          </a:p>
          <a:p>
            <a:pPr indent="0" algn="just">
              <a:lnSpc>
                <a:spcPct val="100000"/>
              </a:lnSpc>
              <a:buNone/>
            </a:pPr>
            <a:r>
              <a:rPr lang="en-US" sz="1800" dirty="0">
                <a:effectLst/>
                <a:ea typeface="Calibri" panose="020F0502020204030204" pitchFamily="34" charset="0"/>
              </a:rPr>
              <a:t>7. Because houses are now so expensive, different generations may decide to live together, so parents, grandparents, and adult children may co-own their houses, and many couples will have to live with their in-laws.</a:t>
            </a:r>
          </a:p>
          <a:p>
            <a:pPr marL="0" indent="0" algn="just">
              <a:lnSpc>
                <a:spcPct val="110000"/>
              </a:lnSpc>
              <a:buNone/>
            </a:pPr>
            <a:endParaRPr lang="en-US" dirty="0"/>
          </a:p>
        </p:txBody>
      </p:sp>
      <mc:AlternateContent xmlns:mc="http://schemas.openxmlformats.org/markup-compatibility/2006" xmlns:p14="http://schemas.microsoft.com/office/powerpoint/2010/main" xmlns:iact="http://schemas.microsoft.com/office/powerpoint/2014/inkAction">
        <mc:Choice Requires="p14 iact">
          <p:contentPart p14:bwMode="auto" r:id="rId4">
            <p14:nvContentPartPr>
              <p14:cNvPr id="7" name="Ink 6">
                <a:extLst>
                  <a:ext uri="{FF2B5EF4-FFF2-40B4-BE49-F238E27FC236}">
                    <a16:creationId xmlns:a16="http://schemas.microsoft.com/office/drawing/2014/main" xmlns="" id="{C58FE40D-1B01-5D27-2C2C-6E853BC438D0}"/>
                  </a:ext>
                </a:extLst>
              </p14:cNvPr>
              <p14:cNvContentPartPr/>
              <p14:nvPr>
                <p:extLst>
                  <p:ext uri="{42D2F446-02D8-4167-A562-619A0277C38B}">
                    <p15:isNarration xmlns:p15="http://schemas.microsoft.com/office/powerpoint/2012/main" val="1"/>
                  </p:ext>
                </p:extLst>
              </p14:nvPr>
            </p14:nvContentPartPr>
            <p14:xfrm>
              <a:off x="2215440" y="913680"/>
              <a:ext cx="8174160" cy="375840"/>
            </p14:xfrm>
          </p:contentPart>
        </mc:Choice>
        <mc:Fallback xmlns="">
          <p:pic>
            <p:nvPicPr>
              <p:cNvPr id="7" name="Ink 6">
                <a:extLst>
                  <a:ext uri="{FF2B5EF4-FFF2-40B4-BE49-F238E27FC236}">
                    <a16:creationId xmlns:a16="http://schemas.microsoft.com/office/drawing/2014/main" xmlns="" xmlns:iact="http://schemas.microsoft.com/office/powerpoint/2014/inkAction" xmlns:p14="http://schemas.microsoft.com/office/powerpoint/2010/main" id="{C58FE40D-1B01-5D27-2C2C-6E853BC438D0}"/>
                  </a:ext>
                </a:extLst>
              </p:cNvPr>
              <p:cNvPicPr>
                <a:picLocks noGrp="1" noRot="1" noChangeAspect="1" noMove="1" noResize="1" noEditPoints="1" noAdjustHandles="1" noChangeArrowheads="1" noChangeShapeType="1"/>
              </p:cNvPicPr>
              <p:nvPr/>
            </p:nvPicPr>
            <p:blipFill>
              <a:blip r:embed="rId5"/>
              <a:stretch>
                <a:fillRect/>
              </a:stretch>
            </p:blipFill>
            <p:spPr>
              <a:xfrm>
                <a:off x="2206080" y="904320"/>
                <a:ext cx="8192880" cy="394560"/>
              </a:xfrm>
              <a:prstGeom prst="rect">
                <a:avLst/>
              </a:prstGeom>
            </p:spPr>
          </p:pic>
        </mc:Fallback>
      </mc:AlternateContent>
      <p:pic>
        <p:nvPicPr>
          <p:cNvPr id="8" name="Audio 7">
            <a:hlinkClick r:id="" action="ppaction://media"/>
            <a:extLst>
              <a:ext uri="{FF2B5EF4-FFF2-40B4-BE49-F238E27FC236}">
                <a16:creationId xmlns:a16="http://schemas.microsoft.com/office/drawing/2014/main" xmlns="" id="{7C30F65F-99B4-D007-B7D5-87DCB97B7A48}"/>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849348878"/>
      </p:ext>
    </p:extLst>
  </p:cSld>
  <p:clrMapOvr>
    <a:masterClrMapping/>
  </p:clrMapOvr>
  <mc:AlternateContent xmlns:mc="http://schemas.openxmlformats.org/markup-compatibility/2006" xmlns:p14="http://schemas.microsoft.com/office/powerpoint/2010/main">
    <mc:Choice Requires="p14">
      <p:transition spd="slow" p14:dur="2000" advTm="88802"/>
    </mc:Choice>
    <mc:Fallback xmlns="">
      <p:transition spd="slow" advTm="888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par>
                                <p:cTn id="7" presetID="59"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md type="call" cmd="playFrom(0.0)">
                                      <p:cBhvr>
                                        <p:cTn id="9"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0B4F0D0-6B00-13BF-CCE6-16F9915F5AE2}"/>
              </a:ext>
            </a:extLst>
          </p:cNvPr>
          <p:cNvSpPr>
            <a:spLocks noGrp="1"/>
          </p:cNvSpPr>
          <p:nvPr>
            <p:ph idx="1"/>
          </p:nvPr>
        </p:nvSpPr>
        <p:spPr>
          <a:xfrm>
            <a:off x="384313" y="357809"/>
            <a:ext cx="11436626" cy="6294782"/>
          </a:xfrm>
        </p:spPr>
        <p:txBody>
          <a:bodyPr>
            <a:normAutofit fontScale="92500" lnSpcReduction="10000"/>
          </a:bodyPr>
          <a:lstStyle/>
          <a:p>
            <a:pPr marL="0" indent="0">
              <a:lnSpc>
                <a:spcPct val="110000"/>
              </a:lnSpc>
              <a:buNone/>
            </a:pPr>
            <a:r>
              <a:rPr lang="en-US" sz="4400" baseline="-25000" dirty="0">
                <a:solidFill>
                  <a:srgbClr val="000000"/>
                </a:solidFill>
              </a:rPr>
              <a:t>1. your grandparents' parents </a:t>
            </a:r>
          </a:p>
          <a:p>
            <a:pPr marL="0" indent="0">
              <a:lnSpc>
                <a:spcPct val="110000"/>
              </a:lnSpc>
              <a:buNone/>
            </a:pPr>
            <a:r>
              <a:rPr lang="en-US" sz="4400" baseline="-25000" dirty="0">
                <a:solidFill>
                  <a:srgbClr val="000000"/>
                </a:solidFill>
              </a:rPr>
              <a:t>2. families where the mother or father is bringing up the children on his / her own</a:t>
            </a:r>
          </a:p>
          <a:p>
            <a:pPr marL="0" indent="0">
              <a:lnSpc>
                <a:spcPct val="110000"/>
              </a:lnSpc>
              <a:buNone/>
            </a:pPr>
            <a:r>
              <a:rPr lang="en-US" sz="4400" baseline="-25000" dirty="0">
                <a:solidFill>
                  <a:srgbClr val="000000"/>
                </a:solidFill>
              </a:rPr>
              <a:t>3. your uncle’s or aunt’s children</a:t>
            </a:r>
          </a:p>
          <a:p>
            <a:pPr marL="0" indent="0">
              <a:lnSpc>
                <a:spcPct val="110000"/>
              </a:lnSpc>
              <a:buNone/>
            </a:pPr>
            <a:r>
              <a:rPr lang="en-US" sz="4400" baseline="-25000" dirty="0">
                <a:solidFill>
                  <a:srgbClr val="000000"/>
                </a:solidFill>
              </a:rPr>
              <a:t>4. the family of your husband / wife</a:t>
            </a:r>
          </a:p>
          <a:p>
            <a:pPr marL="0" indent="0">
              <a:lnSpc>
                <a:spcPct val="110000"/>
              </a:lnSpc>
              <a:buNone/>
            </a:pPr>
            <a:r>
              <a:rPr lang="en-US" sz="4400" baseline="-25000" dirty="0">
                <a:solidFill>
                  <a:srgbClr val="000000"/>
                </a:solidFill>
              </a:rPr>
              <a:t>5. all your relatives including aunts, grandparents, etc.</a:t>
            </a:r>
          </a:p>
          <a:p>
            <a:pPr marL="0" indent="0">
              <a:lnSpc>
                <a:spcPct val="110000"/>
              </a:lnSpc>
              <a:buNone/>
            </a:pPr>
            <a:r>
              <a:rPr lang="en-US" sz="4400" baseline="-25000" dirty="0">
                <a:solidFill>
                  <a:srgbClr val="000000"/>
                </a:solidFill>
              </a:rPr>
              <a:t>6. your grandparents’ grandparents</a:t>
            </a:r>
          </a:p>
          <a:p>
            <a:pPr marL="0" indent="0">
              <a:lnSpc>
                <a:spcPct val="110000"/>
              </a:lnSpc>
              <a:buNone/>
            </a:pPr>
            <a:r>
              <a:rPr lang="en-US" sz="4400" baseline="-25000" dirty="0">
                <a:solidFill>
                  <a:srgbClr val="000000"/>
                </a:solidFill>
              </a:rPr>
              <a:t>7. boys who have the same father as you but a different mother</a:t>
            </a:r>
          </a:p>
          <a:p>
            <a:pPr marL="0" indent="0">
              <a:lnSpc>
                <a:spcPct val="110000"/>
              </a:lnSpc>
              <a:buNone/>
            </a:pPr>
            <a:r>
              <a:rPr lang="en-US" sz="4400" baseline="-25000" dirty="0">
                <a:solidFill>
                  <a:srgbClr val="000000"/>
                </a:solidFill>
              </a:rPr>
              <a:t>8. the new wife of your father</a:t>
            </a:r>
          </a:p>
          <a:p>
            <a:pPr marL="0" indent="0">
              <a:lnSpc>
                <a:spcPct val="110000"/>
              </a:lnSpc>
              <a:buNone/>
            </a:pPr>
            <a:r>
              <a:rPr lang="en-US" sz="4400" baseline="-25000" dirty="0">
                <a:solidFill>
                  <a:srgbClr val="000000"/>
                </a:solidFill>
              </a:rPr>
              <a:t>9. people who are having a relationship</a:t>
            </a:r>
          </a:p>
          <a:p>
            <a:pPr marL="0" indent="0">
              <a:lnSpc>
                <a:spcPct val="110000"/>
              </a:lnSpc>
              <a:buNone/>
            </a:pPr>
            <a:r>
              <a:rPr lang="en-US" sz="4400" b="0" i="0" u="none" strike="noStrike" baseline="-25000" dirty="0">
                <a:solidFill>
                  <a:srgbClr val="000000"/>
                </a:solidFill>
              </a:rPr>
              <a:t>10. a child who doesn’t have any brothers or sisters</a:t>
            </a:r>
            <a:endParaRPr lang="en-US" sz="4400" b="0" i="0" u="none" strike="noStrike" baseline="0" dirty="0">
              <a:solidFill>
                <a:srgbClr val="000000"/>
              </a:solidFill>
            </a:endParaRPr>
          </a:p>
          <a:p>
            <a:pPr marL="0" indent="0">
              <a:lnSpc>
                <a:spcPct val="110000"/>
              </a:lnSpc>
              <a:buNone/>
            </a:pPr>
            <a:endParaRPr lang="en-US" sz="4400" dirty="0"/>
          </a:p>
        </p:txBody>
      </p:sp>
      <p:sp>
        <p:nvSpPr>
          <p:cNvPr id="4" name="TextBox 3">
            <a:extLst>
              <a:ext uri="{FF2B5EF4-FFF2-40B4-BE49-F238E27FC236}">
                <a16:creationId xmlns:a16="http://schemas.microsoft.com/office/drawing/2014/main" xmlns="" id="{7CB86117-DCCF-07CD-5BB5-6DBA1BBE30B2}"/>
              </a:ext>
            </a:extLst>
          </p:cNvPr>
          <p:cNvSpPr txBox="1"/>
          <p:nvPr/>
        </p:nvSpPr>
        <p:spPr>
          <a:xfrm>
            <a:off x="4770782" y="490330"/>
            <a:ext cx="2669129" cy="461665"/>
          </a:xfrm>
          <a:prstGeom prst="rect">
            <a:avLst/>
          </a:prstGeom>
          <a:noFill/>
        </p:spPr>
        <p:txBody>
          <a:bodyPr wrap="none" rtlCol="0">
            <a:spAutoFit/>
          </a:bodyPr>
          <a:lstStyle/>
          <a:p>
            <a:r>
              <a:rPr lang="en-US" sz="2400" b="1" dirty="0">
                <a:solidFill>
                  <a:schemeClr val="accent2">
                    <a:lumMod val="75000"/>
                  </a:schemeClr>
                </a:solidFill>
              </a:rPr>
              <a:t>Great-grandparents</a:t>
            </a:r>
          </a:p>
        </p:txBody>
      </p:sp>
      <p:sp>
        <p:nvSpPr>
          <p:cNvPr id="5" name="TextBox 4">
            <a:extLst>
              <a:ext uri="{FF2B5EF4-FFF2-40B4-BE49-F238E27FC236}">
                <a16:creationId xmlns:a16="http://schemas.microsoft.com/office/drawing/2014/main" xmlns="" id="{19750C9C-26E2-5DE2-BC84-8DC2015DC752}"/>
              </a:ext>
            </a:extLst>
          </p:cNvPr>
          <p:cNvSpPr txBox="1"/>
          <p:nvPr/>
        </p:nvSpPr>
        <p:spPr>
          <a:xfrm>
            <a:off x="1239077" y="1451113"/>
            <a:ext cx="2936958" cy="461665"/>
          </a:xfrm>
          <a:prstGeom prst="rect">
            <a:avLst/>
          </a:prstGeom>
          <a:noFill/>
        </p:spPr>
        <p:txBody>
          <a:bodyPr wrap="none" rtlCol="0">
            <a:spAutoFit/>
          </a:bodyPr>
          <a:lstStyle/>
          <a:p>
            <a:r>
              <a:rPr lang="en-US" sz="2400" b="1" dirty="0">
                <a:solidFill>
                  <a:schemeClr val="accent2">
                    <a:lumMod val="75000"/>
                  </a:schemeClr>
                </a:solidFill>
              </a:rPr>
              <a:t>single-parent families</a:t>
            </a:r>
          </a:p>
        </p:txBody>
      </p:sp>
      <p:sp>
        <p:nvSpPr>
          <p:cNvPr id="6" name="TextBox 5">
            <a:extLst>
              <a:ext uri="{FF2B5EF4-FFF2-40B4-BE49-F238E27FC236}">
                <a16:creationId xmlns:a16="http://schemas.microsoft.com/office/drawing/2014/main" xmlns="" id="{ABE04C64-F5A8-4C95-E20D-95C0F38F71F0}"/>
              </a:ext>
            </a:extLst>
          </p:cNvPr>
          <p:cNvSpPr txBox="1"/>
          <p:nvPr/>
        </p:nvSpPr>
        <p:spPr>
          <a:xfrm>
            <a:off x="5267739" y="1912778"/>
            <a:ext cx="1128963" cy="461665"/>
          </a:xfrm>
          <a:prstGeom prst="rect">
            <a:avLst/>
          </a:prstGeom>
          <a:noFill/>
        </p:spPr>
        <p:txBody>
          <a:bodyPr wrap="none" rtlCol="0">
            <a:spAutoFit/>
          </a:bodyPr>
          <a:lstStyle/>
          <a:p>
            <a:r>
              <a:rPr lang="en-US" sz="2400" b="1" dirty="0">
                <a:solidFill>
                  <a:schemeClr val="accent2">
                    <a:lumMod val="75000"/>
                  </a:schemeClr>
                </a:solidFill>
              </a:rPr>
              <a:t>cousins</a:t>
            </a:r>
          </a:p>
        </p:txBody>
      </p:sp>
      <p:sp>
        <p:nvSpPr>
          <p:cNvPr id="7" name="TextBox 6">
            <a:extLst>
              <a:ext uri="{FF2B5EF4-FFF2-40B4-BE49-F238E27FC236}">
                <a16:creationId xmlns:a16="http://schemas.microsoft.com/office/drawing/2014/main" xmlns="" id="{0F9435DB-7932-7832-1CD3-A4C2BDEB7138}"/>
              </a:ext>
            </a:extLst>
          </p:cNvPr>
          <p:cNvSpPr txBox="1"/>
          <p:nvPr/>
        </p:nvSpPr>
        <p:spPr>
          <a:xfrm>
            <a:off x="5599043" y="2506964"/>
            <a:ext cx="1095621" cy="461665"/>
          </a:xfrm>
          <a:prstGeom prst="rect">
            <a:avLst/>
          </a:prstGeom>
          <a:noFill/>
        </p:spPr>
        <p:txBody>
          <a:bodyPr wrap="none" rtlCol="0">
            <a:spAutoFit/>
          </a:bodyPr>
          <a:lstStyle/>
          <a:p>
            <a:r>
              <a:rPr lang="en-US" sz="2400" b="1" dirty="0">
                <a:solidFill>
                  <a:schemeClr val="accent2">
                    <a:lumMod val="75000"/>
                  </a:schemeClr>
                </a:solidFill>
              </a:rPr>
              <a:t>in-laws</a:t>
            </a:r>
          </a:p>
        </p:txBody>
      </p:sp>
      <p:sp>
        <p:nvSpPr>
          <p:cNvPr id="8" name="TextBox 7">
            <a:extLst>
              <a:ext uri="{FF2B5EF4-FFF2-40B4-BE49-F238E27FC236}">
                <a16:creationId xmlns:a16="http://schemas.microsoft.com/office/drawing/2014/main" xmlns="" id="{BEAE253F-7252-7734-6A82-AE9E1248DC74}"/>
              </a:ext>
            </a:extLst>
          </p:cNvPr>
          <p:cNvSpPr txBox="1"/>
          <p:nvPr/>
        </p:nvSpPr>
        <p:spPr>
          <a:xfrm>
            <a:off x="8395251" y="3043535"/>
            <a:ext cx="2247025" cy="461665"/>
          </a:xfrm>
          <a:prstGeom prst="rect">
            <a:avLst/>
          </a:prstGeom>
          <a:noFill/>
        </p:spPr>
        <p:txBody>
          <a:bodyPr wrap="none" rtlCol="0">
            <a:spAutoFit/>
          </a:bodyPr>
          <a:lstStyle/>
          <a:p>
            <a:r>
              <a:rPr lang="en-US" sz="2400" b="1" dirty="0">
                <a:solidFill>
                  <a:schemeClr val="accent2">
                    <a:lumMod val="75000"/>
                  </a:schemeClr>
                </a:solidFill>
              </a:rPr>
              <a:t>extended family</a:t>
            </a:r>
          </a:p>
        </p:txBody>
      </p:sp>
      <p:sp>
        <p:nvSpPr>
          <p:cNvPr id="9" name="TextBox 8">
            <a:extLst>
              <a:ext uri="{FF2B5EF4-FFF2-40B4-BE49-F238E27FC236}">
                <a16:creationId xmlns:a16="http://schemas.microsoft.com/office/drawing/2014/main" xmlns="" id="{3B52AC58-D8FC-42BB-3846-861A5B7B929D}"/>
              </a:ext>
            </a:extLst>
          </p:cNvPr>
          <p:cNvSpPr txBox="1"/>
          <p:nvPr/>
        </p:nvSpPr>
        <p:spPr>
          <a:xfrm>
            <a:off x="5565912" y="3595732"/>
            <a:ext cx="3453061" cy="461665"/>
          </a:xfrm>
          <a:prstGeom prst="rect">
            <a:avLst/>
          </a:prstGeom>
          <a:noFill/>
        </p:spPr>
        <p:txBody>
          <a:bodyPr wrap="none" rtlCol="0">
            <a:spAutoFit/>
          </a:bodyPr>
          <a:lstStyle/>
          <a:p>
            <a:r>
              <a:rPr lang="en-US" sz="2400" b="1" dirty="0">
                <a:solidFill>
                  <a:schemeClr val="accent2">
                    <a:lumMod val="75000"/>
                  </a:schemeClr>
                </a:solidFill>
              </a:rPr>
              <a:t>Great-great-grandparents</a:t>
            </a:r>
          </a:p>
        </p:txBody>
      </p:sp>
      <p:sp>
        <p:nvSpPr>
          <p:cNvPr id="10" name="TextBox 9">
            <a:extLst>
              <a:ext uri="{FF2B5EF4-FFF2-40B4-BE49-F238E27FC236}">
                <a16:creationId xmlns:a16="http://schemas.microsoft.com/office/drawing/2014/main" xmlns="" id="{D914E959-7100-63A6-81A8-32A0283DB12F}"/>
              </a:ext>
            </a:extLst>
          </p:cNvPr>
          <p:cNvSpPr txBox="1"/>
          <p:nvPr/>
        </p:nvSpPr>
        <p:spPr>
          <a:xfrm>
            <a:off x="9395791" y="4161110"/>
            <a:ext cx="1890710" cy="461665"/>
          </a:xfrm>
          <a:prstGeom prst="rect">
            <a:avLst/>
          </a:prstGeom>
          <a:noFill/>
        </p:spPr>
        <p:txBody>
          <a:bodyPr wrap="none" rtlCol="0">
            <a:spAutoFit/>
          </a:bodyPr>
          <a:lstStyle/>
          <a:p>
            <a:r>
              <a:rPr lang="en-US" sz="2400" b="1" dirty="0">
                <a:solidFill>
                  <a:schemeClr val="accent2">
                    <a:lumMod val="75000"/>
                  </a:schemeClr>
                </a:solidFill>
              </a:rPr>
              <a:t>half-brothers</a:t>
            </a:r>
          </a:p>
        </p:txBody>
      </p:sp>
      <p:sp>
        <p:nvSpPr>
          <p:cNvPr id="11" name="TextBox 10">
            <a:extLst>
              <a:ext uri="{FF2B5EF4-FFF2-40B4-BE49-F238E27FC236}">
                <a16:creationId xmlns:a16="http://schemas.microsoft.com/office/drawing/2014/main" xmlns="" id="{C655B908-6049-DE53-3021-75E0984009BC}"/>
              </a:ext>
            </a:extLst>
          </p:cNvPr>
          <p:cNvSpPr txBox="1"/>
          <p:nvPr/>
        </p:nvSpPr>
        <p:spPr>
          <a:xfrm>
            <a:off x="4761435" y="4757242"/>
            <a:ext cx="1681038" cy="461665"/>
          </a:xfrm>
          <a:prstGeom prst="rect">
            <a:avLst/>
          </a:prstGeom>
          <a:noFill/>
        </p:spPr>
        <p:txBody>
          <a:bodyPr wrap="none" rtlCol="0">
            <a:spAutoFit/>
          </a:bodyPr>
          <a:lstStyle/>
          <a:p>
            <a:r>
              <a:rPr lang="en-US" sz="2400" b="1" dirty="0">
                <a:solidFill>
                  <a:schemeClr val="accent2">
                    <a:lumMod val="75000"/>
                  </a:schemeClr>
                </a:solidFill>
              </a:rPr>
              <a:t>stepmother</a:t>
            </a:r>
          </a:p>
        </p:txBody>
      </p:sp>
      <p:sp>
        <p:nvSpPr>
          <p:cNvPr id="12" name="TextBox 11">
            <a:extLst>
              <a:ext uri="{FF2B5EF4-FFF2-40B4-BE49-F238E27FC236}">
                <a16:creationId xmlns:a16="http://schemas.microsoft.com/office/drawing/2014/main" xmlns="" id="{7E5DCFB3-EE65-5615-F779-92B3A0B10F42}"/>
              </a:ext>
            </a:extLst>
          </p:cNvPr>
          <p:cNvSpPr txBox="1"/>
          <p:nvPr/>
        </p:nvSpPr>
        <p:spPr>
          <a:xfrm>
            <a:off x="6105346" y="5278686"/>
            <a:ext cx="1161023" cy="461665"/>
          </a:xfrm>
          <a:prstGeom prst="rect">
            <a:avLst/>
          </a:prstGeom>
          <a:noFill/>
        </p:spPr>
        <p:txBody>
          <a:bodyPr wrap="none" rtlCol="0">
            <a:spAutoFit/>
          </a:bodyPr>
          <a:lstStyle/>
          <a:p>
            <a:r>
              <a:rPr lang="en-US" sz="2400" b="1" dirty="0">
                <a:solidFill>
                  <a:schemeClr val="accent2">
                    <a:lumMod val="75000"/>
                  </a:schemeClr>
                </a:solidFill>
              </a:rPr>
              <a:t>couples</a:t>
            </a:r>
          </a:p>
        </p:txBody>
      </p:sp>
      <p:sp>
        <p:nvSpPr>
          <p:cNvPr id="14" name="TextBox 13">
            <a:extLst>
              <a:ext uri="{FF2B5EF4-FFF2-40B4-BE49-F238E27FC236}">
                <a16:creationId xmlns:a16="http://schemas.microsoft.com/office/drawing/2014/main" xmlns="" id="{93350495-3DCA-E4EF-B676-6C73106AFD44}"/>
              </a:ext>
            </a:extLst>
          </p:cNvPr>
          <p:cNvSpPr txBox="1"/>
          <p:nvPr/>
        </p:nvSpPr>
        <p:spPr>
          <a:xfrm>
            <a:off x="7772400" y="5976658"/>
            <a:ext cx="1800493" cy="461665"/>
          </a:xfrm>
          <a:prstGeom prst="rect">
            <a:avLst/>
          </a:prstGeom>
          <a:noFill/>
        </p:spPr>
        <p:txBody>
          <a:bodyPr wrap="none" rtlCol="0">
            <a:spAutoFit/>
          </a:bodyPr>
          <a:lstStyle/>
          <a:p>
            <a:r>
              <a:rPr lang="en-US" sz="2400" b="1" dirty="0">
                <a:solidFill>
                  <a:schemeClr val="accent2">
                    <a:lumMod val="75000"/>
                  </a:schemeClr>
                </a:solidFill>
              </a:rPr>
              <a:t>an only child</a:t>
            </a:r>
          </a:p>
        </p:txBody>
      </p:sp>
      <p:pic>
        <p:nvPicPr>
          <p:cNvPr id="2" name="Audio 1">
            <a:hlinkClick r:id="" action="ppaction://media"/>
            <a:extLst>
              <a:ext uri="{FF2B5EF4-FFF2-40B4-BE49-F238E27FC236}">
                <a16:creationId xmlns:a16="http://schemas.microsoft.com/office/drawing/2014/main" xmlns="" id="{D357713B-E06F-1136-2FDF-70A4BE7D84A3}"/>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612552749"/>
      </p:ext>
    </p:extLst>
  </p:cSld>
  <p:clrMapOvr>
    <a:masterClrMapping/>
  </p:clrMapOvr>
  <mc:AlternateContent xmlns:mc="http://schemas.openxmlformats.org/markup-compatibility/2006" xmlns:p14="http://schemas.microsoft.com/office/powerpoint/2010/main">
    <mc:Choice Requires="p14">
      <p:transition spd="slow" p14:dur="2000" advTm="65809"/>
    </mc:Choice>
    <mc:Fallback xmlns="">
      <p:transition spd="slow" advTm="658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fade">
                                      <p:cBhvr>
                                        <p:cTn id="16" dur="5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500"/>
                                        <p:tgtEl>
                                          <p:spTgt spid="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fade">
                                      <p:cBhvr>
                                        <p:cTn id="26" dur="500"/>
                                        <p:tgtEl>
                                          <p:spTgt spid="7">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Effect transition="in" filter="fade">
                                      <p:cBhvr>
                                        <p:cTn id="31" dur="500"/>
                                        <p:tgtEl>
                                          <p:spTgt spid="8">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9">
                                            <p:txEl>
                                              <p:pRg st="0" end="0"/>
                                            </p:txEl>
                                          </p:spTgt>
                                        </p:tgtEl>
                                        <p:attrNameLst>
                                          <p:attrName>style.visibility</p:attrName>
                                        </p:attrNameLst>
                                      </p:cBhvr>
                                      <p:to>
                                        <p:strVal val="visible"/>
                                      </p:to>
                                    </p:set>
                                    <p:animEffect transition="in" filter="fade">
                                      <p:cBhvr>
                                        <p:cTn id="36" dur="500"/>
                                        <p:tgtEl>
                                          <p:spTgt spid="9">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0">
                                            <p:txEl>
                                              <p:pRg st="0" end="0"/>
                                            </p:txEl>
                                          </p:spTgt>
                                        </p:tgtEl>
                                        <p:attrNameLst>
                                          <p:attrName>style.visibility</p:attrName>
                                        </p:attrNameLst>
                                      </p:cBhvr>
                                      <p:to>
                                        <p:strVal val="visible"/>
                                      </p:to>
                                    </p:set>
                                    <p:animEffect transition="in" filter="fade">
                                      <p:cBhvr>
                                        <p:cTn id="41" dur="500"/>
                                        <p:tgtEl>
                                          <p:spTgt spid="10">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1">
                                            <p:txEl>
                                              <p:pRg st="0" end="0"/>
                                            </p:txEl>
                                          </p:spTgt>
                                        </p:tgtEl>
                                        <p:attrNameLst>
                                          <p:attrName>style.visibility</p:attrName>
                                        </p:attrNameLst>
                                      </p:cBhvr>
                                      <p:to>
                                        <p:strVal val="visible"/>
                                      </p:to>
                                    </p:set>
                                    <p:animEffect transition="in" filter="fade">
                                      <p:cBhvr>
                                        <p:cTn id="46" dur="500"/>
                                        <p:tgtEl>
                                          <p:spTgt spid="11">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2">
                                            <p:txEl>
                                              <p:pRg st="0" end="0"/>
                                            </p:txEl>
                                          </p:spTgt>
                                        </p:tgtEl>
                                        <p:attrNameLst>
                                          <p:attrName>style.visibility</p:attrName>
                                        </p:attrNameLst>
                                      </p:cBhvr>
                                      <p:to>
                                        <p:strVal val="visible"/>
                                      </p:to>
                                    </p:set>
                                    <p:animEffect transition="in" filter="fade">
                                      <p:cBhvr>
                                        <p:cTn id="51" dur="500"/>
                                        <p:tgtEl>
                                          <p:spTgt spid="12">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4">
                                            <p:txEl>
                                              <p:pRg st="0" end="0"/>
                                            </p:txEl>
                                          </p:spTgt>
                                        </p:tgtEl>
                                        <p:attrNameLst>
                                          <p:attrName>style.visibility</p:attrName>
                                        </p:attrNameLst>
                                      </p:cBhvr>
                                      <p:to>
                                        <p:strVal val="visible"/>
                                      </p:to>
                                    </p:set>
                                    <p:animEffect transition="in" filter="fade">
                                      <p:cBhvr>
                                        <p:cTn id="56"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a:xfrm>
            <a:off x="838200" y="1258957"/>
            <a:ext cx="10515600" cy="4918006"/>
          </a:xfrm>
        </p:spPr>
        <p:txBody>
          <a:bodyPr>
            <a:normAutofit/>
          </a:bodyPr>
          <a:lstStyle/>
          <a:p>
            <a:pPr marL="0" indent="0" algn="ctr">
              <a:lnSpc>
                <a:spcPct val="200000"/>
              </a:lnSpc>
              <a:buNone/>
            </a:pPr>
            <a:r>
              <a:rPr lang="en-US" sz="6000" b="1" dirty="0">
                <a:effectLst/>
                <a:latin typeface="Calibri" panose="020F0502020204030204" pitchFamily="34" charset="0"/>
                <a:ea typeface="Calibri" panose="020F0502020204030204" pitchFamily="34" charset="0"/>
                <a:cs typeface="Arial" panose="020B0604020202020204" pitchFamily="34" charset="0"/>
              </a:rPr>
              <a:t>Unit 1</a:t>
            </a:r>
          </a:p>
          <a:p>
            <a:pPr marL="0" indent="0" algn="ctr">
              <a:lnSpc>
                <a:spcPct val="200000"/>
              </a:lnSpc>
              <a:buNone/>
            </a:pPr>
            <a:r>
              <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 Part C _ We are family</a:t>
            </a:r>
          </a:p>
          <a:p>
            <a:pPr marL="0" indent="0" algn="ctr">
              <a:lnSpc>
                <a:spcPct val="200000"/>
              </a:lnSpc>
              <a:buNone/>
            </a:pPr>
            <a:r>
              <a:rPr lang="en-US" sz="4400" b="1" dirty="0">
                <a:solidFill>
                  <a:schemeClr val="accent2">
                    <a:lumMod val="75000"/>
                  </a:schemeClr>
                </a:solidFill>
                <a:latin typeface="Calibri" panose="020F0502020204030204" pitchFamily="34" charset="0"/>
                <a:cs typeface="Arial" panose="020B0604020202020204" pitchFamily="34" charset="0"/>
              </a:rPr>
              <a:t>2 GRAMMAR</a:t>
            </a:r>
            <a:endParaRPr lang="en-US" dirty="0"/>
          </a:p>
        </p:txBody>
      </p:sp>
      <p:pic>
        <p:nvPicPr>
          <p:cNvPr id="2" name="Audio 1">
            <a:hlinkClick r:id="" action="ppaction://media"/>
            <a:extLst>
              <a:ext uri="{FF2B5EF4-FFF2-40B4-BE49-F238E27FC236}">
                <a16:creationId xmlns:a16="http://schemas.microsoft.com/office/drawing/2014/main" xmlns="" id="{DEC9BD2F-1DA1-F176-46DE-22FE2B54F40B}"/>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45082744"/>
      </p:ext>
    </p:extLst>
  </p:cSld>
  <p:clrMapOvr>
    <a:masterClrMapping/>
  </p:clrMapOvr>
  <mc:AlternateContent xmlns:mc="http://schemas.openxmlformats.org/markup-compatibility/2006" xmlns:p14="http://schemas.microsoft.com/office/powerpoint/2010/main">
    <mc:Choice Requires="p14">
      <p:transition spd="slow" p14:dur="2000" advTm="6906"/>
    </mc:Choice>
    <mc:Fallback xmlns="">
      <p:transition spd="slow" advTm="69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4B92BE-FDCA-7F85-D8CA-A7AA82E1EB1B}"/>
              </a:ext>
            </a:extLst>
          </p:cNvPr>
          <p:cNvSpPr>
            <a:spLocks noGrp="1"/>
          </p:cNvSpPr>
          <p:nvPr>
            <p:ph type="title"/>
          </p:nvPr>
        </p:nvSpPr>
        <p:spPr>
          <a:xfrm>
            <a:off x="838200" y="185530"/>
            <a:ext cx="10515600" cy="495508"/>
          </a:xfrm>
        </p:spPr>
        <p:txBody>
          <a:bodyPr>
            <a:noAutofit/>
          </a:bodyPr>
          <a:lstStyle/>
          <a:p>
            <a:r>
              <a:rPr lang="en-US" sz="2800" b="1" dirty="0">
                <a:solidFill>
                  <a:schemeClr val="accent6">
                    <a:lumMod val="75000"/>
                  </a:schemeClr>
                </a:solidFill>
              </a:rPr>
              <a:t>Future forms: </a:t>
            </a:r>
            <a:r>
              <a:rPr lang="en-US" sz="2800" b="1" i="1" dirty="0">
                <a:solidFill>
                  <a:schemeClr val="accent6">
                    <a:lumMod val="75000"/>
                  </a:schemeClr>
                </a:solidFill>
              </a:rPr>
              <a:t>be + going to + inf</a:t>
            </a:r>
          </a:p>
        </p:txBody>
      </p:sp>
      <p:sp>
        <p:nvSpPr>
          <p:cNvPr id="3" name="Content Placeholder 2">
            <a:extLst>
              <a:ext uri="{FF2B5EF4-FFF2-40B4-BE49-F238E27FC236}">
                <a16:creationId xmlns:a16="http://schemas.microsoft.com/office/drawing/2014/main" xmlns="" id="{A69A8A9F-2AE4-926D-67E8-313733586176}"/>
              </a:ext>
            </a:extLst>
          </p:cNvPr>
          <p:cNvSpPr>
            <a:spLocks noGrp="1"/>
          </p:cNvSpPr>
          <p:nvPr>
            <p:ph idx="1"/>
          </p:nvPr>
        </p:nvSpPr>
        <p:spPr>
          <a:xfrm>
            <a:off x="838200" y="681038"/>
            <a:ext cx="10515600" cy="5495925"/>
          </a:xfrm>
        </p:spPr>
        <p:txBody>
          <a:bodyPr/>
          <a:lstStyle/>
          <a:p>
            <a:pPr marL="0" indent="0">
              <a:buNone/>
            </a:pPr>
            <a:r>
              <a:rPr lang="en-US" b="1" u="sng" dirty="0">
                <a:solidFill>
                  <a:schemeClr val="accent2">
                    <a:lumMod val="75000"/>
                  </a:schemeClr>
                </a:solidFill>
              </a:rPr>
              <a:t>Future plans and intentions</a:t>
            </a:r>
          </a:p>
          <a:p>
            <a:r>
              <a:rPr lang="en-US" dirty="0"/>
              <a:t>My sister’s going to adopt a child.</a:t>
            </a:r>
          </a:p>
          <a:p>
            <a:r>
              <a:rPr lang="en-US" dirty="0"/>
              <a:t>Are you going to buy a new car?</a:t>
            </a:r>
          </a:p>
          <a:p>
            <a:r>
              <a:rPr lang="en-US" dirty="0"/>
              <a:t>I’m not going to go to New York next week.</a:t>
            </a:r>
          </a:p>
          <a:p>
            <a:pPr marL="0" indent="0">
              <a:buNone/>
            </a:pPr>
            <a:r>
              <a:rPr lang="en-US" b="1" u="sng" dirty="0">
                <a:solidFill>
                  <a:schemeClr val="accent2">
                    <a:lumMod val="75000"/>
                  </a:schemeClr>
                </a:solidFill>
              </a:rPr>
              <a:t>Predictions	</a:t>
            </a:r>
          </a:p>
          <a:p>
            <a:r>
              <a:rPr lang="en-US" dirty="0"/>
              <a:t>I think they’re going to win. (They’re playing very well.)</a:t>
            </a:r>
          </a:p>
          <a:p>
            <a:r>
              <a:rPr lang="en-US" dirty="0"/>
              <a:t>It’s going to rain. (The sky is very dark.)</a:t>
            </a:r>
          </a:p>
          <a:p>
            <a:pPr marL="0" indent="0">
              <a:buNone/>
            </a:pPr>
            <a:endParaRPr lang="en-US" dirty="0"/>
          </a:p>
          <a:p>
            <a:pPr lvl="1">
              <a:buFont typeface="Wingdings" panose="05000000000000000000" pitchFamily="2" charset="2"/>
              <a:buChar char="ü"/>
            </a:pPr>
            <a:r>
              <a:rPr lang="en-US" sz="2800" dirty="0"/>
              <a:t>Use going to NOT will/won’t when you have already decided to do something. With the verb go you can leave out the infinitive.</a:t>
            </a:r>
          </a:p>
          <a:p>
            <a:pPr lvl="1">
              <a:buFont typeface="Wingdings" panose="05000000000000000000" pitchFamily="2" charset="2"/>
              <a:buChar char="ü"/>
            </a:pPr>
            <a:r>
              <a:rPr lang="en-US" sz="2800" dirty="0"/>
              <a:t>I'm not going (to go) to New York.</a:t>
            </a:r>
          </a:p>
          <a:p>
            <a:pPr marL="0" indent="0">
              <a:buNone/>
            </a:pPr>
            <a:endParaRPr lang="en-US" dirty="0"/>
          </a:p>
        </p:txBody>
      </p:sp>
      <p:pic>
        <p:nvPicPr>
          <p:cNvPr id="5" name="Audio 4">
            <a:hlinkClick r:id="" action="ppaction://media"/>
            <a:extLst>
              <a:ext uri="{FF2B5EF4-FFF2-40B4-BE49-F238E27FC236}">
                <a16:creationId xmlns:a16="http://schemas.microsoft.com/office/drawing/2014/main" xmlns="" id="{11E4EA77-04E3-F243-62F7-AD31EB0477FF}"/>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500329698"/>
      </p:ext>
    </p:extLst>
  </p:cSld>
  <p:clrMapOvr>
    <a:masterClrMapping/>
  </p:clrMapOvr>
  <mc:AlternateContent xmlns:mc="http://schemas.openxmlformats.org/markup-compatibility/2006" xmlns:p14="http://schemas.microsoft.com/office/powerpoint/2010/main">
    <mc:Choice Requires="p14">
      <p:transition spd="slow" p14:dur="2000" advTm="117850"/>
    </mc:Choice>
    <mc:Fallback xmlns="">
      <p:transition spd="slow" advTm="117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 calcmode="lin" valueType="num">
                                      <p:cBhvr additive="base">
                                        <p:cTn id="36"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8"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12DBBC-02A4-1277-D6BC-2B75610BDC08}"/>
              </a:ext>
            </a:extLst>
          </p:cNvPr>
          <p:cNvSpPr>
            <a:spLocks noGrp="1"/>
          </p:cNvSpPr>
          <p:nvPr>
            <p:ph type="title"/>
          </p:nvPr>
        </p:nvSpPr>
        <p:spPr>
          <a:xfrm>
            <a:off x="838200" y="132523"/>
            <a:ext cx="10515600" cy="450573"/>
          </a:xfrm>
        </p:spPr>
        <p:txBody>
          <a:bodyPr>
            <a:normAutofit/>
          </a:bodyPr>
          <a:lstStyle/>
          <a:p>
            <a:r>
              <a:rPr lang="en-US" sz="2400" b="1" dirty="0">
                <a:solidFill>
                  <a:schemeClr val="accent6">
                    <a:lumMod val="75000"/>
                  </a:schemeClr>
                </a:solidFill>
              </a:rPr>
              <a:t>Future forms: </a:t>
            </a:r>
            <a:r>
              <a:rPr lang="en-US" sz="2400" b="1" i="1" dirty="0">
                <a:solidFill>
                  <a:schemeClr val="accent6">
                    <a:lumMod val="75000"/>
                  </a:schemeClr>
                </a:solidFill>
              </a:rPr>
              <a:t>be + verb+ -</a:t>
            </a:r>
            <a:r>
              <a:rPr lang="en-US" sz="2400" b="1" i="1" dirty="0" err="1">
                <a:solidFill>
                  <a:schemeClr val="accent6">
                    <a:lumMod val="75000"/>
                  </a:schemeClr>
                </a:solidFill>
              </a:rPr>
              <a:t>ing</a:t>
            </a:r>
            <a:endParaRPr lang="en-US" sz="2400" dirty="0"/>
          </a:p>
        </p:txBody>
      </p:sp>
      <p:sp>
        <p:nvSpPr>
          <p:cNvPr id="3" name="Content Placeholder 2">
            <a:extLst>
              <a:ext uri="{FF2B5EF4-FFF2-40B4-BE49-F238E27FC236}">
                <a16:creationId xmlns:a16="http://schemas.microsoft.com/office/drawing/2014/main" xmlns="" id="{AAD45C76-5B47-77CD-90D2-F1BE2EDFC4EA}"/>
              </a:ext>
            </a:extLst>
          </p:cNvPr>
          <p:cNvSpPr>
            <a:spLocks noGrp="1"/>
          </p:cNvSpPr>
          <p:nvPr>
            <p:ph idx="1"/>
          </p:nvPr>
        </p:nvSpPr>
        <p:spPr>
          <a:xfrm>
            <a:off x="344557" y="715617"/>
            <a:ext cx="11502886" cy="6009860"/>
          </a:xfrm>
        </p:spPr>
        <p:txBody>
          <a:bodyPr/>
          <a:lstStyle/>
          <a:p>
            <a:pPr marL="0" indent="0">
              <a:buNone/>
            </a:pPr>
            <a:r>
              <a:rPr lang="en-US" b="1" u="sng" dirty="0">
                <a:solidFill>
                  <a:schemeClr val="accent2">
                    <a:lumMod val="75000"/>
                  </a:schemeClr>
                </a:solidFill>
              </a:rPr>
              <a:t>Future arrangements </a:t>
            </a:r>
          </a:p>
          <a:p>
            <a:r>
              <a:rPr lang="en-US" dirty="0"/>
              <a:t>We’re getting married in October.</a:t>
            </a:r>
          </a:p>
          <a:p>
            <a:r>
              <a:rPr lang="en-US" dirty="0"/>
              <a:t>They’re meeting at 10.00.</a:t>
            </a:r>
          </a:p>
          <a:p>
            <a:r>
              <a:rPr lang="en-US" dirty="0"/>
              <a:t>She’s leaving on Friday.</a:t>
            </a:r>
          </a:p>
          <a:p>
            <a:pPr marL="0" indent="0">
              <a:buNone/>
            </a:pPr>
            <a:endParaRPr lang="en-US" dirty="0"/>
          </a:p>
          <a:p>
            <a:pPr>
              <a:buFont typeface="Wingdings" panose="05000000000000000000" pitchFamily="2" charset="2"/>
              <a:buChar char="v"/>
            </a:pPr>
            <a:r>
              <a:rPr lang="en-US" dirty="0"/>
              <a:t>You can usually use present continuous or going to for future plans / arrangements.</a:t>
            </a:r>
          </a:p>
          <a:p>
            <a:pPr>
              <a:buFont typeface="Wingdings" panose="05000000000000000000" pitchFamily="2" charset="2"/>
              <a:buChar char="ü"/>
            </a:pPr>
            <a:r>
              <a:rPr lang="en-US" dirty="0"/>
              <a:t>Going to shows that you have made a decision</a:t>
            </a:r>
          </a:p>
          <a:p>
            <a:pPr marL="0" indent="0">
              <a:buNone/>
            </a:pPr>
            <a:r>
              <a:rPr lang="en-US" b="1" i="1" u="sng" dirty="0"/>
              <a:t>We’re going to get married in the summer.</a:t>
            </a:r>
          </a:p>
          <a:p>
            <a:pPr>
              <a:buFont typeface="Wingdings" panose="05000000000000000000" pitchFamily="2" charset="2"/>
              <a:buChar char="ü"/>
            </a:pPr>
            <a:r>
              <a:rPr lang="en-US" dirty="0"/>
              <a:t>Present continuous emphasizes that you have made the arrangements.</a:t>
            </a:r>
          </a:p>
          <a:p>
            <a:pPr marL="0" indent="0">
              <a:buNone/>
            </a:pPr>
            <a:r>
              <a:rPr lang="en-US" b="1" i="1" u="sng" dirty="0"/>
              <a:t>We’re getting married on July 12</a:t>
            </a:r>
            <a:r>
              <a:rPr lang="en-US" b="1" i="1" u="sng" baseline="30000" dirty="0"/>
              <a:t>th</a:t>
            </a:r>
            <a:r>
              <a:rPr lang="en-US" b="1" i="1" u="sng" dirty="0"/>
              <a:t>. </a:t>
            </a:r>
            <a:r>
              <a:rPr lang="en-US" b="1" dirty="0"/>
              <a:t>(e.g. we’ve booked the church)</a:t>
            </a:r>
          </a:p>
          <a:p>
            <a:pPr marL="0" indent="0">
              <a:buNone/>
            </a:pPr>
            <a:endParaRPr lang="en-US" dirty="0"/>
          </a:p>
        </p:txBody>
      </p:sp>
      <p:pic>
        <p:nvPicPr>
          <p:cNvPr id="4" name="Audio 3">
            <a:hlinkClick r:id="" action="ppaction://media"/>
            <a:extLst>
              <a:ext uri="{FF2B5EF4-FFF2-40B4-BE49-F238E27FC236}">
                <a16:creationId xmlns:a16="http://schemas.microsoft.com/office/drawing/2014/main" xmlns="" id="{E440BB85-269B-9A67-43D6-3513F19A973E}"/>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444177330"/>
      </p:ext>
    </p:extLst>
  </p:cSld>
  <p:clrMapOvr>
    <a:masterClrMapping/>
  </p:clrMapOvr>
  <mc:AlternateContent xmlns:mc="http://schemas.openxmlformats.org/markup-compatibility/2006" xmlns:p14="http://schemas.microsoft.com/office/powerpoint/2010/main">
    <mc:Choice Requires="p14">
      <p:transition spd="slow" p14:dur="2000" advTm="83648"/>
    </mc:Choice>
    <mc:Fallback xmlns="">
      <p:transition spd="slow" advTm="836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1000"/>
                                        <p:tgtEl>
                                          <p:spTgt spid="3">
                                            <p:txEl>
                                              <p:pRg st="5" end="5"/>
                                            </p:txEl>
                                          </p:spTgt>
                                        </p:tgtEl>
                                      </p:cBhvr>
                                    </p:animEffect>
                                    <p:anim calcmode="lin" valueType="num">
                                      <p:cBhvr>
                                        <p:cTn id="24"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3"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12DBBC-02A4-1277-D6BC-2B75610BDC08}"/>
              </a:ext>
            </a:extLst>
          </p:cNvPr>
          <p:cNvSpPr>
            <a:spLocks noGrp="1"/>
          </p:cNvSpPr>
          <p:nvPr>
            <p:ph type="title"/>
          </p:nvPr>
        </p:nvSpPr>
        <p:spPr>
          <a:xfrm>
            <a:off x="838200" y="132523"/>
            <a:ext cx="10515600" cy="450573"/>
          </a:xfrm>
        </p:spPr>
        <p:txBody>
          <a:bodyPr>
            <a:noAutofit/>
          </a:bodyPr>
          <a:lstStyle/>
          <a:p>
            <a:r>
              <a:rPr lang="en-US" sz="2800" b="1" dirty="0">
                <a:solidFill>
                  <a:schemeClr val="accent6">
                    <a:lumMod val="75000"/>
                  </a:schemeClr>
                </a:solidFill>
              </a:rPr>
              <a:t>Future forms: </a:t>
            </a:r>
            <a:r>
              <a:rPr lang="en-US" sz="2800" b="1" i="1" dirty="0">
                <a:solidFill>
                  <a:schemeClr val="accent6">
                    <a:lumMod val="75000"/>
                  </a:schemeClr>
                </a:solidFill>
              </a:rPr>
              <a:t>will / shall + inf</a:t>
            </a:r>
            <a:endParaRPr lang="en-US" sz="2800" dirty="0"/>
          </a:p>
        </p:txBody>
      </p:sp>
      <p:sp>
        <p:nvSpPr>
          <p:cNvPr id="3" name="Content Placeholder 2">
            <a:extLst>
              <a:ext uri="{FF2B5EF4-FFF2-40B4-BE49-F238E27FC236}">
                <a16:creationId xmlns:a16="http://schemas.microsoft.com/office/drawing/2014/main" xmlns="" id="{AAD45C76-5B47-77CD-90D2-F1BE2EDFC4EA}"/>
              </a:ext>
            </a:extLst>
          </p:cNvPr>
          <p:cNvSpPr>
            <a:spLocks noGrp="1"/>
          </p:cNvSpPr>
          <p:nvPr>
            <p:ph idx="1"/>
          </p:nvPr>
        </p:nvSpPr>
        <p:spPr>
          <a:xfrm>
            <a:off x="344557" y="715617"/>
            <a:ext cx="11502886" cy="6009860"/>
          </a:xfrm>
        </p:spPr>
        <p:txBody>
          <a:bodyPr/>
          <a:lstStyle/>
          <a:p>
            <a:r>
              <a:rPr lang="en-US" dirty="0"/>
              <a:t>I’ll have the steak. (</a:t>
            </a:r>
            <a:r>
              <a:rPr lang="en-US" dirty="0">
                <a:solidFill>
                  <a:schemeClr val="accent2">
                    <a:lumMod val="75000"/>
                  </a:schemeClr>
                </a:solidFill>
              </a:rPr>
              <a:t>instant decision</a:t>
            </a:r>
            <a:r>
              <a:rPr lang="en-US" dirty="0"/>
              <a:t>)</a:t>
            </a:r>
          </a:p>
          <a:p>
            <a:r>
              <a:rPr lang="en-US" dirty="0"/>
              <a:t>I won’t tell anybody where you are. (</a:t>
            </a:r>
            <a:r>
              <a:rPr lang="en-US" dirty="0">
                <a:solidFill>
                  <a:schemeClr val="accent2">
                    <a:lumMod val="75000"/>
                  </a:schemeClr>
                </a:solidFill>
              </a:rPr>
              <a:t>promise</a:t>
            </a:r>
            <a:r>
              <a:rPr lang="en-US" dirty="0"/>
              <a:t>)</a:t>
            </a:r>
          </a:p>
          <a:p>
            <a:r>
              <a:rPr lang="en-US" dirty="0"/>
              <a:t>I’ll carry that bag for you. (</a:t>
            </a:r>
            <a:r>
              <a:rPr lang="en-US" dirty="0">
                <a:solidFill>
                  <a:schemeClr val="accent2">
                    <a:lumMod val="75000"/>
                  </a:schemeClr>
                </a:solidFill>
              </a:rPr>
              <a:t>offer</a:t>
            </a:r>
            <a:r>
              <a:rPr lang="en-US" dirty="0"/>
              <a:t>) </a:t>
            </a:r>
          </a:p>
          <a:p>
            <a:r>
              <a:rPr lang="en-US" dirty="0"/>
              <a:t>Shall I help you with your homework? (</a:t>
            </a:r>
            <a:r>
              <a:rPr lang="en-US" dirty="0">
                <a:solidFill>
                  <a:schemeClr val="accent2">
                    <a:lumMod val="75000"/>
                  </a:schemeClr>
                </a:solidFill>
              </a:rPr>
              <a:t>offer</a:t>
            </a:r>
            <a:r>
              <a:rPr lang="en-US" dirty="0"/>
              <a:t>)</a:t>
            </a:r>
          </a:p>
          <a:p>
            <a:r>
              <a:rPr lang="en-US" dirty="0"/>
              <a:t>Shall we eat out tonight? (</a:t>
            </a:r>
            <a:r>
              <a:rPr lang="en-US" dirty="0">
                <a:solidFill>
                  <a:schemeClr val="accent2">
                    <a:lumMod val="75000"/>
                  </a:schemeClr>
                </a:solidFill>
              </a:rPr>
              <a:t>suggestion</a:t>
            </a:r>
            <a:r>
              <a:rPr lang="en-US" dirty="0"/>
              <a:t>)</a:t>
            </a:r>
          </a:p>
          <a:p>
            <a:r>
              <a:rPr lang="en-US" dirty="0"/>
              <a:t>You’ll love the film! (</a:t>
            </a:r>
            <a:r>
              <a:rPr lang="en-US" dirty="0">
                <a:solidFill>
                  <a:schemeClr val="accent2">
                    <a:lumMod val="75000"/>
                  </a:schemeClr>
                </a:solidFill>
              </a:rPr>
              <a:t>prediction</a:t>
            </a:r>
            <a:r>
              <a:rPr lang="en-US" dirty="0"/>
              <a:t>)</a:t>
            </a:r>
          </a:p>
          <a:p>
            <a:pPr marL="0" indent="0">
              <a:buNone/>
            </a:pPr>
            <a:endParaRPr lang="en-US" dirty="0"/>
          </a:p>
          <a:p>
            <a:pPr>
              <a:buFont typeface="Wingdings" panose="05000000000000000000" pitchFamily="2" charset="2"/>
              <a:buChar char="ü"/>
            </a:pPr>
            <a:r>
              <a:rPr lang="en-US" dirty="0"/>
              <a:t>Use will/ won't (NOT the present simple) for instant decisions, promises offers, and suggestions.</a:t>
            </a:r>
          </a:p>
          <a:p>
            <a:pPr>
              <a:buFont typeface="Wingdings" panose="05000000000000000000" pitchFamily="2" charset="2"/>
              <a:buChar char="ü"/>
            </a:pPr>
            <a:r>
              <a:rPr lang="en-US" dirty="0"/>
              <a:t>Use shall( NOT will) with </a:t>
            </a:r>
            <a:r>
              <a:rPr lang="en-US" b="1" dirty="0"/>
              <a:t>I </a:t>
            </a:r>
            <a:r>
              <a:rPr lang="en-US" dirty="0"/>
              <a:t>and </a:t>
            </a:r>
            <a:r>
              <a:rPr lang="en-US" b="1" dirty="0"/>
              <a:t>we</a:t>
            </a:r>
            <a:r>
              <a:rPr lang="en-US" dirty="0"/>
              <a:t> for offers and suggestions when they are questions.</a:t>
            </a:r>
          </a:p>
          <a:p>
            <a:pPr>
              <a:buFont typeface="Wingdings" panose="05000000000000000000" pitchFamily="2" charset="2"/>
              <a:buChar char="ü"/>
            </a:pPr>
            <a:r>
              <a:rPr lang="en-US" dirty="0"/>
              <a:t>Use will or going to for predictions.</a:t>
            </a:r>
          </a:p>
          <a:p>
            <a:pPr marL="0" indent="0">
              <a:buNone/>
            </a:pPr>
            <a:endParaRPr lang="en-US" dirty="0"/>
          </a:p>
          <a:p>
            <a:pPr marL="0" indent="0">
              <a:buNone/>
            </a:pPr>
            <a:endParaRPr lang="en-US" dirty="0"/>
          </a:p>
        </p:txBody>
      </p:sp>
      <p:pic>
        <p:nvPicPr>
          <p:cNvPr id="7" name="Audio 6">
            <a:hlinkClick r:id="" action="ppaction://media"/>
            <a:extLst>
              <a:ext uri="{FF2B5EF4-FFF2-40B4-BE49-F238E27FC236}">
                <a16:creationId xmlns:a16="http://schemas.microsoft.com/office/drawing/2014/main" xmlns="" id="{566B76DE-F04A-C53D-6518-A4EAB9AB6A2E}"/>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699490202"/>
      </p:ext>
    </p:extLst>
  </p:cSld>
  <p:clrMapOvr>
    <a:masterClrMapping/>
  </p:clrMapOvr>
  <mc:AlternateContent xmlns:mc="http://schemas.openxmlformats.org/markup-compatibility/2006" xmlns:p14="http://schemas.microsoft.com/office/powerpoint/2010/main">
    <mc:Choice Requires="p14">
      <p:transition spd="slow" p14:dur="2000" advTm="64770"/>
    </mc:Choice>
    <mc:Fallback xmlns="">
      <p:transition spd="slow" advTm="647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Effect transition="in" filter="fade">
                                      <p:cBhvr>
                                        <p:cTn id="40" dur="500"/>
                                        <p:tgtEl>
                                          <p:spTgt spid="3">
                                            <p:txEl>
                                              <p:pRg st="8" end="8"/>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fade">
                                      <p:cBhvr>
                                        <p:cTn id="45"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6"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a:xfrm>
            <a:off x="838200" y="1258957"/>
            <a:ext cx="10515600" cy="4918006"/>
          </a:xfrm>
        </p:spPr>
        <p:txBody>
          <a:bodyPr>
            <a:normAutofit/>
          </a:bodyPr>
          <a:lstStyle/>
          <a:p>
            <a:pPr marL="0" indent="0" algn="ctr">
              <a:lnSpc>
                <a:spcPct val="200000"/>
              </a:lnSpc>
              <a:buNone/>
            </a:pPr>
            <a:r>
              <a:rPr lang="en-US" sz="6000" b="1" dirty="0">
                <a:effectLst/>
                <a:latin typeface="Calibri" panose="020F0502020204030204" pitchFamily="34" charset="0"/>
                <a:ea typeface="Calibri" panose="020F0502020204030204" pitchFamily="34" charset="0"/>
                <a:cs typeface="Arial" panose="020B0604020202020204" pitchFamily="34" charset="0"/>
              </a:rPr>
              <a:t>Unit 1</a:t>
            </a:r>
          </a:p>
          <a:p>
            <a:pPr marL="0" indent="0" algn="ctr">
              <a:lnSpc>
                <a:spcPct val="200000"/>
              </a:lnSpc>
              <a:buNone/>
            </a:pPr>
            <a:r>
              <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 Part C _ We are family</a:t>
            </a:r>
          </a:p>
          <a:p>
            <a:pPr marL="0" indent="0" algn="ctr">
              <a:lnSpc>
                <a:spcPct val="200000"/>
              </a:lnSpc>
              <a:buNone/>
            </a:pPr>
            <a:r>
              <a:rPr lang="en-US" sz="4400" b="1" dirty="0">
                <a:solidFill>
                  <a:schemeClr val="accent2">
                    <a:lumMod val="75000"/>
                  </a:schemeClr>
                </a:solidFill>
                <a:latin typeface="Calibri" panose="020F0502020204030204" pitchFamily="34" charset="0"/>
                <a:cs typeface="Arial" panose="020B0604020202020204" pitchFamily="34" charset="0"/>
              </a:rPr>
              <a:t>3 READING</a:t>
            </a:r>
            <a:endParaRPr lang="en-US" dirty="0"/>
          </a:p>
        </p:txBody>
      </p:sp>
      <p:pic>
        <p:nvPicPr>
          <p:cNvPr id="2" name="Audio 1">
            <a:hlinkClick r:id="" action="ppaction://media"/>
            <a:extLst>
              <a:ext uri="{FF2B5EF4-FFF2-40B4-BE49-F238E27FC236}">
                <a16:creationId xmlns:a16="http://schemas.microsoft.com/office/drawing/2014/main" xmlns="" id="{FF3C1376-7585-E766-D9BF-E9E5A95F5056}"/>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259782032"/>
      </p:ext>
    </p:extLst>
  </p:cSld>
  <p:clrMapOvr>
    <a:masterClrMapping/>
  </p:clrMapOvr>
  <mc:AlternateContent xmlns:mc="http://schemas.openxmlformats.org/markup-compatibility/2006" xmlns:p14="http://schemas.microsoft.com/office/powerpoint/2010/main">
    <mc:Choice Requires="p14">
      <p:transition spd="slow" p14:dur="2000" advTm="5954"/>
    </mc:Choice>
    <mc:Fallback xmlns="">
      <p:transition spd="slow" advTm="59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FD5800-6B56-1606-012F-2795436F0BCC}"/>
              </a:ext>
            </a:extLst>
          </p:cNvPr>
          <p:cNvSpPr>
            <a:spLocks noGrp="1"/>
          </p:cNvSpPr>
          <p:nvPr>
            <p:ph type="title"/>
          </p:nvPr>
        </p:nvSpPr>
        <p:spPr>
          <a:xfrm>
            <a:off x="292289" y="365125"/>
            <a:ext cx="11403841" cy="631162"/>
          </a:xfrm>
        </p:spPr>
        <p:txBody>
          <a:bodyPr>
            <a:normAutofit/>
          </a:bodyPr>
          <a:lstStyle/>
          <a:p>
            <a:r>
              <a:rPr lang="en-US" sz="2800" b="1" dirty="0">
                <a:solidFill>
                  <a:schemeClr val="accent6">
                    <a:lumMod val="75000"/>
                  </a:schemeClr>
                </a:solidFill>
              </a:rPr>
              <a:t>Read the following questions and try to answer them while reading the text.</a:t>
            </a:r>
          </a:p>
        </p:txBody>
      </p:sp>
      <p:sp>
        <p:nvSpPr>
          <p:cNvPr id="3" name="Content Placeholder 2">
            <a:extLst>
              <a:ext uri="{FF2B5EF4-FFF2-40B4-BE49-F238E27FC236}">
                <a16:creationId xmlns:a16="http://schemas.microsoft.com/office/drawing/2014/main" xmlns="" id="{89AB072B-1FFA-D2EE-F809-651A2E55A2F8}"/>
              </a:ext>
            </a:extLst>
          </p:cNvPr>
          <p:cNvSpPr>
            <a:spLocks noGrp="1"/>
          </p:cNvSpPr>
          <p:nvPr>
            <p:ph idx="1"/>
          </p:nvPr>
        </p:nvSpPr>
        <p:spPr>
          <a:xfrm>
            <a:off x="838200" y="1091821"/>
            <a:ext cx="10515600" cy="5568286"/>
          </a:xfrm>
        </p:spPr>
        <p:txBody>
          <a:bodyPr>
            <a:normAutofit fontScale="92500" lnSpcReduction="10000"/>
          </a:bodyPr>
          <a:lstStyle/>
          <a:p>
            <a:pPr marL="0" indent="0">
              <a:lnSpc>
                <a:spcPct val="100000"/>
              </a:lnSpc>
              <a:buNone/>
            </a:pPr>
            <a:r>
              <a:rPr lang="en-US" b="1" dirty="0">
                <a:solidFill>
                  <a:schemeClr val="accent2">
                    <a:lumMod val="75000"/>
                  </a:schemeClr>
                </a:solidFill>
              </a:rPr>
              <a:t>Who do you think…….?</a:t>
            </a:r>
          </a:p>
          <a:p>
            <a:pPr marL="514350" indent="-514350">
              <a:lnSpc>
                <a:spcPct val="100000"/>
              </a:lnSpc>
              <a:buFont typeface="+mj-lt"/>
              <a:buAutoNum type="arabicPeriod"/>
            </a:pPr>
            <a:r>
              <a:rPr lang="en-US" b="1" dirty="0"/>
              <a:t>had a more eccentric hairstyle</a:t>
            </a:r>
          </a:p>
          <a:p>
            <a:pPr marL="514350" indent="-514350">
              <a:lnSpc>
                <a:spcPct val="100000"/>
              </a:lnSpc>
              <a:buFont typeface="+mj-lt"/>
              <a:buAutoNum type="arabicPeriod"/>
            </a:pPr>
            <a:r>
              <a:rPr lang="en-US" b="1" dirty="0"/>
              <a:t>admired her sister</a:t>
            </a:r>
          </a:p>
          <a:p>
            <a:pPr marL="514350" indent="-514350">
              <a:lnSpc>
                <a:spcPct val="100000"/>
              </a:lnSpc>
              <a:buFont typeface="+mj-lt"/>
              <a:buAutoNum type="arabicPeriod"/>
            </a:pPr>
            <a:r>
              <a:rPr lang="en-US" b="1" dirty="0"/>
              <a:t>didn't want to be with her sister</a:t>
            </a:r>
          </a:p>
          <a:p>
            <a:pPr marL="514350" indent="-514350">
              <a:lnSpc>
                <a:spcPct val="100000"/>
              </a:lnSpc>
              <a:buFont typeface="+mj-lt"/>
              <a:buAutoNum type="arabicPeriod"/>
            </a:pPr>
            <a:r>
              <a:rPr lang="en-US" b="1" dirty="0"/>
              <a:t>followed her sister everywhere</a:t>
            </a:r>
          </a:p>
          <a:p>
            <a:pPr marL="514350" indent="-514350">
              <a:lnSpc>
                <a:spcPct val="100000"/>
              </a:lnSpc>
              <a:buFont typeface="+mj-lt"/>
              <a:buAutoNum type="arabicPeriod"/>
            </a:pPr>
            <a:r>
              <a:rPr lang="en-US" b="1" dirty="0"/>
              <a:t>tried to compete with her sister</a:t>
            </a:r>
          </a:p>
          <a:p>
            <a:pPr marL="514350" indent="-514350">
              <a:lnSpc>
                <a:spcPct val="100000"/>
              </a:lnSpc>
              <a:buFont typeface="+mj-lt"/>
              <a:buAutoNum type="arabicPeriod"/>
            </a:pPr>
            <a:r>
              <a:rPr lang="en-US" b="1" dirty="0"/>
              <a:t>wasn't a good student</a:t>
            </a:r>
          </a:p>
          <a:p>
            <a:pPr marL="514350" indent="-514350">
              <a:lnSpc>
                <a:spcPct val="100000"/>
              </a:lnSpc>
              <a:buFont typeface="+mj-lt"/>
              <a:buAutoNum type="arabicPeriod"/>
            </a:pPr>
            <a:r>
              <a:rPr lang="en-US" b="1" dirty="0"/>
              <a:t>told her parents when her sister did something wrong</a:t>
            </a:r>
          </a:p>
          <a:p>
            <a:pPr marL="514350" indent="-514350">
              <a:lnSpc>
                <a:spcPct val="100000"/>
              </a:lnSpc>
              <a:buFont typeface="+mj-lt"/>
              <a:buAutoNum type="arabicPeriod"/>
            </a:pPr>
            <a:r>
              <a:rPr lang="en-US" b="1" dirty="0"/>
              <a:t>used to hurt her sister physically</a:t>
            </a:r>
          </a:p>
          <a:p>
            <a:pPr marL="514350" indent="-514350">
              <a:lnSpc>
                <a:spcPct val="100000"/>
              </a:lnSpc>
              <a:buFont typeface="+mj-lt"/>
              <a:buAutoNum type="arabicPeriod"/>
            </a:pPr>
            <a:r>
              <a:rPr lang="en-US" b="1" dirty="0"/>
              <a:t>was jealous of her sister</a:t>
            </a:r>
          </a:p>
          <a:p>
            <a:pPr marL="514350" indent="-514350">
              <a:lnSpc>
                <a:spcPct val="100000"/>
              </a:lnSpc>
              <a:buFont typeface="+mj-lt"/>
              <a:buAutoNum type="arabicPeriod"/>
            </a:pPr>
            <a:r>
              <a:rPr lang="en-US" b="1" dirty="0"/>
              <a:t>always defended the other sister</a:t>
            </a:r>
          </a:p>
          <a:p>
            <a:pPr marL="0" indent="0">
              <a:buNone/>
            </a:pPr>
            <a:endParaRPr lang="en-US" dirty="0"/>
          </a:p>
        </p:txBody>
      </p:sp>
      <p:pic>
        <p:nvPicPr>
          <p:cNvPr id="4" name="Audio 3">
            <a:hlinkClick r:id="" action="ppaction://media"/>
            <a:extLst>
              <a:ext uri="{FF2B5EF4-FFF2-40B4-BE49-F238E27FC236}">
                <a16:creationId xmlns:a16="http://schemas.microsoft.com/office/drawing/2014/main" xmlns="" id="{E3059A8D-9576-26F4-682D-8543DC3977E2}"/>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384706664"/>
      </p:ext>
    </p:extLst>
  </p:cSld>
  <p:clrMapOvr>
    <a:masterClrMapping/>
  </p:clrMapOvr>
  <mc:AlternateContent xmlns:mc="http://schemas.openxmlformats.org/markup-compatibility/2006" xmlns:p14="http://schemas.microsoft.com/office/powerpoint/2010/main">
    <mc:Choice Requires="p14">
      <p:transition spd="slow" p14:dur="2000" advTm="57270"/>
    </mc:Choice>
    <mc:Fallback xmlns="">
      <p:transition spd="slow" advTm="572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B472391-D3E0-DE7D-E1A4-D033213B5649}"/>
              </a:ext>
            </a:extLst>
          </p:cNvPr>
          <p:cNvSpPr>
            <a:spLocks noGrp="1"/>
          </p:cNvSpPr>
          <p:nvPr>
            <p:ph idx="1"/>
          </p:nvPr>
        </p:nvSpPr>
        <p:spPr>
          <a:xfrm>
            <a:off x="356937" y="841081"/>
            <a:ext cx="10515600" cy="5824413"/>
          </a:xfrm>
        </p:spPr>
        <p:txBody>
          <a:bodyPr>
            <a:normAutofit/>
          </a:bodyPr>
          <a:lstStyle/>
          <a:p>
            <a:pPr marL="0" indent="0">
              <a:spcBef>
                <a:spcPct val="0"/>
              </a:spcBef>
              <a:buNone/>
            </a:pPr>
            <a:endParaRPr lang="en-US" b="1" dirty="0">
              <a:solidFill>
                <a:schemeClr val="accent2">
                  <a:lumMod val="75000"/>
                </a:schemeClr>
              </a:solidFill>
              <a:ea typeface="+mj-ea"/>
              <a:cs typeface="+mj-cs"/>
            </a:endParaRPr>
          </a:p>
          <a:p>
            <a:pPr marL="0" indent="0">
              <a:spcBef>
                <a:spcPct val="0"/>
              </a:spcBef>
              <a:buNone/>
            </a:pPr>
            <a:endParaRPr lang="en-US" b="1" dirty="0">
              <a:solidFill>
                <a:schemeClr val="accent2">
                  <a:lumMod val="75000"/>
                </a:schemeClr>
              </a:solidFill>
              <a:ea typeface="+mj-ea"/>
              <a:cs typeface="+mj-cs"/>
            </a:endParaRPr>
          </a:p>
          <a:p>
            <a:pPr marL="0" indent="0">
              <a:spcBef>
                <a:spcPct val="0"/>
              </a:spcBef>
              <a:buNone/>
            </a:pPr>
            <a:endParaRPr lang="en-US" dirty="0">
              <a:ea typeface="+mj-ea"/>
              <a:cs typeface="+mj-cs"/>
            </a:endParaRPr>
          </a:p>
          <a:p>
            <a:pPr marL="0" indent="0">
              <a:spcBef>
                <a:spcPct val="0"/>
              </a:spcBef>
              <a:buNone/>
            </a:pPr>
            <a:r>
              <a:rPr lang="en-US" b="1" dirty="0">
                <a:solidFill>
                  <a:schemeClr val="accent6">
                    <a:lumMod val="75000"/>
                  </a:schemeClr>
                </a:solidFill>
                <a:ea typeface="+mj-ea"/>
                <a:cs typeface="+mj-cs"/>
              </a:rPr>
              <a:t>Two sisters tell the truth about themselves and each other…</a:t>
            </a:r>
          </a:p>
          <a:p>
            <a:pPr marL="0" indent="0">
              <a:spcBef>
                <a:spcPct val="0"/>
              </a:spcBef>
              <a:buNone/>
            </a:pPr>
            <a:endParaRPr lang="en-US" dirty="0">
              <a:ea typeface="+mj-ea"/>
              <a:cs typeface="+mj-cs"/>
            </a:endParaRPr>
          </a:p>
          <a:p>
            <a:pPr marL="0" indent="0" algn="just">
              <a:lnSpc>
                <a:spcPct val="150000"/>
              </a:lnSpc>
              <a:spcBef>
                <a:spcPct val="0"/>
              </a:spcBef>
              <a:buNone/>
            </a:pPr>
            <a:r>
              <a:rPr lang="en-US" dirty="0">
                <a:ea typeface="+mj-ea"/>
                <a:cs typeface="+mj-cs"/>
              </a:rPr>
              <a:t>Wendy Wilson and her older sister Carnie are the daughters of the Beach Boys founder, Brian Wilson. They formed the band Wilson Philips (with the daughter of Michelle Philips of The Mamas and Papas) and their first album was a worldwide hit. Today they are both married and live in Los Angeles. Here they talk about their relationship.</a:t>
            </a:r>
          </a:p>
          <a:p>
            <a:pPr marL="0" indent="0">
              <a:buNone/>
            </a:pPr>
            <a:endParaRPr lang="en-US" dirty="0"/>
          </a:p>
        </p:txBody>
      </p:sp>
      <p:pic>
        <p:nvPicPr>
          <p:cNvPr id="5" name="Picture 4">
            <a:extLst>
              <a:ext uri="{FF2B5EF4-FFF2-40B4-BE49-F238E27FC236}">
                <a16:creationId xmlns:a16="http://schemas.microsoft.com/office/drawing/2014/main" xmlns="" id="{5A4E62A3-A963-78B1-963E-BEEB287D4F38}"/>
              </a:ext>
            </a:extLst>
          </p:cNvPr>
          <p:cNvPicPr>
            <a:picLocks noChangeAspect="1"/>
          </p:cNvPicPr>
          <p:nvPr/>
        </p:nvPicPr>
        <p:blipFill>
          <a:blip r:embed="rId4"/>
          <a:stretch>
            <a:fillRect/>
          </a:stretch>
        </p:blipFill>
        <p:spPr>
          <a:xfrm>
            <a:off x="9853684" y="0"/>
            <a:ext cx="2332153" cy="3338661"/>
          </a:xfrm>
          <a:prstGeom prst="rect">
            <a:avLst/>
          </a:prstGeom>
          <a:ln>
            <a:solidFill>
              <a:schemeClr val="accent6">
                <a:lumMod val="60000"/>
                <a:lumOff val="40000"/>
              </a:schemeClr>
            </a:solidFill>
          </a:ln>
        </p:spPr>
      </p:pic>
      <p:sp>
        <p:nvSpPr>
          <p:cNvPr id="7" name="Title 6">
            <a:extLst>
              <a:ext uri="{FF2B5EF4-FFF2-40B4-BE49-F238E27FC236}">
                <a16:creationId xmlns:a16="http://schemas.microsoft.com/office/drawing/2014/main" xmlns="" id="{1E1CF4FC-A6B2-E226-01C9-1102BFFA04AF}"/>
              </a:ext>
            </a:extLst>
          </p:cNvPr>
          <p:cNvSpPr>
            <a:spLocks noGrp="1"/>
          </p:cNvSpPr>
          <p:nvPr>
            <p:ph type="title"/>
          </p:nvPr>
        </p:nvSpPr>
        <p:spPr/>
        <p:txBody>
          <a:bodyPr/>
          <a:lstStyle/>
          <a:p>
            <a:r>
              <a:rPr lang="en-US" b="1" dirty="0">
                <a:solidFill>
                  <a:schemeClr val="accent2">
                    <a:lumMod val="75000"/>
                  </a:schemeClr>
                </a:solidFill>
                <a:ea typeface="+mj-ea"/>
                <a:cs typeface="+mj-cs"/>
              </a:rPr>
              <a:t>We are family …</a:t>
            </a:r>
            <a:br>
              <a:rPr lang="en-US" b="1" dirty="0">
                <a:solidFill>
                  <a:schemeClr val="accent2">
                    <a:lumMod val="75000"/>
                  </a:schemeClr>
                </a:solidFill>
                <a:ea typeface="+mj-ea"/>
                <a:cs typeface="+mj-cs"/>
              </a:rPr>
            </a:br>
            <a:endParaRPr lang="en-US" dirty="0"/>
          </a:p>
        </p:txBody>
      </p:sp>
      <p:pic>
        <p:nvPicPr>
          <p:cNvPr id="4" name="Audio 3">
            <a:hlinkClick r:id="" action="ppaction://media"/>
            <a:extLst>
              <a:ext uri="{FF2B5EF4-FFF2-40B4-BE49-F238E27FC236}">
                <a16:creationId xmlns:a16="http://schemas.microsoft.com/office/drawing/2014/main" xmlns="" id="{072C941C-28A1-9127-34C4-153821202816}"/>
              </a:ext>
            </a:extLst>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968730146"/>
      </p:ext>
    </p:extLst>
  </p:cSld>
  <p:clrMapOvr>
    <a:masterClrMapping/>
  </p:clrMapOvr>
  <mc:AlternateContent xmlns:mc="http://schemas.openxmlformats.org/markup-compatibility/2006" xmlns:p14="http://schemas.microsoft.com/office/powerpoint/2010/main">
    <mc:Choice Requires="p14">
      <p:transition spd="slow" p14:dur="2000" advTm="23485"/>
    </mc:Choice>
    <mc:Fallback xmlns="">
      <p:transition spd="slow" advTm="234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190A72D-F008-8115-A9BF-3B310B21B87B}"/>
              </a:ext>
            </a:extLst>
          </p:cNvPr>
          <p:cNvSpPr>
            <a:spLocks noGrp="1"/>
          </p:cNvSpPr>
          <p:nvPr>
            <p:ph idx="1"/>
          </p:nvPr>
        </p:nvSpPr>
        <p:spPr>
          <a:xfrm>
            <a:off x="312821" y="385011"/>
            <a:ext cx="11550316" cy="6388768"/>
          </a:xfrm>
        </p:spPr>
        <p:txBody>
          <a:bodyPr>
            <a:normAutofit lnSpcReduction="10000"/>
          </a:bodyPr>
          <a:lstStyle/>
          <a:p>
            <a:pPr marL="0" indent="0">
              <a:buNone/>
            </a:pPr>
            <a:r>
              <a:rPr lang="en-US" b="1" dirty="0"/>
              <a:t>Wendy the younger sister</a:t>
            </a:r>
          </a:p>
          <a:p>
            <a:pPr marL="0" indent="0" algn="just">
              <a:buNone/>
            </a:pPr>
            <a:r>
              <a:rPr lang="en-US" dirty="0"/>
              <a:t>I always thought Carnie was really </a:t>
            </a:r>
            <a:r>
              <a:rPr lang="en-US" dirty="0">
                <a:solidFill>
                  <a:schemeClr val="accent2">
                    <a:lumMod val="75000"/>
                  </a:schemeClr>
                </a:solidFill>
              </a:rPr>
              <a:t>1</a:t>
            </a:r>
            <a:r>
              <a:rPr lang="en-US" dirty="0"/>
              <a:t> </a:t>
            </a:r>
            <a:r>
              <a:rPr lang="en-US" b="1" u="sng" dirty="0"/>
              <a:t>cool</a:t>
            </a:r>
            <a:r>
              <a:rPr lang="en-US" dirty="0"/>
              <a:t> .Especially when she was a teenager and had bright red spiky hair. But, like most older sisters, she wasn’t at all interested in her younger sister. I desperately wanted to be with her and her friends, and sometimes I used to follow them, but she hated that.</a:t>
            </a:r>
          </a:p>
          <a:p>
            <a:pPr marL="0" indent="0" algn="just">
              <a:buNone/>
            </a:pPr>
            <a:r>
              <a:rPr lang="en-US" dirty="0"/>
              <a:t>when we were </a:t>
            </a:r>
            <a:r>
              <a:rPr lang="en-US" dirty="0">
                <a:solidFill>
                  <a:schemeClr val="accent2">
                    <a:lumMod val="75000"/>
                  </a:schemeClr>
                </a:solidFill>
              </a:rPr>
              <a:t>2 </a:t>
            </a:r>
            <a:r>
              <a:rPr lang="en-US" b="1" u="sng" dirty="0"/>
              <a:t>kids</a:t>
            </a:r>
            <a:r>
              <a:rPr lang="en-US" dirty="0"/>
              <a:t> we both had a lot of material things like toys and clothes, but even then we knew that Mom and Dad weren't happy. We used to talk about it all the time, and after a while they separated and we stayed with my Mom. We didn’t see Dad for quite a few years, which really hurt us. But it’s also the thing that brought me and Carnie closer together. When I was 16 or 17 the one and a half year </a:t>
            </a:r>
            <a:r>
              <a:rPr lang="en-US" dirty="0">
                <a:solidFill>
                  <a:schemeClr val="accent2">
                    <a:lumMod val="75000"/>
                  </a:schemeClr>
                </a:solidFill>
              </a:rPr>
              <a:t>3</a:t>
            </a:r>
            <a:r>
              <a:rPr lang="en-US" dirty="0"/>
              <a:t> </a:t>
            </a:r>
            <a:r>
              <a:rPr lang="en-US" b="1" u="sng" dirty="0"/>
              <a:t>age gap </a:t>
            </a:r>
            <a:r>
              <a:rPr lang="en-US" dirty="0"/>
              <a:t>between us didn’t matter any more, and we started to get on with each other and to write songs together.</a:t>
            </a:r>
          </a:p>
          <a:p>
            <a:pPr marL="0" indent="0" algn="just">
              <a:buNone/>
            </a:pPr>
            <a:r>
              <a:rPr lang="en-US" dirty="0"/>
              <a:t>Being in a band - or working at anything - with a member of your family can be difficult, but it also has advantages. If we have a big argument about a song, after a while we remember that we are sisters and we </a:t>
            </a:r>
            <a:r>
              <a:rPr lang="en-US" dirty="0">
                <a:solidFill>
                  <a:schemeClr val="accent2">
                    <a:lumMod val="75000"/>
                  </a:schemeClr>
                </a:solidFill>
              </a:rPr>
              <a:t>4</a:t>
            </a:r>
            <a:r>
              <a:rPr lang="en-US" dirty="0"/>
              <a:t> </a:t>
            </a:r>
            <a:r>
              <a:rPr lang="en-US" b="1" u="sng" dirty="0"/>
              <a:t>make it up</a:t>
            </a:r>
            <a:r>
              <a:rPr lang="en-US" dirty="0"/>
              <a:t>. Nothing is going to stop US from being sisters.</a:t>
            </a:r>
          </a:p>
          <a:p>
            <a:pPr marL="0" indent="0" algn="just">
              <a:buNone/>
            </a:pPr>
            <a:endParaRPr lang="en-US" dirty="0"/>
          </a:p>
          <a:p>
            <a:pPr marL="0" indent="0" algn="just">
              <a:buNone/>
            </a:pPr>
            <a:endParaRPr lang="en-US" dirty="0"/>
          </a:p>
          <a:p>
            <a:pPr marL="0" indent="0">
              <a:buNone/>
            </a:pPr>
            <a:endParaRPr lang="en-US" dirty="0"/>
          </a:p>
        </p:txBody>
      </p:sp>
      <p:pic>
        <p:nvPicPr>
          <p:cNvPr id="2" name="Audio 1">
            <a:hlinkClick r:id="" action="ppaction://media"/>
            <a:extLst>
              <a:ext uri="{FF2B5EF4-FFF2-40B4-BE49-F238E27FC236}">
                <a16:creationId xmlns:a16="http://schemas.microsoft.com/office/drawing/2014/main" xmlns="" id="{5934C997-F2E5-09A1-4A86-D580C89C2164}"/>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949256275"/>
      </p:ext>
    </p:extLst>
  </p:cSld>
  <p:clrMapOvr>
    <a:masterClrMapping/>
  </p:clrMapOvr>
  <mc:AlternateContent xmlns:mc="http://schemas.openxmlformats.org/markup-compatibility/2006" xmlns:p14="http://schemas.microsoft.com/office/powerpoint/2010/main">
    <mc:Choice Requires="p14">
      <p:transition spd="slow" p14:dur="2000" advTm="27850"/>
    </mc:Choice>
    <mc:Fallback xmlns="">
      <p:transition spd="slow" advTm="27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190A72D-F008-8115-A9BF-3B310B21B87B}"/>
              </a:ext>
            </a:extLst>
          </p:cNvPr>
          <p:cNvSpPr>
            <a:spLocks noGrp="1"/>
          </p:cNvSpPr>
          <p:nvPr>
            <p:ph idx="1"/>
          </p:nvPr>
        </p:nvSpPr>
        <p:spPr>
          <a:xfrm>
            <a:off x="312821" y="385011"/>
            <a:ext cx="11550316" cy="6388768"/>
          </a:xfrm>
        </p:spPr>
        <p:txBody>
          <a:bodyPr>
            <a:normAutofit/>
          </a:bodyPr>
          <a:lstStyle/>
          <a:p>
            <a:pPr marL="0" indent="0">
              <a:buNone/>
            </a:pPr>
            <a:r>
              <a:rPr lang="en-US" b="1" dirty="0"/>
              <a:t>Carine and the older sister says:</a:t>
            </a:r>
          </a:p>
          <a:p>
            <a:pPr marL="0" indent="0" algn="just">
              <a:buNone/>
            </a:pPr>
            <a:r>
              <a:rPr lang="en-US" dirty="0"/>
              <a:t>I sometimes think that poor Wendy has spent all her life competing with me. She was a very quiet, shy child, while I was incredibly talkative and demanding -I was awful! I wasn't interested in studying, all I wanted to do was go to parties, and Wendy used to tell my parents. So I was horrible to her- I used to </a:t>
            </a:r>
            <a:r>
              <a:rPr lang="en-US" dirty="0">
                <a:solidFill>
                  <a:schemeClr val="accent2">
                    <a:lumMod val="75000"/>
                  </a:schemeClr>
                </a:solidFill>
              </a:rPr>
              <a:t>5</a:t>
            </a:r>
            <a:r>
              <a:rPr lang="en-US" dirty="0"/>
              <a:t> </a:t>
            </a:r>
            <a:r>
              <a:rPr lang="en-US" b="1" u="sng" dirty="0"/>
              <a:t>pinch</a:t>
            </a:r>
            <a:r>
              <a:rPr lang="en-US" dirty="0"/>
              <a:t> her and bite her.</a:t>
            </a:r>
          </a:p>
          <a:p>
            <a:pPr marL="0" indent="0" algn="just">
              <a:buNone/>
            </a:pPr>
            <a:r>
              <a:rPr lang="en-US" dirty="0"/>
              <a:t>I was very jealous of Wendy also because she was more attractive than me. But she always defended me when other people </a:t>
            </a:r>
            <a:r>
              <a:rPr lang="en-US" dirty="0">
                <a:solidFill>
                  <a:schemeClr val="accent2">
                    <a:lumMod val="75000"/>
                  </a:schemeClr>
                </a:solidFill>
              </a:rPr>
              <a:t>6</a:t>
            </a:r>
            <a:r>
              <a:rPr lang="en-US" dirty="0"/>
              <a:t> </a:t>
            </a:r>
            <a:r>
              <a:rPr lang="en-US" b="1" u="sng" dirty="0"/>
              <a:t>criticized</a:t>
            </a:r>
            <a:r>
              <a:rPr lang="en-US" dirty="0"/>
              <a:t> me, and sometimes it seemed as if she was the older sister and I was the younger one. Although we were complete opposites, </a:t>
            </a:r>
            <a:r>
              <a:rPr lang="en-US" dirty="0">
                <a:solidFill>
                  <a:schemeClr val="accent2">
                    <a:lumMod val="75000"/>
                  </a:schemeClr>
                </a:solidFill>
              </a:rPr>
              <a:t>7</a:t>
            </a:r>
            <a:r>
              <a:rPr lang="en-US" dirty="0"/>
              <a:t> </a:t>
            </a:r>
            <a:r>
              <a:rPr lang="en-US" b="1" u="sng" dirty="0"/>
              <a:t>we were also very close </a:t>
            </a:r>
            <a:r>
              <a:rPr lang="en-US" dirty="0"/>
              <a:t>and had a lot of fun together. We still do.</a:t>
            </a:r>
          </a:p>
          <a:p>
            <a:pPr marL="0" indent="0" algn="just">
              <a:buNone/>
            </a:pPr>
            <a:r>
              <a:rPr lang="en-US" dirty="0"/>
              <a:t>I think I suffered a lot because of my father leaving US when we were small, but Wendy helped me to understand that Dad loved US too, but in a different way. She also taught me that you can’t  </a:t>
            </a:r>
            <a:r>
              <a:rPr lang="en-US" dirty="0">
                <a:solidFill>
                  <a:schemeClr val="accent2">
                    <a:lumMod val="75000"/>
                  </a:schemeClr>
                </a:solidFill>
              </a:rPr>
              <a:t>8</a:t>
            </a:r>
            <a:r>
              <a:rPr lang="en-US" dirty="0"/>
              <a:t> </a:t>
            </a:r>
            <a:r>
              <a:rPr lang="en-US" b="1" u="sng" dirty="0"/>
              <a:t>blame</a:t>
            </a:r>
            <a:r>
              <a:rPr lang="en-US" dirty="0"/>
              <a:t> other people for your problems, you have to look at yourself.</a:t>
            </a:r>
          </a:p>
          <a:p>
            <a:pPr marL="0" indent="0" algn="just">
              <a:buNone/>
            </a:pPr>
            <a:endParaRPr lang="en-US" dirty="0"/>
          </a:p>
          <a:p>
            <a:pPr marL="0" indent="0">
              <a:buNone/>
            </a:pPr>
            <a:endParaRPr lang="en-US" dirty="0"/>
          </a:p>
        </p:txBody>
      </p:sp>
      <p:pic>
        <p:nvPicPr>
          <p:cNvPr id="2" name="Audio 1">
            <a:hlinkClick r:id="" action="ppaction://media"/>
            <a:extLst>
              <a:ext uri="{FF2B5EF4-FFF2-40B4-BE49-F238E27FC236}">
                <a16:creationId xmlns:a16="http://schemas.microsoft.com/office/drawing/2014/main" xmlns="" id="{7A02710A-DDA6-7D1E-8AB5-ABAC8A48CAB0}"/>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795531091"/>
      </p:ext>
    </p:extLst>
  </p:cSld>
  <p:clrMapOvr>
    <a:masterClrMapping/>
  </p:clrMapOvr>
  <mc:AlternateContent xmlns:mc="http://schemas.openxmlformats.org/markup-compatibility/2006" xmlns:p14="http://schemas.microsoft.com/office/powerpoint/2010/main">
    <mc:Choice Requires="p14">
      <p:transition spd="slow" p14:dur="2000" advTm="13431"/>
    </mc:Choice>
    <mc:Fallback xmlns="">
      <p:transition spd="slow" advTm="134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0C86EFC-7065-461E-1DE2-7E752AA7F744}"/>
              </a:ext>
            </a:extLst>
          </p:cNvPr>
          <p:cNvSpPr>
            <a:spLocks noGrp="1"/>
          </p:cNvSpPr>
          <p:nvPr>
            <p:ph idx="1"/>
          </p:nvPr>
        </p:nvSpPr>
        <p:spPr>
          <a:xfrm>
            <a:off x="838200" y="436728"/>
            <a:ext cx="10515600" cy="5740235"/>
          </a:xfrm>
        </p:spPr>
        <p:txBody>
          <a:bodyPr>
            <a:normAutofit/>
          </a:bodyPr>
          <a:lstStyle/>
          <a:p>
            <a:pPr marL="0" indent="0">
              <a:buNone/>
            </a:pPr>
            <a:r>
              <a:rPr lang="en-US" b="1" dirty="0">
                <a:solidFill>
                  <a:schemeClr val="accent6">
                    <a:lumMod val="75000"/>
                  </a:schemeClr>
                </a:solidFill>
              </a:rPr>
              <a:t>Who do you think...?</a:t>
            </a:r>
          </a:p>
          <a:p>
            <a:pPr marL="0" indent="0">
              <a:buNone/>
            </a:pPr>
            <a:r>
              <a:rPr lang="en-US" b="1" dirty="0"/>
              <a:t>1. </a:t>
            </a:r>
            <a:r>
              <a:rPr lang="en-US" dirty="0"/>
              <a:t>had a more eccentric hairstyle </a:t>
            </a:r>
          </a:p>
          <a:p>
            <a:pPr marL="0" indent="0">
              <a:buNone/>
            </a:pPr>
            <a:r>
              <a:rPr lang="en-US" b="1" dirty="0"/>
              <a:t>2. </a:t>
            </a:r>
            <a:r>
              <a:rPr lang="en-US" dirty="0"/>
              <a:t>admired her sister</a:t>
            </a:r>
          </a:p>
          <a:p>
            <a:pPr marL="0" indent="0">
              <a:buNone/>
            </a:pPr>
            <a:r>
              <a:rPr lang="en-US" b="1" dirty="0"/>
              <a:t>3. </a:t>
            </a:r>
            <a:r>
              <a:rPr lang="en-US" dirty="0"/>
              <a:t>didn't want to be with her sister</a:t>
            </a:r>
          </a:p>
          <a:p>
            <a:pPr marL="0" indent="0">
              <a:buNone/>
            </a:pPr>
            <a:r>
              <a:rPr lang="en-US" b="1" dirty="0"/>
              <a:t>4. </a:t>
            </a:r>
            <a:r>
              <a:rPr lang="en-US" dirty="0"/>
              <a:t>followed her sister everywhere</a:t>
            </a:r>
          </a:p>
          <a:p>
            <a:pPr marL="0" indent="0">
              <a:buNone/>
            </a:pPr>
            <a:r>
              <a:rPr lang="en-US" b="1" dirty="0"/>
              <a:t>5. </a:t>
            </a:r>
            <a:r>
              <a:rPr lang="en-US" dirty="0"/>
              <a:t>tried to compete with her sister</a:t>
            </a:r>
          </a:p>
          <a:p>
            <a:pPr marL="0" indent="0">
              <a:buNone/>
            </a:pPr>
            <a:r>
              <a:rPr lang="en-US" b="1" dirty="0"/>
              <a:t>6. </a:t>
            </a:r>
            <a:r>
              <a:rPr lang="en-US" dirty="0"/>
              <a:t>wasn't a good student</a:t>
            </a:r>
          </a:p>
          <a:p>
            <a:pPr marL="0" indent="0">
              <a:buNone/>
            </a:pPr>
            <a:r>
              <a:rPr lang="en-US" b="1" dirty="0"/>
              <a:t>6. </a:t>
            </a:r>
            <a:r>
              <a:rPr lang="en-US" dirty="0"/>
              <a:t>told her parents when her sister did something wrong</a:t>
            </a:r>
          </a:p>
          <a:p>
            <a:pPr marL="0" indent="0">
              <a:buNone/>
            </a:pPr>
            <a:r>
              <a:rPr lang="en-US" b="1" dirty="0"/>
              <a:t>7. </a:t>
            </a:r>
            <a:r>
              <a:rPr lang="en-US" dirty="0"/>
              <a:t>used to hurt her sister physically </a:t>
            </a:r>
          </a:p>
          <a:p>
            <a:pPr marL="0" indent="0">
              <a:buNone/>
            </a:pPr>
            <a:r>
              <a:rPr lang="en-US" b="1" dirty="0"/>
              <a:t>8. </a:t>
            </a:r>
            <a:r>
              <a:rPr lang="en-US" dirty="0"/>
              <a:t>was jealous of her sister</a:t>
            </a:r>
          </a:p>
          <a:p>
            <a:pPr marL="0" indent="0">
              <a:buNone/>
            </a:pPr>
            <a:r>
              <a:rPr lang="en-US" b="1" dirty="0"/>
              <a:t>9. </a:t>
            </a:r>
            <a:r>
              <a:rPr lang="en-US" dirty="0"/>
              <a:t>always defended the other sister</a:t>
            </a:r>
          </a:p>
          <a:p>
            <a:pPr marL="0" indent="0">
              <a:buNone/>
            </a:pPr>
            <a:endParaRPr lang="en-US" dirty="0"/>
          </a:p>
        </p:txBody>
      </p:sp>
      <p:sp>
        <p:nvSpPr>
          <p:cNvPr id="4" name="TextBox 3">
            <a:extLst>
              <a:ext uri="{FF2B5EF4-FFF2-40B4-BE49-F238E27FC236}">
                <a16:creationId xmlns:a16="http://schemas.microsoft.com/office/drawing/2014/main" xmlns="" id="{4E24DC52-8F5C-06BE-A1EE-A34E924DABA7}"/>
              </a:ext>
            </a:extLst>
          </p:cNvPr>
          <p:cNvSpPr txBox="1"/>
          <p:nvPr/>
        </p:nvSpPr>
        <p:spPr>
          <a:xfrm>
            <a:off x="3960230" y="1415871"/>
            <a:ext cx="1137106" cy="461665"/>
          </a:xfrm>
          <a:prstGeom prst="rect">
            <a:avLst/>
          </a:prstGeom>
          <a:noFill/>
        </p:spPr>
        <p:txBody>
          <a:bodyPr wrap="none" rtlCol="0">
            <a:spAutoFit/>
          </a:bodyPr>
          <a:lstStyle/>
          <a:p>
            <a:r>
              <a:rPr lang="en-US" sz="2400" b="1" u="sng" dirty="0">
                <a:solidFill>
                  <a:schemeClr val="accent2">
                    <a:lumMod val="75000"/>
                  </a:schemeClr>
                </a:solidFill>
              </a:rPr>
              <a:t>Wendy</a:t>
            </a:r>
            <a:r>
              <a:rPr lang="en-US" dirty="0"/>
              <a:t> </a:t>
            </a:r>
          </a:p>
        </p:txBody>
      </p:sp>
      <p:sp>
        <p:nvSpPr>
          <p:cNvPr id="5" name="TextBox 4">
            <a:extLst>
              <a:ext uri="{FF2B5EF4-FFF2-40B4-BE49-F238E27FC236}">
                <a16:creationId xmlns:a16="http://schemas.microsoft.com/office/drawing/2014/main" xmlns="" id="{D00860A8-7477-B7C9-2A1E-4807E24B613C}"/>
              </a:ext>
            </a:extLst>
          </p:cNvPr>
          <p:cNvSpPr txBox="1"/>
          <p:nvPr/>
        </p:nvSpPr>
        <p:spPr>
          <a:xfrm>
            <a:off x="6056598" y="4550498"/>
            <a:ext cx="1058303" cy="461665"/>
          </a:xfrm>
          <a:prstGeom prst="rect">
            <a:avLst/>
          </a:prstGeom>
          <a:noFill/>
        </p:spPr>
        <p:txBody>
          <a:bodyPr wrap="none" rtlCol="0">
            <a:spAutoFit/>
          </a:bodyPr>
          <a:lstStyle/>
          <a:p>
            <a:r>
              <a:rPr lang="en-US" sz="2400" b="1" u="sng" dirty="0">
                <a:solidFill>
                  <a:schemeClr val="accent2">
                    <a:lumMod val="75000"/>
                  </a:schemeClr>
                </a:solidFill>
              </a:rPr>
              <a:t>Carine</a:t>
            </a:r>
            <a:r>
              <a:rPr lang="en-US" dirty="0"/>
              <a:t> </a:t>
            </a:r>
          </a:p>
        </p:txBody>
      </p:sp>
      <p:sp>
        <p:nvSpPr>
          <p:cNvPr id="6" name="TextBox 5">
            <a:extLst>
              <a:ext uri="{FF2B5EF4-FFF2-40B4-BE49-F238E27FC236}">
                <a16:creationId xmlns:a16="http://schemas.microsoft.com/office/drawing/2014/main" xmlns="" id="{F88A8234-C206-9044-6BAB-1DE5C797785E}"/>
              </a:ext>
            </a:extLst>
          </p:cNvPr>
          <p:cNvSpPr txBox="1"/>
          <p:nvPr/>
        </p:nvSpPr>
        <p:spPr>
          <a:xfrm>
            <a:off x="6056598" y="5577262"/>
            <a:ext cx="1137106" cy="461665"/>
          </a:xfrm>
          <a:prstGeom prst="rect">
            <a:avLst/>
          </a:prstGeom>
          <a:noFill/>
        </p:spPr>
        <p:txBody>
          <a:bodyPr wrap="none" rtlCol="0">
            <a:spAutoFit/>
          </a:bodyPr>
          <a:lstStyle/>
          <a:p>
            <a:r>
              <a:rPr lang="en-US" sz="2400" b="1" u="sng" dirty="0">
                <a:solidFill>
                  <a:schemeClr val="accent2">
                    <a:lumMod val="75000"/>
                  </a:schemeClr>
                </a:solidFill>
              </a:rPr>
              <a:t>Wendy</a:t>
            </a:r>
            <a:r>
              <a:rPr lang="en-US" dirty="0"/>
              <a:t> </a:t>
            </a:r>
          </a:p>
        </p:txBody>
      </p:sp>
      <p:sp>
        <p:nvSpPr>
          <p:cNvPr id="7" name="TextBox 6">
            <a:extLst>
              <a:ext uri="{FF2B5EF4-FFF2-40B4-BE49-F238E27FC236}">
                <a16:creationId xmlns:a16="http://schemas.microsoft.com/office/drawing/2014/main" xmlns="" id="{0E128A66-4DAA-A6EF-CD6E-509CEA2762FB}"/>
              </a:ext>
            </a:extLst>
          </p:cNvPr>
          <p:cNvSpPr txBox="1"/>
          <p:nvPr/>
        </p:nvSpPr>
        <p:spPr>
          <a:xfrm>
            <a:off x="4528783" y="3485919"/>
            <a:ext cx="1058303" cy="461665"/>
          </a:xfrm>
          <a:prstGeom prst="rect">
            <a:avLst/>
          </a:prstGeom>
          <a:noFill/>
        </p:spPr>
        <p:txBody>
          <a:bodyPr wrap="none" rtlCol="0">
            <a:spAutoFit/>
          </a:bodyPr>
          <a:lstStyle/>
          <a:p>
            <a:r>
              <a:rPr lang="en-US" sz="2400" b="1" u="sng" dirty="0">
                <a:solidFill>
                  <a:schemeClr val="accent2">
                    <a:lumMod val="75000"/>
                  </a:schemeClr>
                </a:solidFill>
              </a:rPr>
              <a:t>Carine</a:t>
            </a:r>
            <a:r>
              <a:rPr lang="en-US" dirty="0"/>
              <a:t> </a:t>
            </a:r>
          </a:p>
        </p:txBody>
      </p:sp>
      <p:sp>
        <p:nvSpPr>
          <p:cNvPr id="8" name="TextBox 7">
            <a:extLst>
              <a:ext uri="{FF2B5EF4-FFF2-40B4-BE49-F238E27FC236}">
                <a16:creationId xmlns:a16="http://schemas.microsoft.com/office/drawing/2014/main" xmlns="" id="{D6525784-EE60-17AF-9AD3-5668D8081B8B}"/>
              </a:ext>
            </a:extLst>
          </p:cNvPr>
          <p:cNvSpPr txBox="1"/>
          <p:nvPr/>
        </p:nvSpPr>
        <p:spPr>
          <a:xfrm>
            <a:off x="4860276" y="5012163"/>
            <a:ext cx="1058303" cy="461665"/>
          </a:xfrm>
          <a:prstGeom prst="rect">
            <a:avLst/>
          </a:prstGeom>
          <a:noFill/>
        </p:spPr>
        <p:txBody>
          <a:bodyPr wrap="none" rtlCol="0">
            <a:spAutoFit/>
          </a:bodyPr>
          <a:lstStyle/>
          <a:p>
            <a:r>
              <a:rPr lang="en-US" sz="2400" b="1" u="sng" dirty="0">
                <a:solidFill>
                  <a:schemeClr val="accent2">
                    <a:lumMod val="75000"/>
                  </a:schemeClr>
                </a:solidFill>
              </a:rPr>
              <a:t>Carine</a:t>
            </a:r>
            <a:r>
              <a:rPr lang="en-US" dirty="0"/>
              <a:t> </a:t>
            </a:r>
          </a:p>
        </p:txBody>
      </p:sp>
      <p:sp>
        <p:nvSpPr>
          <p:cNvPr id="9" name="TextBox 8">
            <a:extLst>
              <a:ext uri="{FF2B5EF4-FFF2-40B4-BE49-F238E27FC236}">
                <a16:creationId xmlns:a16="http://schemas.microsoft.com/office/drawing/2014/main" xmlns="" id="{51C89087-7180-9CDA-FCEF-6188AE757910}"/>
              </a:ext>
            </a:extLst>
          </p:cNvPr>
          <p:cNvSpPr txBox="1"/>
          <p:nvPr/>
        </p:nvSpPr>
        <p:spPr>
          <a:xfrm>
            <a:off x="5723563" y="942917"/>
            <a:ext cx="1058303" cy="461665"/>
          </a:xfrm>
          <a:prstGeom prst="rect">
            <a:avLst/>
          </a:prstGeom>
          <a:noFill/>
        </p:spPr>
        <p:txBody>
          <a:bodyPr wrap="none" rtlCol="0">
            <a:spAutoFit/>
          </a:bodyPr>
          <a:lstStyle/>
          <a:p>
            <a:r>
              <a:rPr lang="en-US" sz="2400" b="1" u="sng" dirty="0">
                <a:solidFill>
                  <a:schemeClr val="accent2">
                    <a:lumMod val="75000"/>
                  </a:schemeClr>
                </a:solidFill>
              </a:rPr>
              <a:t>Carine</a:t>
            </a:r>
            <a:r>
              <a:rPr lang="en-US" dirty="0"/>
              <a:t> </a:t>
            </a:r>
          </a:p>
        </p:txBody>
      </p:sp>
      <p:sp>
        <p:nvSpPr>
          <p:cNvPr id="10" name="TextBox 9">
            <a:extLst>
              <a:ext uri="{FF2B5EF4-FFF2-40B4-BE49-F238E27FC236}">
                <a16:creationId xmlns:a16="http://schemas.microsoft.com/office/drawing/2014/main" xmlns="" id="{BD17F9EB-119C-5D9B-96A9-CFCE375B52A0}"/>
              </a:ext>
            </a:extLst>
          </p:cNvPr>
          <p:cNvSpPr txBox="1"/>
          <p:nvPr/>
        </p:nvSpPr>
        <p:spPr>
          <a:xfrm>
            <a:off x="6056597" y="1969681"/>
            <a:ext cx="1058303" cy="461665"/>
          </a:xfrm>
          <a:prstGeom prst="rect">
            <a:avLst/>
          </a:prstGeom>
          <a:noFill/>
        </p:spPr>
        <p:txBody>
          <a:bodyPr wrap="none" rtlCol="0">
            <a:spAutoFit/>
          </a:bodyPr>
          <a:lstStyle/>
          <a:p>
            <a:r>
              <a:rPr lang="en-US" sz="2400" b="1" u="sng" dirty="0">
                <a:solidFill>
                  <a:schemeClr val="accent2">
                    <a:lumMod val="75000"/>
                  </a:schemeClr>
                </a:solidFill>
              </a:rPr>
              <a:t>Carine</a:t>
            </a:r>
            <a:r>
              <a:rPr lang="en-US" dirty="0"/>
              <a:t> </a:t>
            </a:r>
          </a:p>
        </p:txBody>
      </p:sp>
      <p:sp>
        <p:nvSpPr>
          <p:cNvPr id="12" name="TextBox 11">
            <a:extLst>
              <a:ext uri="{FF2B5EF4-FFF2-40B4-BE49-F238E27FC236}">
                <a16:creationId xmlns:a16="http://schemas.microsoft.com/office/drawing/2014/main" xmlns="" id="{C836C93A-70D5-642B-1198-780FBC15FEF9}"/>
              </a:ext>
            </a:extLst>
          </p:cNvPr>
          <p:cNvSpPr txBox="1"/>
          <p:nvPr/>
        </p:nvSpPr>
        <p:spPr>
          <a:xfrm>
            <a:off x="5918579" y="2493613"/>
            <a:ext cx="1137106" cy="461665"/>
          </a:xfrm>
          <a:prstGeom prst="rect">
            <a:avLst/>
          </a:prstGeom>
          <a:noFill/>
        </p:spPr>
        <p:txBody>
          <a:bodyPr wrap="none" rtlCol="0">
            <a:spAutoFit/>
          </a:bodyPr>
          <a:lstStyle/>
          <a:p>
            <a:r>
              <a:rPr lang="en-US" sz="2400" b="1" u="sng" dirty="0">
                <a:solidFill>
                  <a:schemeClr val="accent2">
                    <a:lumMod val="75000"/>
                  </a:schemeClr>
                </a:solidFill>
              </a:rPr>
              <a:t>Wendy</a:t>
            </a:r>
            <a:r>
              <a:rPr lang="en-US" dirty="0"/>
              <a:t> </a:t>
            </a:r>
          </a:p>
        </p:txBody>
      </p:sp>
      <p:sp>
        <p:nvSpPr>
          <p:cNvPr id="13" name="TextBox 12">
            <a:extLst>
              <a:ext uri="{FF2B5EF4-FFF2-40B4-BE49-F238E27FC236}">
                <a16:creationId xmlns:a16="http://schemas.microsoft.com/office/drawing/2014/main" xmlns="" id="{E7F654AF-3EAF-3753-039B-5EC68F9DB9A3}"/>
              </a:ext>
            </a:extLst>
          </p:cNvPr>
          <p:cNvSpPr txBox="1"/>
          <p:nvPr/>
        </p:nvSpPr>
        <p:spPr>
          <a:xfrm>
            <a:off x="5918579" y="2981459"/>
            <a:ext cx="1137106" cy="461665"/>
          </a:xfrm>
          <a:prstGeom prst="rect">
            <a:avLst/>
          </a:prstGeom>
          <a:noFill/>
        </p:spPr>
        <p:txBody>
          <a:bodyPr wrap="none" rtlCol="0">
            <a:spAutoFit/>
          </a:bodyPr>
          <a:lstStyle/>
          <a:p>
            <a:r>
              <a:rPr lang="en-US" sz="2400" b="1" u="sng" dirty="0">
                <a:solidFill>
                  <a:schemeClr val="accent2">
                    <a:lumMod val="75000"/>
                  </a:schemeClr>
                </a:solidFill>
              </a:rPr>
              <a:t>Wendy</a:t>
            </a:r>
            <a:r>
              <a:rPr lang="en-US" dirty="0"/>
              <a:t> </a:t>
            </a:r>
          </a:p>
        </p:txBody>
      </p:sp>
      <p:sp>
        <p:nvSpPr>
          <p:cNvPr id="14" name="TextBox 13">
            <a:extLst>
              <a:ext uri="{FF2B5EF4-FFF2-40B4-BE49-F238E27FC236}">
                <a16:creationId xmlns:a16="http://schemas.microsoft.com/office/drawing/2014/main" xmlns="" id="{291D0E7D-74F5-644C-FE95-569FF7FDED6B}"/>
              </a:ext>
            </a:extLst>
          </p:cNvPr>
          <p:cNvSpPr txBox="1"/>
          <p:nvPr/>
        </p:nvSpPr>
        <p:spPr>
          <a:xfrm>
            <a:off x="9237260" y="3994688"/>
            <a:ext cx="1137106" cy="461665"/>
          </a:xfrm>
          <a:prstGeom prst="rect">
            <a:avLst/>
          </a:prstGeom>
          <a:noFill/>
        </p:spPr>
        <p:txBody>
          <a:bodyPr wrap="none" rtlCol="0">
            <a:spAutoFit/>
          </a:bodyPr>
          <a:lstStyle/>
          <a:p>
            <a:r>
              <a:rPr lang="en-US" sz="2400" b="1" u="sng" dirty="0">
                <a:solidFill>
                  <a:schemeClr val="accent2">
                    <a:lumMod val="75000"/>
                  </a:schemeClr>
                </a:solidFill>
              </a:rPr>
              <a:t>Wendy</a:t>
            </a:r>
            <a:r>
              <a:rPr lang="en-US" dirty="0"/>
              <a:t> </a:t>
            </a:r>
          </a:p>
        </p:txBody>
      </p:sp>
      <p:pic>
        <p:nvPicPr>
          <p:cNvPr id="2" name="Audio 1">
            <a:hlinkClick r:id="" action="ppaction://media"/>
            <a:extLst>
              <a:ext uri="{FF2B5EF4-FFF2-40B4-BE49-F238E27FC236}">
                <a16:creationId xmlns:a16="http://schemas.microsoft.com/office/drawing/2014/main" xmlns="" id="{70349E32-A71E-34CE-F6BC-05D661FD1AE3}"/>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504964277"/>
      </p:ext>
    </p:extLst>
  </p:cSld>
  <p:clrMapOvr>
    <a:masterClrMapping/>
  </p:clrMapOvr>
  <mc:AlternateContent xmlns:mc="http://schemas.openxmlformats.org/markup-compatibility/2006" xmlns:p14="http://schemas.microsoft.com/office/powerpoint/2010/main">
    <mc:Choice Requires="p14">
      <p:transition spd="slow" p14:dur="2000" advTm="73431"/>
    </mc:Choice>
    <mc:Fallback xmlns="">
      <p:transition spd="slow" advTm="734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98D560D4-38C1-B32A-3C80-AA4E1A75BDC7}"/>
              </a:ext>
            </a:extLst>
          </p:cNvPr>
          <p:cNvSpPr>
            <a:spLocks noGrp="1"/>
          </p:cNvSpPr>
          <p:nvPr>
            <p:ph type="title"/>
          </p:nvPr>
        </p:nvSpPr>
        <p:spPr>
          <a:xfrm>
            <a:off x="136478" y="122831"/>
            <a:ext cx="11955438" cy="1078172"/>
          </a:xfrm>
        </p:spPr>
        <p:txBody>
          <a:bodyPr>
            <a:normAutofit/>
          </a:bodyPr>
          <a:lstStyle/>
          <a:p>
            <a:r>
              <a:rPr lang="en-US" sz="2800" b="1" dirty="0">
                <a:solidFill>
                  <a:schemeClr val="accent6">
                    <a:lumMod val="75000"/>
                  </a:schemeClr>
                </a:solidFill>
              </a:rPr>
              <a:t>Look at the bold words and phrases in the text. Choose the right meaning a or b.</a:t>
            </a:r>
          </a:p>
        </p:txBody>
      </p:sp>
      <p:sp>
        <p:nvSpPr>
          <p:cNvPr id="5" name="Content Placeholder 4">
            <a:extLst>
              <a:ext uri="{FF2B5EF4-FFF2-40B4-BE49-F238E27FC236}">
                <a16:creationId xmlns:a16="http://schemas.microsoft.com/office/drawing/2014/main" xmlns="" id="{7C57779F-D663-B3C1-3315-64FC6F964A66}"/>
              </a:ext>
            </a:extLst>
          </p:cNvPr>
          <p:cNvSpPr>
            <a:spLocks noGrp="1"/>
          </p:cNvSpPr>
          <p:nvPr>
            <p:ph sz="half" idx="1"/>
          </p:nvPr>
        </p:nvSpPr>
        <p:spPr>
          <a:xfrm>
            <a:off x="354842" y="1460310"/>
            <a:ext cx="5664958" cy="4716653"/>
          </a:xfrm>
        </p:spPr>
        <p:txBody>
          <a:bodyPr>
            <a:normAutofit/>
          </a:bodyPr>
          <a:lstStyle/>
          <a:p>
            <a:pPr marL="0" indent="0">
              <a:buNone/>
            </a:pPr>
            <a:r>
              <a:rPr lang="en-US" b="1" dirty="0">
                <a:solidFill>
                  <a:schemeClr val="accent2">
                    <a:lumMod val="75000"/>
                  </a:schemeClr>
                </a:solidFill>
              </a:rPr>
              <a:t>1. Cool </a:t>
            </a:r>
            <a:r>
              <a:rPr lang="en-US" dirty="0"/>
              <a:t>a. boring		</a:t>
            </a:r>
          </a:p>
          <a:p>
            <a:pPr marL="0" indent="0">
              <a:buNone/>
            </a:pPr>
            <a:r>
              <a:rPr lang="en-US" dirty="0"/>
              <a:t>    b. fashionable</a:t>
            </a:r>
          </a:p>
          <a:p>
            <a:pPr marL="0" indent="0">
              <a:buNone/>
            </a:pPr>
            <a:r>
              <a:rPr lang="en-US" b="1" dirty="0">
                <a:solidFill>
                  <a:schemeClr val="accent2">
                    <a:lumMod val="75000"/>
                  </a:schemeClr>
                </a:solidFill>
              </a:rPr>
              <a:t>2. Kids </a:t>
            </a:r>
            <a:r>
              <a:rPr lang="en-US" dirty="0"/>
              <a:t>a. children 	</a:t>
            </a:r>
          </a:p>
          <a:p>
            <a:pPr marL="0" indent="0">
              <a:buNone/>
            </a:pPr>
            <a:r>
              <a:rPr lang="en-US" dirty="0"/>
              <a:t>    b. adults</a:t>
            </a:r>
          </a:p>
          <a:p>
            <a:pPr marL="0" indent="0">
              <a:buNone/>
            </a:pPr>
            <a:r>
              <a:rPr lang="en-US" b="1" dirty="0">
                <a:solidFill>
                  <a:schemeClr val="accent2">
                    <a:lumMod val="75000"/>
                  </a:schemeClr>
                </a:solidFill>
              </a:rPr>
              <a:t>3. Age gap </a:t>
            </a:r>
            <a:r>
              <a:rPr lang="en-US" dirty="0"/>
              <a:t>a. age difference</a:t>
            </a:r>
          </a:p>
          <a:p>
            <a:pPr marL="0" indent="0">
              <a:buNone/>
            </a:pPr>
            <a:r>
              <a:rPr lang="en-US" dirty="0"/>
              <a:t>    b. the time they weren’t together</a:t>
            </a:r>
          </a:p>
          <a:p>
            <a:pPr marL="0" indent="0">
              <a:buNone/>
            </a:pPr>
            <a:r>
              <a:rPr lang="en-US" b="1" dirty="0">
                <a:solidFill>
                  <a:schemeClr val="accent2">
                    <a:lumMod val="75000"/>
                  </a:schemeClr>
                </a:solidFill>
              </a:rPr>
              <a:t>4. Make it up </a:t>
            </a:r>
            <a:r>
              <a:rPr lang="en-US" dirty="0"/>
              <a:t>a. become friends again</a:t>
            </a:r>
          </a:p>
          <a:p>
            <a:pPr marL="0" indent="0">
              <a:buNone/>
            </a:pPr>
            <a:r>
              <a:rPr lang="en-US" dirty="0"/>
              <a:t>    b. stop speaking </a:t>
            </a:r>
          </a:p>
          <a:p>
            <a:pPr marL="0" indent="0">
              <a:buNone/>
            </a:pPr>
            <a:endParaRPr lang="en-US" dirty="0"/>
          </a:p>
        </p:txBody>
      </p:sp>
      <p:sp>
        <p:nvSpPr>
          <p:cNvPr id="6" name="Content Placeholder 5">
            <a:extLst>
              <a:ext uri="{FF2B5EF4-FFF2-40B4-BE49-F238E27FC236}">
                <a16:creationId xmlns:a16="http://schemas.microsoft.com/office/drawing/2014/main" xmlns="" id="{D03634C8-42E1-A618-7D85-1F0E6C85219A}"/>
              </a:ext>
            </a:extLst>
          </p:cNvPr>
          <p:cNvSpPr>
            <a:spLocks noGrp="1"/>
          </p:cNvSpPr>
          <p:nvPr>
            <p:ph sz="half" idx="2"/>
          </p:nvPr>
        </p:nvSpPr>
        <p:spPr>
          <a:xfrm>
            <a:off x="6390562" y="1460310"/>
            <a:ext cx="5664958" cy="4716653"/>
          </a:xfrm>
        </p:spPr>
        <p:txBody>
          <a:bodyPr>
            <a:normAutofit/>
          </a:bodyPr>
          <a:lstStyle/>
          <a:p>
            <a:pPr marL="0" indent="0">
              <a:buNone/>
            </a:pPr>
            <a:r>
              <a:rPr lang="en-US" b="1" dirty="0">
                <a:solidFill>
                  <a:schemeClr val="accent2">
                    <a:lumMod val="75000"/>
                  </a:schemeClr>
                </a:solidFill>
              </a:rPr>
              <a:t>5.  Pinch </a:t>
            </a:r>
            <a:r>
              <a:rPr lang="en-US" dirty="0"/>
              <a:t>a. kiss</a:t>
            </a:r>
          </a:p>
          <a:p>
            <a:pPr marL="0" indent="0">
              <a:buNone/>
            </a:pPr>
            <a:r>
              <a:rPr lang="en-US" dirty="0"/>
              <a:t>    b. hurt with your fingers</a:t>
            </a:r>
          </a:p>
          <a:p>
            <a:pPr marL="0" indent="0">
              <a:buNone/>
            </a:pPr>
            <a:r>
              <a:rPr lang="en-US" b="1" dirty="0">
                <a:solidFill>
                  <a:schemeClr val="accent2">
                    <a:lumMod val="75000"/>
                  </a:schemeClr>
                </a:solidFill>
              </a:rPr>
              <a:t>6. Criticize </a:t>
            </a:r>
            <a:r>
              <a:rPr lang="en-US" dirty="0"/>
              <a:t>a. say bad things about</a:t>
            </a:r>
          </a:p>
          <a:p>
            <a:pPr marL="0" indent="0">
              <a:buNone/>
            </a:pPr>
            <a:r>
              <a:rPr lang="en-US" dirty="0"/>
              <a:t>    b. say good things about</a:t>
            </a:r>
          </a:p>
          <a:p>
            <a:pPr marL="0" indent="0">
              <a:buNone/>
            </a:pPr>
            <a:r>
              <a:rPr lang="en-US" b="1" dirty="0">
                <a:solidFill>
                  <a:schemeClr val="accent2">
                    <a:lumMod val="75000"/>
                  </a:schemeClr>
                </a:solidFill>
              </a:rPr>
              <a:t>7. Close </a:t>
            </a:r>
            <a:r>
              <a:rPr lang="en-US" dirty="0"/>
              <a:t>a. we got on very well</a:t>
            </a:r>
          </a:p>
          <a:p>
            <a:pPr marL="0" indent="0">
              <a:buNone/>
            </a:pPr>
            <a:r>
              <a:rPr lang="en-US" dirty="0"/>
              <a:t>     b. we got on very badly </a:t>
            </a:r>
          </a:p>
          <a:p>
            <a:pPr marL="0" indent="0">
              <a:buNone/>
            </a:pPr>
            <a:r>
              <a:rPr lang="en-US" b="1" dirty="0">
                <a:solidFill>
                  <a:schemeClr val="accent2">
                    <a:lumMod val="75000"/>
                  </a:schemeClr>
                </a:solidFill>
              </a:rPr>
              <a:t>8. Blame </a:t>
            </a:r>
            <a:r>
              <a:rPr lang="en-US" dirty="0"/>
              <a:t>a. ask for help </a:t>
            </a:r>
          </a:p>
          <a:p>
            <a:pPr marL="0" indent="0">
              <a:buNone/>
            </a:pPr>
            <a:r>
              <a:rPr lang="en-US" dirty="0"/>
              <a:t>     b. say that somebody is responsible for something bad</a:t>
            </a:r>
          </a:p>
          <a:p>
            <a:pPr marL="0" indent="0">
              <a:buNone/>
            </a:pPr>
            <a:endParaRPr lang="en-US" dirty="0"/>
          </a:p>
        </p:txBody>
      </p:sp>
      <p:cxnSp>
        <p:nvCxnSpPr>
          <p:cNvPr id="8" name="Straight Connector 7">
            <a:extLst>
              <a:ext uri="{FF2B5EF4-FFF2-40B4-BE49-F238E27FC236}">
                <a16:creationId xmlns:a16="http://schemas.microsoft.com/office/drawing/2014/main" xmlns="" id="{E3C50EF0-B94E-1AC3-EAFA-2DCAFFAA851F}"/>
              </a:ext>
            </a:extLst>
          </p:cNvPr>
          <p:cNvCxnSpPr/>
          <p:nvPr/>
        </p:nvCxnSpPr>
        <p:spPr>
          <a:xfrm>
            <a:off x="1146412" y="2472517"/>
            <a:ext cx="1637731" cy="0"/>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9" name="Straight Connector 8">
            <a:extLst>
              <a:ext uri="{FF2B5EF4-FFF2-40B4-BE49-F238E27FC236}">
                <a16:creationId xmlns:a16="http://schemas.microsoft.com/office/drawing/2014/main" xmlns="" id="{7176902D-24FC-E15B-B16C-5BEC4C32D417}"/>
              </a:ext>
            </a:extLst>
          </p:cNvPr>
          <p:cNvCxnSpPr/>
          <p:nvPr/>
        </p:nvCxnSpPr>
        <p:spPr>
          <a:xfrm>
            <a:off x="1460310" y="2977486"/>
            <a:ext cx="1637731" cy="0"/>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10" name="Straight Connector 9">
            <a:extLst>
              <a:ext uri="{FF2B5EF4-FFF2-40B4-BE49-F238E27FC236}">
                <a16:creationId xmlns:a16="http://schemas.microsoft.com/office/drawing/2014/main" xmlns="" id="{9481F8D0-DFE9-3537-0243-90BA420A1E9A}"/>
              </a:ext>
            </a:extLst>
          </p:cNvPr>
          <p:cNvCxnSpPr>
            <a:cxnSpLocks/>
          </p:cNvCxnSpPr>
          <p:nvPr/>
        </p:nvCxnSpPr>
        <p:spPr>
          <a:xfrm>
            <a:off x="2442949" y="3987421"/>
            <a:ext cx="2033516" cy="0"/>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12" name="Straight Connector 11">
            <a:extLst>
              <a:ext uri="{FF2B5EF4-FFF2-40B4-BE49-F238E27FC236}">
                <a16:creationId xmlns:a16="http://schemas.microsoft.com/office/drawing/2014/main" xmlns="" id="{845FACAF-B24A-4641-53C3-73DBE3974C47}"/>
              </a:ext>
            </a:extLst>
          </p:cNvPr>
          <p:cNvCxnSpPr>
            <a:cxnSpLocks/>
          </p:cNvCxnSpPr>
          <p:nvPr/>
        </p:nvCxnSpPr>
        <p:spPr>
          <a:xfrm>
            <a:off x="2784143" y="4997355"/>
            <a:ext cx="3098042" cy="0"/>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14" name="Straight Connector 13">
            <a:extLst>
              <a:ext uri="{FF2B5EF4-FFF2-40B4-BE49-F238E27FC236}">
                <a16:creationId xmlns:a16="http://schemas.microsoft.com/office/drawing/2014/main" xmlns="" id="{65CE60F3-0989-4854-773B-1E40F54EB9DD}"/>
              </a:ext>
            </a:extLst>
          </p:cNvPr>
          <p:cNvCxnSpPr>
            <a:cxnSpLocks/>
          </p:cNvCxnSpPr>
          <p:nvPr/>
        </p:nvCxnSpPr>
        <p:spPr>
          <a:xfrm>
            <a:off x="7194645" y="2458870"/>
            <a:ext cx="3109415" cy="0"/>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16" name="Straight Connector 15">
            <a:extLst>
              <a:ext uri="{FF2B5EF4-FFF2-40B4-BE49-F238E27FC236}">
                <a16:creationId xmlns:a16="http://schemas.microsoft.com/office/drawing/2014/main" xmlns="" id="{DAC78686-C07F-F57D-31D4-7B0B5FE72E5F}"/>
              </a:ext>
            </a:extLst>
          </p:cNvPr>
          <p:cNvCxnSpPr>
            <a:cxnSpLocks/>
          </p:cNvCxnSpPr>
          <p:nvPr/>
        </p:nvCxnSpPr>
        <p:spPr>
          <a:xfrm>
            <a:off x="8559421" y="2977486"/>
            <a:ext cx="2972937" cy="0"/>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20" name="Straight Connector 19">
            <a:extLst>
              <a:ext uri="{FF2B5EF4-FFF2-40B4-BE49-F238E27FC236}">
                <a16:creationId xmlns:a16="http://schemas.microsoft.com/office/drawing/2014/main" xmlns="" id="{148B88DD-A948-52E1-2F57-1825F812AA80}"/>
              </a:ext>
            </a:extLst>
          </p:cNvPr>
          <p:cNvCxnSpPr>
            <a:cxnSpLocks/>
          </p:cNvCxnSpPr>
          <p:nvPr/>
        </p:nvCxnSpPr>
        <p:spPr>
          <a:xfrm>
            <a:off x="8013511" y="3987421"/>
            <a:ext cx="2768221" cy="0"/>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22" name="Straight Connector 21">
            <a:extLst>
              <a:ext uri="{FF2B5EF4-FFF2-40B4-BE49-F238E27FC236}">
                <a16:creationId xmlns:a16="http://schemas.microsoft.com/office/drawing/2014/main" xmlns="" id="{A27A5638-6B7B-37DC-8617-4F805EC2900B}"/>
              </a:ext>
            </a:extLst>
          </p:cNvPr>
          <p:cNvCxnSpPr>
            <a:cxnSpLocks/>
          </p:cNvCxnSpPr>
          <p:nvPr/>
        </p:nvCxnSpPr>
        <p:spPr>
          <a:xfrm>
            <a:off x="6390562" y="5925403"/>
            <a:ext cx="4500351" cy="0"/>
          </a:xfrm>
          <a:prstGeom prst="line">
            <a:avLst/>
          </a:prstGeom>
          <a:ln/>
        </p:spPr>
        <p:style>
          <a:lnRef idx="3">
            <a:schemeClr val="accent2"/>
          </a:lnRef>
          <a:fillRef idx="0">
            <a:schemeClr val="accent2"/>
          </a:fillRef>
          <a:effectRef idx="2">
            <a:schemeClr val="accent2"/>
          </a:effectRef>
          <a:fontRef idx="minor">
            <a:schemeClr val="tx1"/>
          </a:fontRef>
        </p:style>
      </p:cxnSp>
      <p:pic>
        <p:nvPicPr>
          <p:cNvPr id="13" name="Audio 12">
            <a:hlinkClick r:id="" action="ppaction://media"/>
            <a:extLst>
              <a:ext uri="{FF2B5EF4-FFF2-40B4-BE49-F238E27FC236}">
                <a16:creationId xmlns:a16="http://schemas.microsoft.com/office/drawing/2014/main" xmlns="" id="{4B07A0C1-DAD1-CEFA-03FD-D030D82CC7EF}"/>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67026631"/>
      </p:ext>
    </p:extLst>
  </p:cSld>
  <p:clrMapOvr>
    <a:masterClrMapping/>
  </p:clrMapOvr>
  <mc:AlternateContent xmlns:mc="http://schemas.openxmlformats.org/markup-compatibility/2006" xmlns:p14="http://schemas.microsoft.com/office/powerpoint/2010/main">
    <mc:Choice Requires="p14">
      <p:transition spd="slow" p14:dur="2000" advTm="63377"/>
    </mc:Choice>
    <mc:Fallback xmlns="">
      <p:transition spd="slow" advTm="633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500" fill="hold"/>
                                        <p:tgtEl>
                                          <p:spTgt spid="20"/>
                                        </p:tgtEl>
                                        <p:attrNameLst>
                                          <p:attrName>ppt_x</p:attrName>
                                        </p:attrNameLst>
                                      </p:cBhvr>
                                      <p:tavLst>
                                        <p:tav tm="0">
                                          <p:val>
                                            <p:strVal val="#ppt_x"/>
                                          </p:val>
                                        </p:tav>
                                        <p:tav tm="100000">
                                          <p:val>
                                            <p:strVal val="#ppt_x"/>
                                          </p:val>
                                        </p:tav>
                                      </p:tavLst>
                                    </p:anim>
                                    <p:anim calcmode="lin" valueType="num">
                                      <p:cBhvr additive="base">
                                        <p:cTn id="4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500" fill="hold"/>
                                        <p:tgtEl>
                                          <p:spTgt spid="22"/>
                                        </p:tgtEl>
                                        <p:attrNameLst>
                                          <p:attrName>ppt_x</p:attrName>
                                        </p:attrNameLst>
                                      </p:cBhvr>
                                      <p:tavLst>
                                        <p:tav tm="0">
                                          <p:val>
                                            <p:strVal val="#ppt_x"/>
                                          </p:val>
                                        </p:tav>
                                        <p:tav tm="100000">
                                          <p:val>
                                            <p:strVal val="#ppt_x"/>
                                          </p:val>
                                        </p:tav>
                                      </p:tavLst>
                                    </p:anim>
                                    <p:anim calcmode="lin" valueType="num">
                                      <p:cBhvr additive="base">
                                        <p:cTn id="5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5" fill="hold" display="0">
                  <p:stCondLst>
                    <p:cond delay="indefinite"/>
                  </p:stCondLst>
                  <p:endCondLst>
                    <p:cond evt="onStopAudio" delay="0">
                      <p:tgtEl>
                        <p:sldTgt/>
                      </p:tgtEl>
                    </p:cond>
                  </p:endCondLst>
                </p:cTn>
                <p:tgtEl>
                  <p:spTgt spid="1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xmlns="" id="{2E1A6948-9DE3-EF7E-2E6F-93A44003BCDC}"/>
              </a:ext>
            </a:extLst>
          </p:cNvPr>
          <p:cNvSpPr>
            <a:spLocks noGrp="1"/>
          </p:cNvSpPr>
          <p:nvPr>
            <p:ph idx="1"/>
          </p:nvPr>
        </p:nvSpPr>
        <p:spPr>
          <a:xfrm>
            <a:off x="218364" y="300252"/>
            <a:ext cx="11696132" cy="6441742"/>
          </a:xfrm>
        </p:spPr>
        <p:txBody>
          <a:bodyPr>
            <a:normAutofit/>
          </a:bodyPr>
          <a:lstStyle/>
          <a:p>
            <a:pPr marL="0" indent="0">
              <a:lnSpc>
                <a:spcPct val="100000"/>
              </a:lnSpc>
              <a:buNone/>
            </a:pPr>
            <a:r>
              <a:rPr lang="en-US" sz="2800" b="1" dirty="0">
                <a:solidFill>
                  <a:schemeClr val="accent6">
                    <a:lumMod val="75000"/>
                  </a:schemeClr>
                </a:solidFill>
                <a:latin typeface="+mn-lt"/>
                <a:ea typeface="+mn-ea"/>
                <a:cs typeface="+mn-cs"/>
              </a:rPr>
              <a:t>HOW WORDS WORK...</a:t>
            </a:r>
            <a:br>
              <a:rPr lang="en-US" sz="2800" b="1" dirty="0">
                <a:solidFill>
                  <a:schemeClr val="accent6">
                    <a:lumMod val="75000"/>
                  </a:schemeClr>
                </a:solidFill>
                <a:latin typeface="+mn-lt"/>
                <a:ea typeface="+mn-ea"/>
                <a:cs typeface="+mn-cs"/>
              </a:rPr>
            </a:br>
            <a:endParaRPr lang="en-US" sz="2800" b="1" dirty="0">
              <a:ea typeface="+mn-ea"/>
              <a:cs typeface="+mn-cs"/>
            </a:endParaRPr>
          </a:p>
          <a:p>
            <a:pPr marL="0" indent="0">
              <a:buNone/>
            </a:pPr>
            <a:r>
              <a:rPr lang="en-US" sz="2800" b="1" dirty="0">
                <a:ea typeface="+mn-ea"/>
                <a:cs typeface="+mn-cs"/>
              </a:rPr>
              <a:t>Look at two sentences from the We are family text.</a:t>
            </a:r>
          </a:p>
          <a:p>
            <a:r>
              <a:rPr lang="en-US" dirty="0"/>
              <a:t>“We started to get on with each other.”</a:t>
            </a:r>
          </a:p>
          <a:p>
            <a:r>
              <a:rPr lang="en-US" dirty="0"/>
              <a:t>“You have to look at yourself.”</a:t>
            </a:r>
          </a:p>
          <a:p>
            <a:pPr>
              <a:buFont typeface="Wingdings" panose="05000000000000000000" pitchFamily="2" charset="2"/>
              <a:buChar char="Ø"/>
            </a:pPr>
            <a:r>
              <a:rPr lang="en-US" dirty="0"/>
              <a:t>Use each other when A does an action to B and B does the same action to A</a:t>
            </a:r>
          </a:p>
          <a:p>
            <a:r>
              <a:rPr lang="en-US" i="1" dirty="0"/>
              <a:t>We love each other  </a:t>
            </a:r>
            <a:r>
              <a:rPr lang="en-US" dirty="0"/>
              <a:t>= I love you and you love me.</a:t>
            </a:r>
          </a:p>
          <a:p>
            <a:pPr>
              <a:buFont typeface="Wingdings" panose="05000000000000000000" pitchFamily="2" charset="2"/>
              <a:buChar char="Ø"/>
            </a:pPr>
            <a:r>
              <a:rPr lang="en-US" dirty="0"/>
              <a:t>Use a reflexive pronoun (myself, yourself, himself, herself itself, ourselves, yourselves, themselves) when the subject of the verb is the same as the object.</a:t>
            </a:r>
          </a:p>
          <a:p>
            <a:r>
              <a:rPr lang="en-US" i="1" dirty="0"/>
              <a:t>I cut myself. She looked at herself in the mirror.</a:t>
            </a:r>
          </a:p>
          <a:p>
            <a:pPr>
              <a:buFont typeface="Wingdings" panose="05000000000000000000" pitchFamily="2" charset="2"/>
              <a:buChar char="Ø"/>
            </a:pPr>
            <a:r>
              <a:rPr lang="en-US" dirty="0"/>
              <a:t>You can also use a reflexive pronoun for emphasis.</a:t>
            </a:r>
          </a:p>
          <a:p>
            <a:r>
              <a:rPr lang="en-US" i="1" dirty="0"/>
              <a:t>Nobody helped me =  </a:t>
            </a:r>
            <a:r>
              <a:rPr lang="en-US" dirty="0"/>
              <a:t>I did it all myself.</a:t>
            </a:r>
          </a:p>
          <a:p>
            <a:pPr marL="0" indent="0">
              <a:buNone/>
            </a:pPr>
            <a:endParaRPr lang="en-US" b="1" dirty="0"/>
          </a:p>
        </p:txBody>
      </p:sp>
      <p:pic>
        <p:nvPicPr>
          <p:cNvPr id="5" name="Audio 4">
            <a:hlinkClick r:id="" action="ppaction://media"/>
            <a:extLst>
              <a:ext uri="{FF2B5EF4-FFF2-40B4-BE49-F238E27FC236}">
                <a16:creationId xmlns:a16="http://schemas.microsoft.com/office/drawing/2014/main" xmlns="" id="{700F3816-0390-57BA-7721-6C50AECEFBB5}"/>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253606480"/>
      </p:ext>
    </p:extLst>
  </p:cSld>
  <p:clrMapOvr>
    <a:masterClrMapping/>
  </p:clrMapOvr>
  <mc:AlternateContent xmlns:mc="http://schemas.openxmlformats.org/markup-compatibility/2006" xmlns:p14="http://schemas.microsoft.com/office/powerpoint/2010/main">
    <mc:Choice Requires="p14">
      <p:transition spd="slow" p14:dur="2000" advTm="114589"/>
    </mc:Choice>
    <mc:Fallback xmlns="">
      <p:transition spd="slow" advTm="1145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animEffect transition="in" filter="fade">
                                      <p:cBhvr>
                                        <p:cTn id="11" dur="500"/>
                                        <p:tgtEl>
                                          <p:spTgt spid="6">
                                            <p:txEl>
                                              <p:pRg st="4" end="4"/>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
                                            <p:txEl>
                                              <p:pRg st="5" end="5"/>
                                            </p:txEl>
                                          </p:spTgt>
                                        </p:tgtEl>
                                        <p:attrNameLst>
                                          <p:attrName>style.visibility</p:attrName>
                                        </p:attrNameLst>
                                      </p:cBhvr>
                                      <p:to>
                                        <p:strVal val="visible"/>
                                      </p:to>
                                    </p:set>
                                    <p:animEffect transition="in" filter="fade">
                                      <p:cBhvr>
                                        <p:cTn id="16" dur="500"/>
                                        <p:tgtEl>
                                          <p:spTgt spid="6">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animEffect transition="in" filter="fade">
                                      <p:cBhvr>
                                        <p:cTn id="21" dur="500"/>
                                        <p:tgtEl>
                                          <p:spTgt spid="6">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6">
                                            <p:txEl>
                                              <p:pRg st="7" end="7"/>
                                            </p:txEl>
                                          </p:spTgt>
                                        </p:tgtEl>
                                        <p:attrNameLst>
                                          <p:attrName>style.visibility</p:attrName>
                                        </p:attrNameLst>
                                      </p:cBhvr>
                                      <p:to>
                                        <p:strVal val="visible"/>
                                      </p:to>
                                    </p:set>
                                    <p:animEffect transition="in" filter="fade">
                                      <p:cBhvr>
                                        <p:cTn id="26" dur="500"/>
                                        <p:tgtEl>
                                          <p:spTgt spid="6">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animEffect transition="in" filter="fade">
                                      <p:cBhvr>
                                        <p:cTn id="31" dur="500"/>
                                        <p:tgtEl>
                                          <p:spTgt spid="6">
                                            <p:txEl>
                                              <p:pRg st="8" end="8"/>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6">
                                            <p:txEl>
                                              <p:pRg st="9" end="9"/>
                                            </p:txEl>
                                          </p:spTgt>
                                        </p:tgtEl>
                                        <p:attrNameLst>
                                          <p:attrName>style.visibility</p:attrName>
                                        </p:attrNameLst>
                                      </p:cBhvr>
                                      <p:to>
                                        <p:strVal val="visible"/>
                                      </p:to>
                                    </p:set>
                                    <p:animEffect transition="in" filter="fade">
                                      <p:cBhvr>
                                        <p:cTn id="36"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D2E2EAF-FCFD-7019-E16C-C59198337471}"/>
              </a:ext>
            </a:extLst>
          </p:cNvPr>
          <p:cNvSpPr>
            <a:spLocks noGrp="1"/>
          </p:cNvSpPr>
          <p:nvPr>
            <p:ph idx="1"/>
          </p:nvPr>
        </p:nvSpPr>
        <p:spPr>
          <a:xfrm>
            <a:off x="838200" y="327546"/>
            <a:ext cx="10515600" cy="5849417"/>
          </a:xfrm>
        </p:spPr>
        <p:txBody>
          <a:bodyPr/>
          <a:lstStyle/>
          <a:p>
            <a:pPr marL="0" indent="0">
              <a:buNone/>
            </a:pPr>
            <a:r>
              <a:rPr lang="en-US" sz="3600" dirty="0">
                <a:solidFill>
                  <a:schemeClr val="accent6">
                    <a:lumMod val="75000"/>
                  </a:schemeClr>
                </a:solidFill>
              </a:rPr>
              <a:t>Complete the sentences with </a:t>
            </a:r>
            <a:r>
              <a:rPr lang="en-US" sz="3600" b="1" i="1" u="sng" dirty="0">
                <a:solidFill>
                  <a:schemeClr val="accent6">
                    <a:lumMod val="75000"/>
                  </a:schemeClr>
                </a:solidFill>
              </a:rPr>
              <a:t>each other </a:t>
            </a:r>
            <a:r>
              <a:rPr lang="en-US" sz="3600" dirty="0">
                <a:solidFill>
                  <a:schemeClr val="accent6">
                    <a:lumMod val="75000"/>
                  </a:schemeClr>
                </a:solidFill>
              </a:rPr>
              <a:t>or a </a:t>
            </a:r>
            <a:r>
              <a:rPr lang="en-US" sz="3600" b="1" i="1" u="sng" dirty="0">
                <a:solidFill>
                  <a:schemeClr val="accent6">
                    <a:lumMod val="75000"/>
                  </a:schemeClr>
                </a:solidFill>
              </a:rPr>
              <a:t>reflexive pronoun</a:t>
            </a:r>
            <a:r>
              <a:rPr lang="en-US" sz="3600" dirty="0">
                <a:solidFill>
                  <a:schemeClr val="accent6">
                    <a:lumMod val="75000"/>
                  </a:schemeClr>
                </a:solidFill>
              </a:rPr>
              <a:t>.</a:t>
            </a:r>
          </a:p>
          <a:p>
            <a:pPr marL="0" indent="0">
              <a:buNone/>
            </a:pPr>
            <a:r>
              <a:rPr lang="en-US" sz="3600" b="1" dirty="0"/>
              <a:t>1. </a:t>
            </a:r>
            <a:r>
              <a:rPr lang="en-US" sz="3600" dirty="0"/>
              <a:t>After the argument they didn’t speak to ________ for a week.</a:t>
            </a:r>
          </a:p>
          <a:p>
            <a:pPr marL="0" indent="0">
              <a:buNone/>
            </a:pPr>
            <a:r>
              <a:rPr lang="en-US" sz="3600" b="1" dirty="0"/>
              <a:t>2. </a:t>
            </a:r>
            <a:r>
              <a:rPr lang="en-US" sz="3600" dirty="0"/>
              <a:t>This light is automatic. It turns _________ on and off.</a:t>
            </a:r>
          </a:p>
          <a:p>
            <a:pPr marL="0" indent="0">
              <a:buNone/>
            </a:pPr>
            <a:r>
              <a:rPr lang="en-US" sz="3600" b="1" dirty="0"/>
              <a:t>3. </a:t>
            </a:r>
            <a:r>
              <a:rPr lang="en-US" sz="3600" dirty="0"/>
              <a:t>We built the house _________. It took three years.</a:t>
            </a:r>
          </a:p>
          <a:p>
            <a:pPr marL="0" indent="0">
              <a:buNone/>
            </a:pPr>
            <a:r>
              <a:rPr lang="en-US" sz="3600" b="1" dirty="0"/>
              <a:t>4. </a:t>
            </a:r>
            <a:r>
              <a:rPr lang="en-US" sz="3600" dirty="0"/>
              <a:t>We only see _________ once a month.</a:t>
            </a:r>
          </a:p>
          <a:p>
            <a:pPr marL="0" indent="0">
              <a:buNone/>
            </a:pPr>
            <a:r>
              <a:rPr lang="en-US" sz="3600" b="1" dirty="0"/>
              <a:t>5. </a:t>
            </a:r>
            <a:r>
              <a:rPr lang="en-US" sz="3600" dirty="0"/>
              <a:t>They argue a lot. They don’t understand _________.</a:t>
            </a:r>
          </a:p>
          <a:p>
            <a:pPr marL="0" indent="0">
              <a:buNone/>
            </a:pPr>
            <a:r>
              <a:rPr lang="en-US" sz="3600" b="1" dirty="0"/>
              <a:t>6. </a:t>
            </a:r>
            <a:r>
              <a:rPr lang="en-US" sz="3600" dirty="0"/>
              <a:t>I blame _________ for the accident. It was my fault.</a:t>
            </a:r>
          </a:p>
          <a:p>
            <a:pPr marL="0" indent="0">
              <a:buNone/>
            </a:pPr>
            <a:endParaRPr lang="en-US" dirty="0"/>
          </a:p>
        </p:txBody>
      </p:sp>
      <p:sp>
        <p:nvSpPr>
          <p:cNvPr id="4" name="TextBox 3">
            <a:extLst>
              <a:ext uri="{FF2B5EF4-FFF2-40B4-BE49-F238E27FC236}">
                <a16:creationId xmlns:a16="http://schemas.microsoft.com/office/drawing/2014/main" xmlns="" id="{DC261FF0-8C94-3F30-A637-CBCBBA12A0C1}"/>
              </a:ext>
            </a:extLst>
          </p:cNvPr>
          <p:cNvSpPr txBox="1"/>
          <p:nvPr/>
        </p:nvSpPr>
        <p:spPr>
          <a:xfrm>
            <a:off x="8802806" y="1419369"/>
            <a:ext cx="1787669" cy="523220"/>
          </a:xfrm>
          <a:prstGeom prst="rect">
            <a:avLst/>
          </a:prstGeom>
          <a:noFill/>
        </p:spPr>
        <p:txBody>
          <a:bodyPr wrap="none" rtlCol="0">
            <a:spAutoFit/>
          </a:bodyPr>
          <a:lstStyle/>
          <a:p>
            <a:r>
              <a:rPr lang="en-US" sz="2800" b="1" dirty="0">
                <a:solidFill>
                  <a:schemeClr val="accent2">
                    <a:lumMod val="75000"/>
                  </a:schemeClr>
                </a:solidFill>
              </a:rPr>
              <a:t>each other</a:t>
            </a:r>
          </a:p>
        </p:txBody>
      </p:sp>
      <p:sp>
        <p:nvSpPr>
          <p:cNvPr id="5" name="TextBox 4">
            <a:extLst>
              <a:ext uri="{FF2B5EF4-FFF2-40B4-BE49-F238E27FC236}">
                <a16:creationId xmlns:a16="http://schemas.microsoft.com/office/drawing/2014/main" xmlns="" id="{798EA863-A201-436B-F860-C2BFAA3777EF}"/>
              </a:ext>
            </a:extLst>
          </p:cNvPr>
          <p:cNvSpPr txBox="1"/>
          <p:nvPr/>
        </p:nvSpPr>
        <p:spPr>
          <a:xfrm>
            <a:off x="3850943" y="3769058"/>
            <a:ext cx="1787669" cy="523220"/>
          </a:xfrm>
          <a:prstGeom prst="rect">
            <a:avLst/>
          </a:prstGeom>
          <a:noFill/>
        </p:spPr>
        <p:txBody>
          <a:bodyPr wrap="none" rtlCol="0">
            <a:spAutoFit/>
          </a:bodyPr>
          <a:lstStyle/>
          <a:p>
            <a:r>
              <a:rPr lang="en-US" sz="2800" b="1" dirty="0">
                <a:solidFill>
                  <a:schemeClr val="accent2">
                    <a:lumMod val="75000"/>
                  </a:schemeClr>
                </a:solidFill>
              </a:rPr>
              <a:t>each other</a:t>
            </a:r>
          </a:p>
        </p:txBody>
      </p:sp>
      <p:sp>
        <p:nvSpPr>
          <p:cNvPr id="6" name="TextBox 5">
            <a:extLst>
              <a:ext uri="{FF2B5EF4-FFF2-40B4-BE49-F238E27FC236}">
                <a16:creationId xmlns:a16="http://schemas.microsoft.com/office/drawing/2014/main" xmlns="" id="{214FFC26-AA7C-6DC2-21EC-4CB2127D8546}"/>
              </a:ext>
            </a:extLst>
          </p:cNvPr>
          <p:cNvSpPr txBox="1"/>
          <p:nvPr/>
        </p:nvSpPr>
        <p:spPr>
          <a:xfrm>
            <a:off x="9037093" y="4392192"/>
            <a:ext cx="1787669" cy="523220"/>
          </a:xfrm>
          <a:prstGeom prst="rect">
            <a:avLst/>
          </a:prstGeom>
          <a:noFill/>
        </p:spPr>
        <p:txBody>
          <a:bodyPr wrap="none" rtlCol="0">
            <a:spAutoFit/>
          </a:bodyPr>
          <a:lstStyle/>
          <a:p>
            <a:r>
              <a:rPr lang="en-US" sz="2800" b="1" dirty="0">
                <a:solidFill>
                  <a:schemeClr val="accent2">
                    <a:lumMod val="75000"/>
                  </a:schemeClr>
                </a:solidFill>
              </a:rPr>
              <a:t>each other</a:t>
            </a:r>
          </a:p>
        </p:txBody>
      </p:sp>
      <p:sp>
        <p:nvSpPr>
          <p:cNvPr id="7" name="TextBox 6">
            <a:extLst>
              <a:ext uri="{FF2B5EF4-FFF2-40B4-BE49-F238E27FC236}">
                <a16:creationId xmlns:a16="http://schemas.microsoft.com/office/drawing/2014/main" xmlns="" id="{BA53FF81-1763-7BCC-9240-D378DF8EDE4C}"/>
              </a:ext>
            </a:extLst>
          </p:cNvPr>
          <p:cNvSpPr txBox="1"/>
          <p:nvPr/>
        </p:nvSpPr>
        <p:spPr>
          <a:xfrm>
            <a:off x="7597347" y="2561342"/>
            <a:ext cx="923651" cy="523220"/>
          </a:xfrm>
          <a:prstGeom prst="rect">
            <a:avLst/>
          </a:prstGeom>
          <a:noFill/>
        </p:spPr>
        <p:txBody>
          <a:bodyPr wrap="none" rtlCol="0">
            <a:spAutoFit/>
          </a:bodyPr>
          <a:lstStyle/>
          <a:p>
            <a:r>
              <a:rPr lang="en-US" sz="2800" b="1" dirty="0">
                <a:solidFill>
                  <a:schemeClr val="accent2">
                    <a:lumMod val="75000"/>
                  </a:schemeClr>
                </a:solidFill>
              </a:rPr>
              <a:t>itself</a:t>
            </a:r>
          </a:p>
        </p:txBody>
      </p:sp>
      <p:sp>
        <p:nvSpPr>
          <p:cNvPr id="8" name="TextBox 7">
            <a:extLst>
              <a:ext uri="{FF2B5EF4-FFF2-40B4-BE49-F238E27FC236}">
                <a16:creationId xmlns:a16="http://schemas.microsoft.com/office/drawing/2014/main" xmlns="" id="{FD9CA888-0968-8115-2DCB-6AA62C6D47FC}"/>
              </a:ext>
            </a:extLst>
          </p:cNvPr>
          <p:cNvSpPr txBox="1"/>
          <p:nvPr/>
        </p:nvSpPr>
        <p:spPr>
          <a:xfrm>
            <a:off x="5202165" y="3150306"/>
            <a:ext cx="1595630" cy="523220"/>
          </a:xfrm>
          <a:prstGeom prst="rect">
            <a:avLst/>
          </a:prstGeom>
          <a:noFill/>
        </p:spPr>
        <p:txBody>
          <a:bodyPr wrap="none" rtlCol="0">
            <a:spAutoFit/>
          </a:bodyPr>
          <a:lstStyle/>
          <a:p>
            <a:r>
              <a:rPr lang="en-US" sz="2800" b="1" dirty="0">
                <a:solidFill>
                  <a:schemeClr val="accent2">
                    <a:lumMod val="75000"/>
                  </a:schemeClr>
                </a:solidFill>
              </a:rPr>
              <a:t>ourselves</a:t>
            </a:r>
          </a:p>
        </p:txBody>
      </p:sp>
      <p:sp>
        <p:nvSpPr>
          <p:cNvPr id="9" name="TextBox 8">
            <a:extLst>
              <a:ext uri="{FF2B5EF4-FFF2-40B4-BE49-F238E27FC236}">
                <a16:creationId xmlns:a16="http://schemas.microsoft.com/office/drawing/2014/main" xmlns="" id="{1C1CA671-0818-64E7-C682-1DDB082FE296}"/>
              </a:ext>
            </a:extLst>
          </p:cNvPr>
          <p:cNvSpPr txBox="1"/>
          <p:nvPr/>
        </p:nvSpPr>
        <p:spPr>
          <a:xfrm>
            <a:off x="3269277" y="4991883"/>
            <a:ext cx="1163332" cy="523220"/>
          </a:xfrm>
          <a:prstGeom prst="rect">
            <a:avLst/>
          </a:prstGeom>
          <a:noFill/>
        </p:spPr>
        <p:txBody>
          <a:bodyPr wrap="none" rtlCol="0">
            <a:spAutoFit/>
          </a:bodyPr>
          <a:lstStyle/>
          <a:p>
            <a:r>
              <a:rPr lang="en-US" sz="2800" b="1" dirty="0">
                <a:solidFill>
                  <a:schemeClr val="accent2">
                    <a:lumMod val="75000"/>
                  </a:schemeClr>
                </a:solidFill>
              </a:rPr>
              <a:t>myself</a:t>
            </a:r>
          </a:p>
        </p:txBody>
      </p:sp>
      <p:pic>
        <p:nvPicPr>
          <p:cNvPr id="2" name="Audio 1">
            <a:hlinkClick r:id="" action="ppaction://media"/>
            <a:extLst>
              <a:ext uri="{FF2B5EF4-FFF2-40B4-BE49-F238E27FC236}">
                <a16:creationId xmlns:a16="http://schemas.microsoft.com/office/drawing/2014/main" xmlns="" id="{F0036379-71AF-0D21-ECDE-5013A41C2CB5}"/>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843671374"/>
      </p:ext>
    </p:extLst>
  </p:cSld>
  <p:clrMapOvr>
    <a:masterClrMapping/>
  </p:clrMapOvr>
  <mc:AlternateContent xmlns:mc="http://schemas.openxmlformats.org/markup-compatibility/2006" xmlns:p14="http://schemas.microsoft.com/office/powerpoint/2010/main">
    <mc:Choice Requires="p14">
      <p:transition spd="slow" p14:dur="2000" advTm="58942"/>
    </mc:Choice>
    <mc:Fallback xmlns="">
      <p:transition spd="slow" advTm="589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1"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a:xfrm>
            <a:off x="838200" y="1258957"/>
            <a:ext cx="10515600" cy="4918006"/>
          </a:xfrm>
        </p:spPr>
        <p:txBody>
          <a:bodyPr>
            <a:normAutofit/>
          </a:bodyPr>
          <a:lstStyle/>
          <a:p>
            <a:pPr marL="0" indent="0" algn="ctr">
              <a:lnSpc>
                <a:spcPct val="200000"/>
              </a:lnSpc>
              <a:buNone/>
            </a:pPr>
            <a:r>
              <a:rPr lang="en-US" sz="6000" b="1" dirty="0">
                <a:effectLst/>
                <a:latin typeface="Calibri" panose="020F0502020204030204" pitchFamily="34" charset="0"/>
                <a:ea typeface="Calibri" panose="020F0502020204030204" pitchFamily="34" charset="0"/>
                <a:cs typeface="Arial" panose="020B0604020202020204" pitchFamily="34" charset="0"/>
              </a:rPr>
              <a:t>Unit 1</a:t>
            </a:r>
          </a:p>
          <a:p>
            <a:pPr marL="0" indent="0" algn="ctr">
              <a:lnSpc>
                <a:spcPct val="200000"/>
              </a:lnSpc>
              <a:buNone/>
            </a:pPr>
            <a:r>
              <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 Part C _ We are family</a:t>
            </a:r>
          </a:p>
          <a:p>
            <a:pPr marL="0" indent="0" algn="ctr">
              <a:lnSpc>
                <a:spcPct val="200000"/>
              </a:lnSpc>
              <a:buNone/>
            </a:pPr>
            <a:r>
              <a:rPr lang="en-US" sz="4400" b="1" dirty="0">
                <a:solidFill>
                  <a:schemeClr val="accent2">
                    <a:lumMod val="75000"/>
                  </a:schemeClr>
                </a:solidFill>
                <a:latin typeface="Calibri" panose="020F0502020204030204" pitchFamily="34" charset="0"/>
                <a:cs typeface="Arial" panose="020B0604020202020204" pitchFamily="34" charset="0"/>
              </a:rPr>
              <a:t>4 VOCABULARY</a:t>
            </a:r>
            <a:endParaRPr lang="en-US" dirty="0"/>
          </a:p>
        </p:txBody>
      </p:sp>
      <p:pic>
        <p:nvPicPr>
          <p:cNvPr id="2" name="Audio 1">
            <a:hlinkClick r:id="" action="ppaction://media"/>
            <a:extLst>
              <a:ext uri="{FF2B5EF4-FFF2-40B4-BE49-F238E27FC236}">
                <a16:creationId xmlns:a16="http://schemas.microsoft.com/office/drawing/2014/main" xmlns="" id="{B7DB11B3-CB6E-9454-272F-F6926E498FF5}"/>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914845152"/>
      </p:ext>
    </p:extLst>
  </p:cSld>
  <p:clrMapOvr>
    <a:masterClrMapping/>
  </p:clrMapOvr>
  <mc:AlternateContent xmlns:mc="http://schemas.openxmlformats.org/markup-compatibility/2006" xmlns:p14="http://schemas.microsoft.com/office/powerpoint/2010/main">
    <mc:Choice Requires="p14">
      <p:transition spd="slow" p14:dur="2000" advTm="4119"/>
    </mc:Choice>
    <mc:Fallback xmlns="">
      <p:transition spd="slow" advTm="41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D2E2EAF-FCFD-7019-E16C-C59198337471}"/>
              </a:ext>
            </a:extLst>
          </p:cNvPr>
          <p:cNvSpPr>
            <a:spLocks noGrp="1"/>
          </p:cNvSpPr>
          <p:nvPr>
            <p:ph idx="1"/>
          </p:nvPr>
        </p:nvSpPr>
        <p:spPr>
          <a:xfrm>
            <a:off x="838200" y="327546"/>
            <a:ext cx="10515600" cy="5849417"/>
          </a:xfrm>
        </p:spPr>
        <p:txBody>
          <a:bodyPr/>
          <a:lstStyle/>
          <a:p>
            <a:pPr marL="0" indent="0">
              <a:buNone/>
            </a:pPr>
            <a:r>
              <a:rPr lang="en-US" sz="3200" b="1" dirty="0">
                <a:solidFill>
                  <a:schemeClr val="accent6">
                    <a:lumMod val="75000"/>
                  </a:schemeClr>
                </a:solidFill>
              </a:rPr>
              <a:t>Can you remember? What do we call a person who……?</a:t>
            </a:r>
          </a:p>
          <a:p>
            <a:pPr marL="0" indent="0">
              <a:lnSpc>
                <a:spcPct val="150000"/>
              </a:lnSpc>
              <a:buNone/>
            </a:pPr>
            <a:r>
              <a:rPr lang="en-US" sz="3200" b="1" dirty="0"/>
              <a:t>1. </a:t>
            </a:r>
            <a:r>
              <a:rPr lang="en-US" sz="3200" dirty="0"/>
              <a:t>talks a lot _________________</a:t>
            </a:r>
            <a:r>
              <a:rPr lang="en-US" sz="3200" b="1" dirty="0"/>
              <a:t>	</a:t>
            </a:r>
          </a:p>
          <a:p>
            <a:pPr marL="0" indent="0">
              <a:lnSpc>
                <a:spcPct val="150000"/>
              </a:lnSpc>
              <a:buNone/>
            </a:pPr>
            <a:r>
              <a:rPr lang="en-US" sz="3200" b="1" dirty="0"/>
              <a:t>2. </a:t>
            </a:r>
            <a:r>
              <a:rPr lang="en-US" sz="3200" dirty="0"/>
              <a:t>doesn’t talk very much _________________</a:t>
            </a:r>
            <a:endParaRPr lang="en-US" sz="3200" b="1" dirty="0"/>
          </a:p>
          <a:p>
            <a:pPr marL="0" indent="0">
              <a:lnSpc>
                <a:spcPct val="150000"/>
              </a:lnSpc>
              <a:buNone/>
            </a:pPr>
            <a:r>
              <a:rPr lang="en-US" sz="3200" b="1" dirty="0"/>
              <a:t>3. </a:t>
            </a:r>
            <a:r>
              <a:rPr lang="en-US" sz="3200" dirty="0"/>
              <a:t>feels uncomfortable and nervous when he / she meets new people _________________ 	</a:t>
            </a:r>
          </a:p>
          <a:p>
            <a:pPr marL="0" indent="0">
              <a:lnSpc>
                <a:spcPct val="150000"/>
              </a:lnSpc>
              <a:buNone/>
            </a:pPr>
            <a:r>
              <a:rPr lang="en-US" sz="3200" b="1" dirty="0"/>
              <a:t>4. </a:t>
            </a:r>
            <a:r>
              <a:rPr lang="en-US" sz="3200" dirty="0"/>
              <a:t>thinks someone loves another person more than him / her	 _________________</a:t>
            </a:r>
          </a:p>
          <a:p>
            <a:pPr marL="0" indent="0">
              <a:buNone/>
            </a:pPr>
            <a:endParaRPr lang="en-US" sz="3600" b="1" dirty="0"/>
          </a:p>
          <a:p>
            <a:pPr marL="0" indent="0">
              <a:buNone/>
            </a:pPr>
            <a:endParaRPr lang="en-US" dirty="0"/>
          </a:p>
        </p:txBody>
      </p:sp>
      <p:sp>
        <p:nvSpPr>
          <p:cNvPr id="4" name="TextBox 3">
            <a:extLst>
              <a:ext uri="{FF2B5EF4-FFF2-40B4-BE49-F238E27FC236}">
                <a16:creationId xmlns:a16="http://schemas.microsoft.com/office/drawing/2014/main" xmlns="" id="{5847879C-F1B1-F53F-3913-CFE5C3949B9D}"/>
              </a:ext>
            </a:extLst>
          </p:cNvPr>
          <p:cNvSpPr txBox="1"/>
          <p:nvPr/>
        </p:nvSpPr>
        <p:spPr>
          <a:xfrm>
            <a:off x="5340626" y="1961322"/>
            <a:ext cx="2610678" cy="523220"/>
          </a:xfrm>
          <a:prstGeom prst="rect">
            <a:avLst/>
          </a:prstGeom>
          <a:noFill/>
        </p:spPr>
        <p:txBody>
          <a:bodyPr wrap="square" rtlCol="0">
            <a:spAutoFit/>
          </a:bodyPr>
          <a:lstStyle/>
          <a:p>
            <a:r>
              <a:rPr lang="en-US" sz="2800" b="1" dirty="0">
                <a:solidFill>
                  <a:schemeClr val="accent2">
                    <a:lumMod val="75000"/>
                  </a:schemeClr>
                </a:solidFill>
              </a:rPr>
              <a:t>quiet</a:t>
            </a:r>
            <a:endParaRPr lang="en-US" b="1" dirty="0">
              <a:solidFill>
                <a:schemeClr val="accent2">
                  <a:lumMod val="75000"/>
                </a:schemeClr>
              </a:solidFill>
            </a:endParaRPr>
          </a:p>
        </p:txBody>
      </p:sp>
      <p:sp>
        <p:nvSpPr>
          <p:cNvPr id="5" name="TextBox 4">
            <a:extLst>
              <a:ext uri="{FF2B5EF4-FFF2-40B4-BE49-F238E27FC236}">
                <a16:creationId xmlns:a16="http://schemas.microsoft.com/office/drawing/2014/main" xmlns="" id="{996FB334-B2E2-BF6D-DD50-972F746E45CA}"/>
              </a:ext>
            </a:extLst>
          </p:cNvPr>
          <p:cNvSpPr txBox="1"/>
          <p:nvPr/>
        </p:nvSpPr>
        <p:spPr>
          <a:xfrm>
            <a:off x="3359426" y="1080052"/>
            <a:ext cx="2610678" cy="523220"/>
          </a:xfrm>
          <a:prstGeom prst="rect">
            <a:avLst/>
          </a:prstGeom>
          <a:noFill/>
        </p:spPr>
        <p:txBody>
          <a:bodyPr wrap="square" rtlCol="0">
            <a:spAutoFit/>
          </a:bodyPr>
          <a:lstStyle/>
          <a:p>
            <a:r>
              <a:rPr lang="en-US" sz="2800" b="1" dirty="0">
                <a:solidFill>
                  <a:schemeClr val="accent2">
                    <a:lumMod val="75000"/>
                  </a:schemeClr>
                </a:solidFill>
              </a:rPr>
              <a:t>talkative</a:t>
            </a:r>
            <a:endParaRPr lang="en-US" b="1" dirty="0">
              <a:solidFill>
                <a:schemeClr val="accent2">
                  <a:lumMod val="75000"/>
                </a:schemeClr>
              </a:solidFill>
            </a:endParaRPr>
          </a:p>
        </p:txBody>
      </p:sp>
      <p:sp>
        <p:nvSpPr>
          <p:cNvPr id="6" name="TextBox 5">
            <a:extLst>
              <a:ext uri="{FF2B5EF4-FFF2-40B4-BE49-F238E27FC236}">
                <a16:creationId xmlns:a16="http://schemas.microsoft.com/office/drawing/2014/main" xmlns="" id="{83478F19-5416-B861-7E1E-3C6313D34C63}"/>
              </a:ext>
            </a:extLst>
          </p:cNvPr>
          <p:cNvSpPr txBox="1"/>
          <p:nvPr/>
        </p:nvSpPr>
        <p:spPr>
          <a:xfrm>
            <a:off x="2385391" y="3435626"/>
            <a:ext cx="2610678" cy="523220"/>
          </a:xfrm>
          <a:prstGeom prst="rect">
            <a:avLst/>
          </a:prstGeom>
          <a:noFill/>
        </p:spPr>
        <p:txBody>
          <a:bodyPr wrap="square" rtlCol="0">
            <a:spAutoFit/>
          </a:bodyPr>
          <a:lstStyle/>
          <a:p>
            <a:r>
              <a:rPr lang="en-US" sz="2800" b="1">
                <a:solidFill>
                  <a:schemeClr val="accent2">
                    <a:lumMod val="75000"/>
                  </a:schemeClr>
                </a:solidFill>
              </a:rPr>
              <a:t>shy</a:t>
            </a:r>
            <a:endParaRPr lang="en-US" b="1" dirty="0">
              <a:solidFill>
                <a:schemeClr val="accent2">
                  <a:lumMod val="75000"/>
                </a:schemeClr>
              </a:solidFill>
            </a:endParaRPr>
          </a:p>
        </p:txBody>
      </p:sp>
      <p:sp>
        <p:nvSpPr>
          <p:cNvPr id="7" name="TextBox 6">
            <a:extLst>
              <a:ext uri="{FF2B5EF4-FFF2-40B4-BE49-F238E27FC236}">
                <a16:creationId xmlns:a16="http://schemas.microsoft.com/office/drawing/2014/main" xmlns="" id="{59A46545-007F-B270-A6AE-E25F32E6B527}"/>
              </a:ext>
            </a:extLst>
          </p:cNvPr>
          <p:cNvSpPr txBox="1"/>
          <p:nvPr/>
        </p:nvSpPr>
        <p:spPr>
          <a:xfrm>
            <a:off x="1258956" y="5115339"/>
            <a:ext cx="2610678" cy="523220"/>
          </a:xfrm>
          <a:prstGeom prst="rect">
            <a:avLst/>
          </a:prstGeom>
          <a:noFill/>
        </p:spPr>
        <p:txBody>
          <a:bodyPr wrap="square" rtlCol="0">
            <a:spAutoFit/>
          </a:bodyPr>
          <a:lstStyle/>
          <a:p>
            <a:r>
              <a:rPr lang="en-US" sz="2800" b="1" dirty="0">
                <a:solidFill>
                  <a:schemeClr val="accent2">
                    <a:lumMod val="75000"/>
                  </a:schemeClr>
                </a:solidFill>
              </a:rPr>
              <a:t>jealous</a:t>
            </a:r>
            <a:endParaRPr lang="en-US" b="1" dirty="0">
              <a:solidFill>
                <a:schemeClr val="accent2">
                  <a:lumMod val="75000"/>
                </a:schemeClr>
              </a:solidFill>
            </a:endParaRPr>
          </a:p>
        </p:txBody>
      </p:sp>
      <p:pic>
        <p:nvPicPr>
          <p:cNvPr id="2" name="Audio 1">
            <a:hlinkClick r:id="" action="ppaction://media"/>
            <a:extLst>
              <a:ext uri="{FF2B5EF4-FFF2-40B4-BE49-F238E27FC236}">
                <a16:creationId xmlns:a16="http://schemas.microsoft.com/office/drawing/2014/main" xmlns="" id="{9C2B592A-91E7-C890-CCA0-F62AF7740D5D}"/>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749027423"/>
      </p:ext>
    </p:extLst>
  </p:cSld>
  <p:clrMapOvr>
    <a:masterClrMapping/>
  </p:clrMapOvr>
  <mc:AlternateContent xmlns:mc="http://schemas.openxmlformats.org/markup-compatibility/2006" xmlns:p14="http://schemas.microsoft.com/office/powerpoint/2010/main">
    <mc:Choice Requires="p14">
      <p:transition spd="slow" p14:dur="2000" advTm="41712"/>
    </mc:Choice>
    <mc:Fallback xmlns="">
      <p:transition spd="slow" advTm="417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500"/>
                                        <p:tgtEl>
                                          <p:spTgt spid="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fade">
                                      <p:cBhvr>
                                        <p:cTn id="26"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7" fill="hold" display="0">
                  <p:stCondLst>
                    <p:cond delay="indefinite"/>
                  </p:stCondLst>
                  <p:endCondLst>
                    <p:cond evt="onStopAudio" delay="0">
                      <p:tgtEl>
                        <p:sldTgt/>
                      </p:tgtEl>
                    </p:cond>
                  </p:endCondLst>
                </p:cTn>
                <p:tgtEl>
                  <p:spTgt spid="2"/>
                </p:tgtEl>
              </p:cMediaNode>
            </p:audio>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3A6B64-F45B-5E9E-4A5D-497358CBF0AC}"/>
              </a:ext>
            </a:extLst>
          </p:cNvPr>
          <p:cNvSpPr>
            <a:spLocks noGrp="1"/>
          </p:cNvSpPr>
          <p:nvPr>
            <p:ph type="title"/>
          </p:nvPr>
        </p:nvSpPr>
        <p:spPr>
          <a:xfrm>
            <a:off x="838200" y="365126"/>
            <a:ext cx="5985681" cy="315912"/>
          </a:xfrm>
        </p:spPr>
        <p:txBody>
          <a:bodyPr>
            <a:normAutofit fontScale="90000"/>
          </a:bodyPr>
          <a:lstStyle/>
          <a:p>
            <a:r>
              <a:rPr lang="en-US" sz="1800" b="1" i="0" u="none" strike="noStrike" baseline="0" dirty="0">
                <a:solidFill>
                  <a:schemeClr val="accent6">
                    <a:lumMod val="75000"/>
                  </a:schemeClr>
                </a:solidFill>
                <a:latin typeface="Arial" panose="020B0604020202020204" pitchFamily="34" charset="0"/>
              </a:rPr>
              <a:t/>
            </a:r>
            <a:br>
              <a:rPr lang="en-US" sz="1800" b="1" i="0" u="none" strike="noStrike" baseline="0" dirty="0">
                <a:solidFill>
                  <a:schemeClr val="accent6">
                    <a:lumMod val="75000"/>
                  </a:schemeClr>
                </a:solidFill>
                <a:latin typeface="Arial" panose="020B0604020202020204" pitchFamily="34" charset="0"/>
              </a:rPr>
            </a:br>
            <a:r>
              <a:rPr lang="en-US" dirty="0">
                <a:solidFill>
                  <a:schemeClr val="accent6">
                    <a:lumMod val="75000"/>
                  </a:schemeClr>
                </a:solidFill>
                <a:latin typeface="+mn-lt"/>
                <a:ea typeface="+mn-ea"/>
                <a:cs typeface="+mn-cs"/>
              </a:rPr>
              <a:t> What are they like?</a:t>
            </a:r>
            <a:endParaRPr lang="en-US" dirty="0">
              <a:solidFill>
                <a:schemeClr val="accent6">
                  <a:lumMod val="75000"/>
                </a:schemeClr>
              </a:solidFill>
            </a:endParaRPr>
          </a:p>
        </p:txBody>
      </p:sp>
      <p:sp>
        <p:nvSpPr>
          <p:cNvPr id="3" name="Content Placeholder 2">
            <a:extLst>
              <a:ext uri="{FF2B5EF4-FFF2-40B4-BE49-F238E27FC236}">
                <a16:creationId xmlns:a16="http://schemas.microsoft.com/office/drawing/2014/main" xmlns="" id="{F2D687F2-0CA1-1776-EDB4-CB548FF08D84}"/>
              </a:ext>
            </a:extLst>
          </p:cNvPr>
          <p:cNvSpPr>
            <a:spLocks noGrp="1"/>
          </p:cNvSpPr>
          <p:nvPr>
            <p:ph idx="1"/>
          </p:nvPr>
        </p:nvSpPr>
        <p:spPr>
          <a:xfrm>
            <a:off x="245660" y="955343"/>
            <a:ext cx="11641540" cy="5759356"/>
          </a:xfrm>
        </p:spPr>
        <p:txBody>
          <a:bodyPr/>
          <a:lstStyle/>
          <a:p>
            <a:pPr marL="0" indent="0">
              <a:buNone/>
            </a:pPr>
            <a:r>
              <a:rPr lang="en-US" b="1" dirty="0">
                <a:solidFill>
                  <a:schemeClr val="accent2">
                    <a:lumMod val="75000"/>
                  </a:schemeClr>
                </a:solidFill>
              </a:rPr>
              <a:t>Complete the sentences with the personality adjectives.</a:t>
            </a:r>
          </a:p>
          <a:p>
            <a:pPr marL="0" indent="0">
              <a:buNone/>
            </a:pPr>
            <a:endParaRPr lang="en-US" b="1" dirty="0"/>
          </a:p>
          <a:p>
            <a:pPr marL="0" indent="0">
              <a:buNone/>
            </a:pPr>
            <a:r>
              <a:rPr lang="en-US" dirty="0"/>
              <a:t>affectionate / aggressive / ambitious / bossy / charming /</a:t>
            </a:r>
          </a:p>
          <a:p>
            <a:pPr marL="0" indent="0">
              <a:buNone/>
            </a:pPr>
            <a:r>
              <a:rPr lang="en-US" dirty="0"/>
              <a:t>Competitive / independent/ jealous / manipulative / moody/</a:t>
            </a:r>
          </a:p>
          <a:p>
            <a:pPr marL="0" indent="0">
              <a:buNone/>
            </a:pPr>
            <a:r>
              <a:rPr lang="en-US" dirty="0"/>
              <a:t>reliable / selfish / sensible / sensitive / sociable / spoilt </a:t>
            </a:r>
          </a:p>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xmlns="" id="{E3263CD6-F880-3E87-14D1-023B89349AA7}"/>
              </a:ext>
            </a:extLst>
          </p:cNvPr>
          <p:cNvPicPr>
            <a:picLocks noChangeAspect="1"/>
          </p:cNvPicPr>
          <p:nvPr/>
        </p:nvPicPr>
        <p:blipFill>
          <a:blip r:embed="rId4"/>
          <a:stretch>
            <a:fillRect/>
          </a:stretch>
        </p:blipFill>
        <p:spPr>
          <a:xfrm>
            <a:off x="9090991" y="2632114"/>
            <a:ext cx="3101009" cy="4225886"/>
          </a:xfrm>
          <a:prstGeom prst="rect">
            <a:avLst/>
          </a:prstGeom>
        </p:spPr>
      </p:pic>
      <p:pic>
        <p:nvPicPr>
          <p:cNvPr id="7" name="Audio 6">
            <a:hlinkClick r:id="" action="ppaction://media"/>
            <a:extLst>
              <a:ext uri="{FF2B5EF4-FFF2-40B4-BE49-F238E27FC236}">
                <a16:creationId xmlns:a16="http://schemas.microsoft.com/office/drawing/2014/main" xmlns="" id="{79CD0E6F-7814-76BB-B5DA-D93646C471AC}"/>
              </a:ext>
            </a:extLst>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962792288"/>
      </p:ext>
    </p:extLst>
  </p:cSld>
  <p:clrMapOvr>
    <a:masterClrMapping/>
  </p:clrMapOvr>
  <mc:AlternateContent xmlns:mc="http://schemas.openxmlformats.org/markup-compatibility/2006" xmlns:p14="http://schemas.microsoft.com/office/powerpoint/2010/main">
    <mc:Choice Requires="p14">
      <p:transition spd="slow" p14:dur="2000" advTm="28245"/>
    </mc:Choice>
    <mc:Fallback xmlns="">
      <p:transition spd="slow" advTm="282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F688499-4B27-E1DB-28DA-4ADBF748CA7C}"/>
              </a:ext>
            </a:extLst>
          </p:cNvPr>
          <p:cNvSpPr>
            <a:spLocks noGrp="1"/>
          </p:cNvSpPr>
          <p:nvPr>
            <p:ph idx="1"/>
          </p:nvPr>
        </p:nvSpPr>
        <p:spPr>
          <a:xfrm>
            <a:off x="291449" y="235424"/>
            <a:ext cx="11609102" cy="6387152"/>
          </a:xfrm>
        </p:spPr>
        <p:txBody>
          <a:bodyPr>
            <a:normAutofit/>
          </a:bodyPr>
          <a:lstStyle/>
          <a:p>
            <a:pPr>
              <a:lnSpc>
                <a:spcPct val="150000"/>
              </a:lnSpc>
            </a:pPr>
            <a:r>
              <a:rPr lang="en-US" dirty="0"/>
              <a:t>children behave badly because they are given everything they want.</a:t>
            </a:r>
          </a:p>
          <a:p>
            <a:pPr>
              <a:lnSpc>
                <a:spcPct val="150000"/>
              </a:lnSpc>
            </a:pPr>
            <a:r>
              <a:rPr lang="en-US" dirty="0"/>
              <a:t>people always want to win.</a:t>
            </a:r>
          </a:p>
          <a:p>
            <a:pPr>
              <a:lnSpc>
                <a:spcPct val="150000"/>
              </a:lnSpc>
            </a:pPr>
            <a:r>
              <a:rPr lang="en-US" dirty="0"/>
              <a:t>people think about themselves and not about other people.</a:t>
            </a:r>
          </a:p>
          <a:p>
            <a:pPr>
              <a:lnSpc>
                <a:spcPct val="150000"/>
              </a:lnSpc>
            </a:pPr>
            <a:r>
              <a:rPr lang="en-US" dirty="0"/>
              <a:t>people get angry quickly and like fighting and arguing.</a:t>
            </a:r>
          </a:p>
          <a:p>
            <a:pPr>
              <a:lnSpc>
                <a:spcPct val="150000"/>
              </a:lnSpc>
            </a:pPr>
            <a:r>
              <a:rPr lang="en-US" dirty="0"/>
              <a:t>people have an attractive personality that makes people like them.</a:t>
            </a:r>
          </a:p>
          <a:p>
            <a:pPr>
              <a:lnSpc>
                <a:spcPct val="150000"/>
              </a:lnSpc>
            </a:pPr>
            <a:r>
              <a:rPr lang="en-US" dirty="0"/>
              <a:t>people have common sense and are practical.</a:t>
            </a:r>
          </a:p>
          <a:p>
            <a:pPr>
              <a:lnSpc>
                <a:spcPct val="150000"/>
              </a:lnSpc>
            </a:pPr>
            <a:r>
              <a:rPr lang="en-US" dirty="0"/>
              <a:t>people are friendly and enjoy being with other people.</a:t>
            </a:r>
          </a:p>
          <a:p>
            <a:pPr>
              <a:lnSpc>
                <a:spcPct val="150000"/>
              </a:lnSpc>
            </a:pPr>
            <a:r>
              <a:rPr lang="en-US" dirty="0"/>
              <a:t>people are good at influencing other people to do what they want.</a:t>
            </a:r>
          </a:p>
          <a:p>
            <a:pPr>
              <a:lnSpc>
                <a:spcPct val="150000"/>
              </a:lnSpc>
            </a:pPr>
            <a:endParaRPr lang="en-US" dirty="0"/>
          </a:p>
          <a:p>
            <a:pPr>
              <a:lnSpc>
                <a:spcPct val="150000"/>
              </a:lnSpc>
            </a:pPr>
            <a:endParaRPr lang="en-US" dirty="0"/>
          </a:p>
          <a:p>
            <a:pPr>
              <a:lnSpc>
                <a:spcPct val="150000"/>
              </a:lnSpc>
            </a:pPr>
            <a:endParaRPr lang="en-US" dirty="0"/>
          </a:p>
        </p:txBody>
      </p:sp>
      <p:sp>
        <p:nvSpPr>
          <p:cNvPr id="2" name="TextBox 1">
            <a:extLst>
              <a:ext uri="{FF2B5EF4-FFF2-40B4-BE49-F238E27FC236}">
                <a16:creationId xmlns:a16="http://schemas.microsoft.com/office/drawing/2014/main" xmlns="" id="{CAA75996-9A0D-734C-97E1-D639BB495418}"/>
              </a:ext>
            </a:extLst>
          </p:cNvPr>
          <p:cNvSpPr txBox="1"/>
          <p:nvPr/>
        </p:nvSpPr>
        <p:spPr>
          <a:xfrm>
            <a:off x="10469217" y="432380"/>
            <a:ext cx="896399" cy="461665"/>
          </a:xfrm>
          <a:prstGeom prst="rect">
            <a:avLst/>
          </a:prstGeom>
          <a:noFill/>
        </p:spPr>
        <p:txBody>
          <a:bodyPr wrap="none" rtlCol="0">
            <a:spAutoFit/>
          </a:bodyPr>
          <a:lstStyle/>
          <a:p>
            <a:r>
              <a:rPr lang="en-US" sz="2400" b="1" dirty="0">
                <a:solidFill>
                  <a:schemeClr val="accent2">
                    <a:lumMod val="75000"/>
                  </a:schemeClr>
                </a:solidFill>
              </a:rPr>
              <a:t>spoilt</a:t>
            </a:r>
            <a:endParaRPr lang="en-US" b="1" dirty="0">
              <a:solidFill>
                <a:schemeClr val="accent2">
                  <a:lumMod val="75000"/>
                </a:schemeClr>
              </a:solidFill>
            </a:endParaRPr>
          </a:p>
        </p:txBody>
      </p:sp>
      <p:sp>
        <p:nvSpPr>
          <p:cNvPr id="4" name="TextBox 3">
            <a:extLst>
              <a:ext uri="{FF2B5EF4-FFF2-40B4-BE49-F238E27FC236}">
                <a16:creationId xmlns:a16="http://schemas.microsoft.com/office/drawing/2014/main" xmlns="" id="{CFA64728-5F37-3A2B-3738-0924DB10E29A}"/>
              </a:ext>
            </a:extLst>
          </p:cNvPr>
          <p:cNvSpPr txBox="1"/>
          <p:nvPr/>
        </p:nvSpPr>
        <p:spPr>
          <a:xfrm>
            <a:off x="8574157" y="4966873"/>
            <a:ext cx="2133600" cy="461665"/>
          </a:xfrm>
          <a:prstGeom prst="rect">
            <a:avLst/>
          </a:prstGeom>
          <a:noFill/>
        </p:spPr>
        <p:txBody>
          <a:bodyPr wrap="square" rtlCol="0">
            <a:spAutoFit/>
          </a:bodyPr>
          <a:lstStyle/>
          <a:p>
            <a:r>
              <a:rPr lang="en-US" sz="2400" b="1" dirty="0">
                <a:solidFill>
                  <a:schemeClr val="accent2">
                    <a:lumMod val="75000"/>
                  </a:schemeClr>
                </a:solidFill>
              </a:rPr>
              <a:t>sociable</a:t>
            </a:r>
            <a:endParaRPr lang="en-US" b="1" dirty="0">
              <a:solidFill>
                <a:schemeClr val="accent2">
                  <a:lumMod val="75000"/>
                </a:schemeClr>
              </a:solidFill>
            </a:endParaRPr>
          </a:p>
        </p:txBody>
      </p:sp>
      <p:sp>
        <p:nvSpPr>
          <p:cNvPr id="5" name="TextBox 4">
            <a:extLst>
              <a:ext uri="{FF2B5EF4-FFF2-40B4-BE49-F238E27FC236}">
                <a16:creationId xmlns:a16="http://schemas.microsoft.com/office/drawing/2014/main" xmlns="" id="{35162554-B3C5-D47D-D2B9-75ED667FEC9A}"/>
              </a:ext>
            </a:extLst>
          </p:cNvPr>
          <p:cNvSpPr txBox="1"/>
          <p:nvPr/>
        </p:nvSpPr>
        <p:spPr>
          <a:xfrm>
            <a:off x="9316278" y="1921566"/>
            <a:ext cx="1000595" cy="461665"/>
          </a:xfrm>
          <a:prstGeom prst="rect">
            <a:avLst/>
          </a:prstGeom>
          <a:noFill/>
        </p:spPr>
        <p:txBody>
          <a:bodyPr wrap="none" rtlCol="0">
            <a:spAutoFit/>
          </a:bodyPr>
          <a:lstStyle/>
          <a:p>
            <a:r>
              <a:rPr lang="en-US" sz="2400" b="1" dirty="0">
                <a:solidFill>
                  <a:schemeClr val="accent2">
                    <a:lumMod val="75000"/>
                  </a:schemeClr>
                </a:solidFill>
              </a:rPr>
              <a:t>selfish</a:t>
            </a:r>
            <a:endParaRPr lang="en-US" b="1" dirty="0">
              <a:solidFill>
                <a:schemeClr val="accent2">
                  <a:lumMod val="75000"/>
                </a:schemeClr>
              </a:solidFill>
            </a:endParaRPr>
          </a:p>
        </p:txBody>
      </p:sp>
      <p:sp>
        <p:nvSpPr>
          <p:cNvPr id="6" name="TextBox 5">
            <a:extLst>
              <a:ext uri="{FF2B5EF4-FFF2-40B4-BE49-F238E27FC236}">
                <a16:creationId xmlns:a16="http://schemas.microsoft.com/office/drawing/2014/main" xmlns="" id="{90C00A9C-15AE-45F9-75AF-AB8F0C7F5DD8}"/>
              </a:ext>
            </a:extLst>
          </p:cNvPr>
          <p:cNvSpPr txBox="1"/>
          <p:nvPr/>
        </p:nvSpPr>
        <p:spPr>
          <a:xfrm>
            <a:off x="8335617" y="2716553"/>
            <a:ext cx="2133600" cy="461665"/>
          </a:xfrm>
          <a:prstGeom prst="rect">
            <a:avLst/>
          </a:prstGeom>
          <a:noFill/>
        </p:spPr>
        <p:txBody>
          <a:bodyPr wrap="square" rtlCol="0">
            <a:spAutoFit/>
          </a:bodyPr>
          <a:lstStyle/>
          <a:p>
            <a:r>
              <a:rPr lang="en-US" sz="2400" b="1" dirty="0">
                <a:solidFill>
                  <a:schemeClr val="accent2">
                    <a:lumMod val="75000"/>
                  </a:schemeClr>
                </a:solidFill>
              </a:rPr>
              <a:t>aggressive</a:t>
            </a:r>
            <a:endParaRPr lang="en-US" b="1" dirty="0">
              <a:solidFill>
                <a:schemeClr val="accent2">
                  <a:lumMod val="75000"/>
                </a:schemeClr>
              </a:solidFill>
            </a:endParaRPr>
          </a:p>
        </p:txBody>
      </p:sp>
      <p:sp>
        <p:nvSpPr>
          <p:cNvPr id="7" name="TextBox 6">
            <a:extLst>
              <a:ext uri="{FF2B5EF4-FFF2-40B4-BE49-F238E27FC236}">
                <a16:creationId xmlns:a16="http://schemas.microsoft.com/office/drawing/2014/main" xmlns="" id="{562A1F82-89ED-2CF3-FA06-F5D3BB1F70BA}"/>
              </a:ext>
            </a:extLst>
          </p:cNvPr>
          <p:cNvSpPr txBox="1"/>
          <p:nvPr/>
        </p:nvSpPr>
        <p:spPr>
          <a:xfrm>
            <a:off x="10177669" y="3477687"/>
            <a:ext cx="2133600" cy="461665"/>
          </a:xfrm>
          <a:prstGeom prst="rect">
            <a:avLst/>
          </a:prstGeom>
          <a:noFill/>
        </p:spPr>
        <p:txBody>
          <a:bodyPr wrap="square" rtlCol="0">
            <a:spAutoFit/>
          </a:bodyPr>
          <a:lstStyle/>
          <a:p>
            <a:r>
              <a:rPr lang="en-US" sz="2400" b="1" dirty="0">
                <a:solidFill>
                  <a:schemeClr val="accent2">
                    <a:lumMod val="75000"/>
                  </a:schemeClr>
                </a:solidFill>
              </a:rPr>
              <a:t>charming</a:t>
            </a:r>
            <a:endParaRPr lang="en-US" b="1" dirty="0">
              <a:solidFill>
                <a:schemeClr val="accent2">
                  <a:lumMod val="75000"/>
                </a:schemeClr>
              </a:solidFill>
            </a:endParaRPr>
          </a:p>
        </p:txBody>
      </p:sp>
      <p:sp>
        <p:nvSpPr>
          <p:cNvPr id="8" name="TextBox 7">
            <a:extLst>
              <a:ext uri="{FF2B5EF4-FFF2-40B4-BE49-F238E27FC236}">
                <a16:creationId xmlns:a16="http://schemas.microsoft.com/office/drawing/2014/main" xmlns="" id="{31789387-867F-FDE4-3774-87741396EDAF}"/>
              </a:ext>
            </a:extLst>
          </p:cNvPr>
          <p:cNvSpPr txBox="1"/>
          <p:nvPr/>
        </p:nvSpPr>
        <p:spPr>
          <a:xfrm>
            <a:off x="7268817" y="4207899"/>
            <a:ext cx="2133600" cy="461665"/>
          </a:xfrm>
          <a:prstGeom prst="rect">
            <a:avLst/>
          </a:prstGeom>
          <a:noFill/>
        </p:spPr>
        <p:txBody>
          <a:bodyPr wrap="square" rtlCol="0">
            <a:spAutoFit/>
          </a:bodyPr>
          <a:lstStyle/>
          <a:p>
            <a:r>
              <a:rPr lang="en-US" sz="2400" b="1" dirty="0">
                <a:solidFill>
                  <a:schemeClr val="accent2">
                    <a:lumMod val="75000"/>
                  </a:schemeClr>
                </a:solidFill>
              </a:rPr>
              <a:t>sensible</a:t>
            </a:r>
            <a:endParaRPr lang="en-US" b="1" dirty="0">
              <a:solidFill>
                <a:schemeClr val="accent2">
                  <a:lumMod val="75000"/>
                </a:schemeClr>
              </a:solidFill>
            </a:endParaRPr>
          </a:p>
        </p:txBody>
      </p:sp>
      <p:sp>
        <p:nvSpPr>
          <p:cNvPr id="9" name="TextBox 8">
            <a:extLst>
              <a:ext uri="{FF2B5EF4-FFF2-40B4-BE49-F238E27FC236}">
                <a16:creationId xmlns:a16="http://schemas.microsoft.com/office/drawing/2014/main" xmlns="" id="{BCFEBF1D-8C95-BD4B-5E2F-2225B42932DF}"/>
              </a:ext>
            </a:extLst>
          </p:cNvPr>
          <p:cNvSpPr txBox="1"/>
          <p:nvPr/>
        </p:nvSpPr>
        <p:spPr>
          <a:xfrm>
            <a:off x="4505740" y="1272209"/>
            <a:ext cx="2133600" cy="461665"/>
          </a:xfrm>
          <a:prstGeom prst="rect">
            <a:avLst/>
          </a:prstGeom>
          <a:noFill/>
        </p:spPr>
        <p:txBody>
          <a:bodyPr wrap="square" rtlCol="0">
            <a:spAutoFit/>
          </a:bodyPr>
          <a:lstStyle/>
          <a:p>
            <a:r>
              <a:rPr lang="en-US" sz="2400" b="1" dirty="0">
                <a:solidFill>
                  <a:schemeClr val="accent2">
                    <a:lumMod val="75000"/>
                  </a:schemeClr>
                </a:solidFill>
              </a:rPr>
              <a:t>competitive</a:t>
            </a:r>
            <a:endParaRPr lang="en-US" b="1" dirty="0">
              <a:solidFill>
                <a:schemeClr val="accent2">
                  <a:lumMod val="75000"/>
                </a:schemeClr>
              </a:solidFill>
            </a:endParaRPr>
          </a:p>
        </p:txBody>
      </p:sp>
      <p:sp>
        <p:nvSpPr>
          <p:cNvPr id="10" name="TextBox 9">
            <a:extLst>
              <a:ext uri="{FF2B5EF4-FFF2-40B4-BE49-F238E27FC236}">
                <a16:creationId xmlns:a16="http://schemas.microsoft.com/office/drawing/2014/main" xmlns="" id="{B81C38E5-1720-7393-E566-518079A60048}"/>
              </a:ext>
            </a:extLst>
          </p:cNvPr>
          <p:cNvSpPr txBox="1"/>
          <p:nvPr/>
        </p:nvSpPr>
        <p:spPr>
          <a:xfrm>
            <a:off x="10177669" y="5794724"/>
            <a:ext cx="2133600" cy="461665"/>
          </a:xfrm>
          <a:prstGeom prst="rect">
            <a:avLst/>
          </a:prstGeom>
          <a:noFill/>
        </p:spPr>
        <p:txBody>
          <a:bodyPr wrap="square" rtlCol="0">
            <a:spAutoFit/>
          </a:bodyPr>
          <a:lstStyle/>
          <a:p>
            <a:r>
              <a:rPr lang="en-US" sz="2400" b="1" dirty="0">
                <a:solidFill>
                  <a:schemeClr val="accent2">
                    <a:lumMod val="75000"/>
                  </a:schemeClr>
                </a:solidFill>
              </a:rPr>
              <a:t>manipulative</a:t>
            </a:r>
            <a:endParaRPr lang="en-US" b="1" dirty="0">
              <a:solidFill>
                <a:schemeClr val="accent2">
                  <a:lumMod val="75000"/>
                </a:schemeClr>
              </a:solidFill>
            </a:endParaRPr>
          </a:p>
        </p:txBody>
      </p:sp>
      <p:pic>
        <p:nvPicPr>
          <p:cNvPr id="11" name="Audio 10">
            <a:hlinkClick r:id="" action="ppaction://media"/>
            <a:extLst>
              <a:ext uri="{FF2B5EF4-FFF2-40B4-BE49-F238E27FC236}">
                <a16:creationId xmlns:a16="http://schemas.microsoft.com/office/drawing/2014/main" xmlns="" id="{B92B351C-57E2-5D9E-8C2C-73ED06E26775}"/>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562423523"/>
      </p:ext>
    </p:extLst>
  </p:cSld>
  <p:clrMapOvr>
    <a:masterClrMapping/>
  </p:clrMapOvr>
  <mc:AlternateContent xmlns:mc="http://schemas.openxmlformats.org/markup-compatibility/2006" xmlns:p14="http://schemas.microsoft.com/office/powerpoint/2010/main">
    <mc:Choice Requires="p14">
      <p:transition spd="slow" p14:dur="2000" advTm="74870"/>
    </mc:Choice>
    <mc:Fallback xmlns="">
      <p:transition spd="slow" advTm="748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
                                            <p:txEl>
                                              <p:pRg st="0" end="0"/>
                                            </p:txEl>
                                          </p:spTgt>
                                        </p:tgtEl>
                                        <p:attrNameLst>
                                          <p:attrName>style.visibility</p:attrName>
                                        </p:attrNameLst>
                                      </p:cBhvr>
                                      <p:to>
                                        <p:strVal val="visible"/>
                                      </p:to>
                                    </p:set>
                                    <p:animEffect transition="in" filter="fade">
                                      <p:cBhvr>
                                        <p:cTn id="16" dur="500"/>
                                        <p:tgtEl>
                                          <p:spTgt spid="9">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500"/>
                                        <p:tgtEl>
                                          <p:spTgt spid="5">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500"/>
                                        <p:tgtEl>
                                          <p:spTgt spid="6">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Effect transition="in" filter="fade">
                                      <p:cBhvr>
                                        <p:cTn id="31" dur="500"/>
                                        <p:tgtEl>
                                          <p:spTgt spid="7">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8">
                                            <p:txEl>
                                              <p:pRg st="0" end="0"/>
                                            </p:txEl>
                                          </p:spTgt>
                                        </p:tgtEl>
                                        <p:attrNameLst>
                                          <p:attrName>style.visibility</p:attrName>
                                        </p:attrNameLst>
                                      </p:cBhvr>
                                      <p:to>
                                        <p:strVal val="visible"/>
                                      </p:to>
                                    </p:set>
                                    <p:animEffect transition="in" filter="fade">
                                      <p:cBhvr>
                                        <p:cTn id="36" dur="500"/>
                                        <p:tgtEl>
                                          <p:spTgt spid="8">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4">
                                            <p:txEl>
                                              <p:pRg st="0" end="0"/>
                                            </p:txEl>
                                          </p:spTgt>
                                        </p:tgtEl>
                                        <p:attrNameLst>
                                          <p:attrName>style.visibility</p:attrName>
                                        </p:attrNameLst>
                                      </p:cBhvr>
                                      <p:to>
                                        <p:strVal val="visible"/>
                                      </p:to>
                                    </p:set>
                                    <p:animEffect transition="in" filter="fade">
                                      <p:cBhvr>
                                        <p:cTn id="41" dur="500"/>
                                        <p:tgtEl>
                                          <p:spTgt spid="4">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0">
                                            <p:txEl>
                                              <p:pRg st="0" end="0"/>
                                            </p:txEl>
                                          </p:spTgt>
                                        </p:tgtEl>
                                        <p:attrNameLst>
                                          <p:attrName>style.visibility</p:attrName>
                                        </p:attrNameLst>
                                      </p:cBhvr>
                                      <p:to>
                                        <p:strVal val="visible"/>
                                      </p:to>
                                    </p:set>
                                    <p:animEffect transition="in" filter="fade">
                                      <p:cBhvr>
                                        <p:cTn id="46"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11"/>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D600E7F-3840-60C1-FACB-74BD04077361}"/>
              </a:ext>
            </a:extLst>
          </p:cNvPr>
          <p:cNvSpPr>
            <a:spLocks noGrp="1"/>
          </p:cNvSpPr>
          <p:nvPr>
            <p:ph idx="1"/>
          </p:nvPr>
        </p:nvSpPr>
        <p:spPr>
          <a:xfrm>
            <a:off x="139147" y="331306"/>
            <a:ext cx="11913705" cy="6321286"/>
          </a:xfrm>
        </p:spPr>
        <p:txBody>
          <a:bodyPr>
            <a:normAutofit fontScale="92500" lnSpcReduction="10000"/>
          </a:bodyPr>
          <a:lstStyle/>
          <a:p>
            <a:pPr>
              <a:lnSpc>
                <a:spcPct val="150000"/>
              </a:lnSpc>
            </a:pPr>
            <a:r>
              <a:rPr lang="en-US" dirty="0"/>
              <a:t>people are happy one minute and sad the next, and are often bad-tempered.</a:t>
            </a:r>
          </a:p>
          <a:p>
            <a:pPr>
              <a:lnSpc>
                <a:spcPct val="150000"/>
              </a:lnSpc>
            </a:pPr>
            <a:r>
              <a:rPr lang="en-US" dirty="0"/>
              <a:t>people like doing things on their own, without help.</a:t>
            </a:r>
          </a:p>
          <a:p>
            <a:pPr>
              <a:lnSpc>
                <a:spcPct val="150000"/>
              </a:lnSpc>
            </a:pPr>
            <a:r>
              <a:rPr lang="en-US" dirty="0"/>
              <a:t>people like giving orders to other people.</a:t>
            </a:r>
          </a:p>
          <a:p>
            <a:pPr>
              <a:lnSpc>
                <a:spcPct val="150000"/>
              </a:lnSpc>
            </a:pPr>
            <a:r>
              <a:rPr lang="en-US" dirty="0"/>
              <a:t>people show that they love or like people very much.</a:t>
            </a:r>
          </a:p>
          <a:p>
            <a:pPr>
              <a:lnSpc>
                <a:spcPct val="150000"/>
              </a:lnSpc>
            </a:pPr>
            <a:r>
              <a:rPr lang="en-US" dirty="0"/>
              <a:t>people you can trust or depend on.</a:t>
            </a:r>
          </a:p>
          <a:p>
            <a:pPr>
              <a:lnSpc>
                <a:spcPct val="150000"/>
              </a:lnSpc>
            </a:pPr>
            <a:r>
              <a:rPr lang="en-US" dirty="0"/>
              <a:t>people understand other people's feelings or are easily hurt or offended.</a:t>
            </a:r>
          </a:p>
          <a:p>
            <a:pPr>
              <a:lnSpc>
                <a:spcPct val="150000"/>
              </a:lnSpc>
            </a:pPr>
            <a:r>
              <a:rPr lang="en-US" dirty="0"/>
              <a:t>people want to be successful in life.</a:t>
            </a:r>
          </a:p>
          <a:p>
            <a:pPr>
              <a:lnSpc>
                <a:spcPct val="150000"/>
              </a:lnSpc>
            </a:pPr>
            <a:r>
              <a:rPr lang="en-US" dirty="0"/>
              <a:t>people think that someone loves another person more than them, or wants what other people have. </a:t>
            </a:r>
          </a:p>
          <a:p>
            <a:pPr>
              <a:lnSpc>
                <a:spcPct val="150000"/>
              </a:lnSpc>
            </a:pPr>
            <a:endParaRPr lang="en-US" dirty="0"/>
          </a:p>
        </p:txBody>
      </p:sp>
      <p:sp>
        <p:nvSpPr>
          <p:cNvPr id="2" name="TextBox 1">
            <a:extLst>
              <a:ext uri="{FF2B5EF4-FFF2-40B4-BE49-F238E27FC236}">
                <a16:creationId xmlns:a16="http://schemas.microsoft.com/office/drawing/2014/main" xmlns="" id="{8CAC2A64-4017-3BBC-2C75-011FA7C14697}"/>
              </a:ext>
            </a:extLst>
          </p:cNvPr>
          <p:cNvSpPr txBox="1"/>
          <p:nvPr/>
        </p:nvSpPr>
        <p:spPr>
          <a:xfrm>
            <a:off x="10727635" y="463827"/>
            <a:ext cx="1325217" cy="461665"/>
          </a:xfrm>
          <a:prstGeom prst="rect">
            <a:avLst/>
          </a:prstGeom>
          <a:noFill/>
        </p:spPr>
        <p:txBody>
          <a:bodyPr wrap="square" rtlCol="0">
            <a:spAutoFit/>
          </a:bodyPr>
          <a:lstStyle/>
          <a:p>
            <a:r>
              <a:rPr lang="en-US" sz="2400" b="1" dirty="0">
                <a:solidFill>
                  <a:schemeClr val="accent2">
                    <a:lumMod val="75000"/>
                  </a:schemeClr>
                </a:solidFill>
              </a:rPr>
              <a:t>moody</a:t>
            </a:r>
            <a:endParaRPr lang="en-US" b="1" dirty="0">
              <a:solidFill>
                <a:schemeClr val="accent2">
                  <a:lumMod val="75000"/>
                </a:schemeClr>
              </a:solidFill>
            </a:endParaRPr>
          </a:p>
        </p:txBody>
      </p:sp>
      <p:sp>
        <p:nvSpPr>
          <p:cNvPr id="4" name="TextBox 3">
            <a:extLst>
              <a:ext uri="{FF2B5EF4-FFF2-40B4-BE49-F238E27FC236}">
                <a16:creationId xmlns:a16="http://schemas.microsoft.com/office/drawing/2014/main" xmlns="" id="{9B86520D-2E4B-F96B-18B1-FF1C30A67EC0}"/>
              </a:ext>
            </a:extLst>
          </p:cNvPr>
          <p:cNvSpPr txBox="1"/>
          <p:nvPr/>
        </p:nvSpPr>
        <p:spPr>
          <a:xfrm>
            <a:off x="7354957" y="1126435"/>
            <a:ext cx="2133600" cy="461665"/>
          </a:xfrm>
          <a:prstGeom prst="rect">
            <a:avLst/>
          </a:prstGeom>
          <a:noFill/>
        </p:spPr>
        <p:txBody>
          <a:bodyPr wrap="square" rtlCol="0">
            <a:spAutoFit/>
          </a:bodyPr>
          <a:lstStyle/>
          <a:p>
            <a:r>
              <a:rPr lang="en-US" sz="2400" b="1" dirty="0">
                <a:solidFill>
                  <a:schemeClr val="accent2">
                    <a:lumMod val="75000"/>
                  </a:schemeClr>
                </a:solidFill>
              </a:rPr>
              <a:t>independent</a:t>
            </a:r>
            <a:endParaRPr lang="en-US" b="1" dirty="0">
              <a:solidFill>
                <a:schemeClr val="accent2">
                  <a:lumMod val="75000"/>
                </a:schemeClr>
              </a:solidFill>
            </a:endParaRPr>
          </a:p>
        </p:txBody>
      </p:sp>
      <p:sp>
        <p:nvSpPr>
          <p:cNvPr id="5" name="TextBox 4">
            <a:extLst>
              <a:ext uri="{FF2B5EF4-FFF2-40B4-BE49-F238E27FC236}">
                <a16:creationId xmlns:a16="http://schemas.microsoft.com/office/drawing/2014/main" xmlns="" id="{6E03098A-ED8F-4FEC-3EDB-FD768E568526}"/>
              </a:ext>
            </a:extLst>
          </p:cNvPr>
          <p:cNvSpPr txBox="1"/>
          <p:nvPr/>
        </p:nvSpPr>
        <p:spPr>
          <a:xfrm>
            <a:off x="6095999" y="1802296"/>
            <a:ext cx="2133600" cy="461665"/>
          </a:xfrm>
          <a:prstGeom prst="rect">
            <a:avLst/>
          </a:prstGeom>
          <a:noFill/>
        </p:spPr>
        <p:txBody>
          <a:bodyPr wrap="square" rtlCol="0">
            <a:spAutoFit/>
          </a:bodyPr>
          <a:lstStyle/>
          <a:p>
            <a:r>
              <a:rPr lang="en-US" sz="2400" b="1" dirty="0">
                <a:solidFill>
                  <a:schemeClr val="accent2">
                    <a:lumMod val="75000"/>
                  </a:schemeClr>
                </a:solidFill>
              </a:rPr>
              <a:t>bossy</a:t>
            </a:r>
            <a:endParaRPr lang="en-US" b="1" dirty="0">
              <a:solidFill>
                <a:schemeClr val="accent2">
                  <a:lumMod val="75000"/>
                </a:schemeClr>
              </a:solidFill>
            </a:endParaRPr>
          </a:p>
        </p:txBody>
      </p:sp>
      <p:sp>
        <p:nvSpPr>
          <p:cNvPr id="6" name="TextBox 5">
            <a:extLst>
              <a:ext uri="{FF2B5EF4-FFF2-40B4-BE49-F238E27FC236}">
                <a16:creationId xmlns:a16="http://schemas.microsoft.com/office/drawing/2014/main" xmlns="" id="{FD9EF544-6C2D-E395-257C-EB82368246D4}"/>
              </a:ext>
            </a:extLst>
          </p:cNvPr>
          <p:cNvSpPr txBox="1"/>
          <p:nvPr/>
        </p:nvSpPr>
        <p:spPr>
          <a:xfrm>
            <a:off x="7593497" y="2478157"/>
            <a:ext cx="2133600" cy="461665"/>
          </a:xfrm>
          <a:prstGeom prst="rect">
            <a:avLst/>
          </a:prstGeom>
          <a:noFill/>
        </p:spPr>
        <p:txBody>
          <a:bodyPr wrap="square" rtlCol="0">
            <a:spAutoFit/>
          </a:bodyPr>
          <a:lstStyle/>
          <a:p>
            <a:r>
              <a:rPr lang="en-US" sz="2400" b="1" dirty="0">
                <a:solidFill>
                  <a:schemeClr val="accent2">
                    <a:lumMod val="75000"/>
                  </a:schemeClr>
                </a:solidFill>
              </a:rPr>
              <a:t>affectionate</a:t>
            </a:r>
            <a:endParaRPr lang="en-US" b="1" dirty="0">
              <a:solidFill>
                <a:schemeClr val="accent2">
                  <a:lumMod val="75000"/>
                </a:schemeClr>
              </a:solidFill>
            </a:endParaRPr>
          </a:p>
        </p:txBody>
      </p:sp>
      <p:sp>
        <p:nvSpPr>
          <p:cNvPr id="7" name="TextBox 6">
            <a:extLst>
              <a:ext uri="{FF2B5EF4-FFF2-40B4-BE49-F238E27FC236}">
                <a16:creationId xmlns:a16="http://schemas.microsoft.com/office/drawing/2014/main" xmlns="" id="{A2278D76-01DA-C702-DDC6-1AB08FB7931F}"/>
              </a:ext>
            </a:extLst>
          </p:cNvPr>
          <p:cNvSpPr txBox="1"/>
          <p:nvPr/>
        </p:nvSpPr>
        <p:spPr>
          <a:xfrm>
            <a:off x="5221357" y="3198167"/>
            <a:ext cx="2133600" cy="461665"/>
          </a:xfrm>
          <a:prstGeom prst="rect">
            <a:avLst/>
          </a:prstGeom>
          <a:noFill/>
        </p:spPr>
        <p:txBody>
          <a:bodyPr wrap="square" rtlCol="0">
            <a:spAutoFit/>
          </a:bodyPr>
          <a:lstStyle/>
          <a:p>
            <a:r>
              <a:rPr lang="en-US" sz="2400" b="1" dirty="0">
                <a:solidFill>
                  <a:schemeClr val="accent2">
                    <a:lumMod val="75000"/>
                  </a:schemeClr>
                </a:solidFill>
              </a:rPr>
              <a:t>reliable</a:t>
            </a:r>
            <a:endParaRPr lang="en-US" b="1" dirty="0">
              <a:solidFill>
                <a:schemeClr val="accent2">
                  <a:lumMod val="75000"/>
                </a:schemeClr>
              </a:solidFill>
            </a:endParaRPr>
          </a:p>
        </p:txBody>
      </p:sp>
      <p:sp>
        <p:nvSpPr>
          <p:cNvPr id="8" name="TextBox 7">
            <a:extLst>
              <a:ext uri="{FF2B5EF4-FFF2-40B4-BE49-F238E27FC236}">
                <a16:creationId xmlns:a16="http://schemas.microsoft.com/office/drawing/2014/main" xmlns="" id="{49971F59-2560-EBA8-A41B-9AB088B1AF11}"/>
              </a:ext>
            </a:extLst>
          </p:cNvPr>
          <p:cNvSpPr txBox="1"/>
          <p:nvPr/>
        </p:nvSpPr>
        <p:spPr>
          <a:xfrm>
            <a:off x="10197548" y="3869635"/>
            <a:ext cx="1994452" cy="461665"/>
          </a:xfrm>
          <a:prstGeom prst="rect">
            <a:avLst/>
          </a:prstGeom>
          <a:noFill/>
        </p:spPr>
        <p:txBody>
          <a:bodyPr wrap="square" rtlCol="0">
            <a:spAutoFit/>
          </a:bodyPr>
          <a:lstStyle/>
          <a:p>
            <a:r>
              <a:rPr lang="en-US" sz="2400" b="1" dirty="0">
                <a:solidFill>
                  <a:schemeClr val="accent2">
                    <a:lumMod val="75000"/>
                  </a:schemeClr>
                </a:solidFill>
              </a:rPr>
              <a:t>sensitive</a:t>
            </a:r>
            <a:endParaRPr lang="en-US" b="1" dirty="0">
              <a:solidFill>
                <a:schemeClr val="accent2">
                  <a:lumMod val="75000"/>
                </a:schemeClr>
              </a:solidFill>
            </a:endParaRPr>
          </a:p>
        </p:txBody>
      </p:sp>
      <p:sp>
        <p:nvSpPr>
          <p:cNvPr id="9" name="TextBox 8">
            <a:extLst>
              <a:ext uri="{FF2B5EF4-FFF2-40B4-BE49-F238E27FC236}">
                <a16:creationId xmlns:a16="http://schemas.microsoft.com/office/drawing/2014/main" xmlns="" id="{49AB1B0A-B45F-CABC-3318-58F96C754C0F}"/>
              </a:ext>
            </a:extLst>
          </p:cNvPr>
          <p:cNvSpPr txBox="1"/>
          <p:nvPr/>
        </p:nvSpPr>
        <p:spPr>
          <a:xfrm>
            <a:off x="5327375" y="4594038"/>
            <a:ext cx="2133600" cy="461665"/>
          </a:xfrm>
          <a:prstGeom prst="rect">
            <a:avLst/>
          </a:prstGeom>
          <a:noFill/>
        </p:spPr>
        <p:txBody>
          <a:bodyPr wrap="square" rtlCol="0">
            <a:spAutoFit/>
          </a:bodyPr>
          <a:lstStyle/>
          <a:p>
            <a:r>
              <a:rPr lang="en-US" sz="2400" b="1" dirty="0">
                <a:solidFill>
                  <a:schemeClr val="accent2">
                    <a:lumMod val="75000"/>
                  </a:schemeClr>
                </a:solidFill>
              </a:rPr>
              <a:t>ambitions</a:t>
            </a:r>
            <a:endParaRPr lang="en-US" b="1" dirty="0">
              <a:solidFill>
                <a:schemeClr val="accent2">
                  <a:lumMod val="75000"/>
                </a:schemeClr>
              </a:solidFill>
            </a:endParaRPr>
          </a:p>
        </p:txBody>
      </p:sp>
      <p:sp>
        <p:nvSpPr>
          <p:cNvPr id="10" name="TextBox 9">
            <a:extLst>
              <a:ext uri="{FF2B5EF4-FFF2-40B4-BE49-F238E27FC236}">
                <a16:creationId xmlns:a16="http://schemas.microsoft.com/office/drawing/2014/main" xmlns="" id="{6C520014-904D-D582-4AA8-5B42D563E6D0}"/>
              </a:ext>
            </a:extLst>
          </p:cNvPr>
          <p:cNvSpPr txBox="1"/>
          <p:nvPr/>
        </p:nvSpPr>
        <p:spPr>
          <a:xfrm>
            <a:off x="3087757" y="5804452"/>
            <a:ext cx="2133600" cy="461665"/>
          </a:xfrm>
          <a:prstGeom prst="rect">
            <a:avLst/>
          </a:prstGeom>
          <a:noFill/>
        </p:spPr>
        <p:txBody>
          <a:bodyPr wrap="square" rtlCol="0">
            <a:spAutoFit/>
          </a:bodyPr>
          <a:lstStyle/>
          <a:p>
            <a:r>
              <a:rPr lang="en-US" sz="2400" b="1" dirty="0">
                <a:solidFill>
                  <a:schemeClr val="accent2">
                    <a:lumMod val="75000"/>
                  </a:schemeClr>
                </a:solidFill>
              </a:rPr>
              <a:t>jealous</a:t>
            </a:r>
            <a:endParaRPr lang="en-US" b="1" dirty="0">
              <a:solidFill>
                <a:schemeClr val="accent2">
                  <a:lumMod val="75000"/>
                </a:schemeClr>
              </a:solidFill>
            </a:endParaRPr>
          </a:p>
        </p:txBody>
      </p:sp>
      <p:pic>
        <p:nvPicPr>
          <p:cNvPr id="15" name="Audio 14">
            <a:hlinkClick r:id="" action="ppaction://media"/>
            <a:extLst>
              <a:ext uri="{FF2B5EF4-FFF2-40B4-BE49-F238E27FC236}">
                <a16:creationId xmlns:a16="http://schemas.microsoft.com/office/drawing/2014/main" xmlns="" id="{E94901C4-453F-10FC-168A-F929327D6EE6}"/>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4203447654"/>
      </p:ext>
    </p:extLst>
  </p:cSld>
  <p:clrMapOvr>
    <a:masterClrMapping/>
  </p:clrMapOvr>
  <mc:AlternateContent xmlns:mc="http://schemas.openxmlformats.org/markup-compatibility/2006" xmlns:p14="http://schemas.microsoft.com/office/powerpoint/2010/main">
    <mc:Choice Requires="p14">
      <p:transition spd="slow" p14:dur="2000" advTm="46774"/>
    </mc:Choice>
    <mc:Fallback xmlns="">
      <p:transition spd="slow" advTm="467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500"/>
                                        <p:tgtEl>
                                          <p:spTgt spid="5">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500"/>
                                        <p:tgtEl>
                                          <p:spTgt spid="6">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Effect transition="in" filter="fade">
                                      <p:cBhvr>
                                        <p:cTn id="31" dur="500"/>
                                        <p:tgtEl>
                                          <p:spTgt spid="7">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8">
                                            <p:txEl>
                                              <p:pRg st="0" end="0"/>
                                            </p:txEl>
                                          </p:spTgt>
                                        </p:tgtEl>
                                        <p:attrNameLst>
                                          <p:attrName>style.visibility</p:attrName>
                                        </p:attrNameLst>
                                      </p:cBhvr>
                                      <p:to>
                                        <p:strVal val="visible"/>
                                      </p:to>
                                    </p:set>
                                    <p:animEffect transition="in" filter="fade">
                                      <p:cBhvr>
                                        <p:cTn id="36" dur="500"/>
                                        <p:tgtEl>
                                          <p:spTgt spid="8">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9">
                                            <p:txEl>
                                              <p:pRg st="0" end="0"/>
                                            </p:txEl>
                                          </p:spTgt>
                                        </p:tgtEl>
                                        <p:attrNameLst>
                                          <p:attrName>style.visibility</p:attrName>
                                        </p:attrNameLst>
                                      </p:cBhvr>
                                      <p:to>
                                        <p:strVal val="visible"/>
                                      </p:to>
                                    </p:set>
                                    <p:animEffect transition="in" filter="fade">
                                      <p:cBhvr>
                                        <p:cTn id="41" dur="500"/>
                                        <p:tgtEl>
                                          <p:spTgt spid="9">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0">
                                            <p:txEl>
                                              <p:pRg st="0" end="0"/>
                                            </p:txEl>
                                          </p:spTgt>
                                        </p:tgtEl>
                                        <p:attrNameLst>
                                          <p:attrName>style.visibility</p:attrName>
                                        </p:attrNameLst>
                                      </p:cBhvr>
                                      <p:to>
                                        <p:strVal val="visible"/>
                                      </p:to>
                                    </p:set>
                                    <p:animEffect transition="in" filter="fade">
                                      <p:cBhvr>
                                        <p:cTn id="46"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1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055047-95EB-FAF5-11E3-361384C25DEA}"/>
              </a:ext>
            </a:extLst>
          </p:cNvPr>
          <p:cNvSpPr>
            <a:spLocks noGrp="1"/>
          </p:cNvSpPr>
          <p:nvPr>
            <p:ph type="title"/>
          </p:nvPr>
        </p:nvSpPr>
        <p:spPr>
          <a:xfrm>
            <a:off x="838200" y="365126"/>
            <a:ext cx="10515600" cy="808582"/>
          </a:xfrm>
        </p:spPr>
        <p:txBody>
          <a:bodyPr>
            <a:noAutofit/>
          </a:bodyPr>
          <a:lstStyle/>
          <a:p>
            <a:r>
              <a:rPr lang="en-US" sz="3600" b="1" dirty="0">
                <a:solidFill>
                  <a:schemeClr val="accent6">
                    <a:lumMod val="75000"/>
                  </a:schemeClr>
                </a:solidFill>
              </a:rPr>
              <a:t>Opposite adjectives </a:t>
            </a:r>
            <a:br>
              <a:rPr lang="en-US" sz="3600" b="1" dirty="0">
                <a:solidFill>
                  <a:schemeClr val="accent6">
                    <a:lumMod val="75000"/>
                  </a:schemeClr>
                </a:solidFill>
              </a:rPr>
            </a:br>
            <a:endParaRPr lang="en-US" sz="3600" b="1" dirty="0">
              <a:solidFill>
                <a:schemeClr val="accent6">
                  <a:lumMod val="75000"/>
                </a:schemeClr>
              </a:solidFill>
            </a:endParaRPr>
          </a:p>
        </p:txBody>
      </p:sp>
      <p:sp>
        <p:nvSpPr>
          <p:cNvPr id="3" name="Content Placeholder 2">
            <a:extLst>
              <a:ext uri="{FF2B5EF4-FFF2-40B4-BE49-F238E27FC236}">
                <a16:creationId xmlns:a16="http://schemas.microsoft.com/office/drawing/2014/main" xmlns="" id="{6EED143B-D1B6-5374-5E83-973919F97CD3}"/>
              </a:ext>
            </a:extLst>
          </p:cNvPr>
          <p:cNvSpPr>
            <a:spLocks noGrp="1"/>
          </p:cNvSpPr>
          <p:nvPr>
            <p:ph idx="1"/>
          </p:nvPr>
        </p:nvSpPr>
        <p:spPr>
          <a:xfrm>
            <a:off x="641445" y="1173708"/>
            <a:ext cx="11312016" cy="5003255"/>
          </a:xfrm>
        </p:spPr>
        <p:txBody>
          <a:bodyPr>
            <a:normAutofit fontScale="92500" lnSpcReduction="10000"/>
          </a:bodyPr>
          <a:lstStyle/>
          <a:p>
            <a:pPr marL="0" indent="0">
              <a:buNone/>
            </a:pPr>
            <a:r>
              <a:rPr lang="en-US" sz="3600" b="1" dirty="0">
                <a:latin typeface="+mj-lt"/>
                <a:ea typeface="+mj-ea"/>
                <a:cs typeface="+mj-cs"/>
              </a:rPr>
              <a:t>Match the adjectives and their opposites.</a:t>
            </a:r>
          </a:p>
          <a:p>
            <a:pPr marL="0" indent="0" algn="ctr">
              <a:buNone/>
            </a:pPr>
            <a:r>
              <a:rPr lang="en-US" sz="3500" dirty="0">
                <a:latin typeface="+mj-lt"/>
                <a:ea typeface="+mj-ea"/>
                <a:cs typeface="+mj-cs"/>
              </a:rPr>
              <a:t>stupid/ self-confident / mean / talkative / hard-working / extrovert</a:t>
            </a:r>
          </a:p>
          <a:p>
            <a:pPr marL="0" indent="0">
              <a:buNone/>
            </a:pPr>
            <a:endParaRPr lang="en-US" sz="3600" b="1" dirty="0">
              <a:latin typeface="+mj-lt"/>
              <a:ea typeface="+mj-ea"/>
              <a:cs typeface="+mj-cs"/>
            </a:endParaRPr>
          </a:p>
          <a:p>
            <a:pPr marL="0" indent="0">
              <a:buNone/>
            </a:pPr>
            <a:r>
              <a:rPr lang="en-US" sz="3600" b="1" dirty="0">
                <a:latin typeface="+mj-lt"/>
                <a:ea typeface="+mj-ea"/>
                <a:cs typeface="+mj-cs"/>
              </a:rPr>
              <a:t>1. </a:t>
            </a:r>
            <a:r>
              <a:rPr lang="en-US" sz="3600" dirty="0">
                <a:latin typeface="+mj-lt"/>
                <a:ea typeface="+mj-ea"/>
                <a:cs typeface="+mj-cs"/>
              </a:rPr>
              <a:t>clever </a:t>
            </a:r>
          </a:p>
          <a:p>
            <a:pPr marL="0" indent="0">
              <a:buNone/>
            </a:pPr>
            <a:r>
              <a:rPr lang="en-US" sz="3600" b="1" dirty="0">
                <a:latin typeface="+mj-lt"/>
                <a:ea typeface="+mj-ea"/>
                <a:cs typeface="+mj-cs"/>
              </a:rPr>
              <a:t>2. </a:t>
            </a:r>
            <a:r>
              <a:rPr lang="en-US" sz="3600" dirty="0">
                <a:latin typeface="+mj-lt"/>
                <a:ea typeface="+mj-ea"/>
                <a:cs typeface="+mj-cs"/>
              </a:rPr>
              <a:t>generous </a:t>
            </a:r>
          </a:p>
          <a:p>
            <a:pPr marL="0" indent="0">
              <a:buNone/>
            </a:pPr>
            <a:r>
              <a:rPr lang="en-US" sz="3600" b="1" dirty="0">
                <a:latin typeface="+mj-lt"/>
                <a:ea typeface="+mj-ea"/>
                <a:cs typeface="+mj-cs"/>
              </a:rPr>
              <a:t>3. </a:t>
            </a:r>
            <a:r>
              <a:rPr lang="en-US" sz="3600" dirty="0">
                <a:latin typeface="+mj-lt"/>
                <a:ea typeface="+mj-ea"/>
                <a:cs typeface="+mj-cs"/>
              </a:rPr>
              <a:t>insecure</a:t>
            </a:r>
          </a:p>
          <a:p>
            <a:pPr marL="0" indent="0">
              <a:buNone/>
            </a:pPr>
            <a:r>
              <a:rPr lang="en-US" sz="3600" b="1" dirty="0">
                <a:latin typeface="+mj-lt"/>
                <a:ea typeface="+mj-ea"/>
                <a:cs typeface="+mj-cs"/>
              </a:rPr>
              <a:t>4. </a:t>
            </a:r>
            <a:r>
              <a:rPr lang="en-US" sz="3600" dirty="0">
                <a:latin typeface="+mj-lt"/>
                <a:ea typeface="+mj-ea"/>
                <a:cs typeface="+mj-cs"/>
              </a:rPr>
              <a:t>lazy</a:t>
            </a:r>
          </a:p>
          <a:p>
            <a:pPr marL="0" indent="0">
              <a:buNone/>
            </a:pPr>
            <a:r>
              <a:rPr lang="en-US" sz="3600" b="1" dirty="0">
                <a:latin typeface="+mj-lt"/>
                <a:ea typeface="+mj-ea"/>
                <a:cs typeface="+mj-cs"/>
              </a:rPr>
              <a:t>5. </a:t>
            </a:r>
            <a:r>
              <a:rPr lang="en-US" sz="3600" dirty="0">
                <a:latin typeface="+mj-lt"/>
                <a:ea typeface="+mj-ea"/>
                <a:cs typeface="+mj-cs"/>
              </a:rPr>
              <a:t>quiet</a:t>
            </a:r>
          </a:p>
          <a:p>
            <a:pPr marL="0" indent="0">
              <a:buNone/>
            </a:pPr>
            <a:r>
              <a:rPr lang="en-US" sz="3600" b="1" dirty="0">
                <a:latin typeface="+mj-lt"/>
                <a:ea typeface="+mj-ea"/>
                <a:cs typeface="+mj-cs"/>
              </a:rPr>
              <a:t>6. </a:t>
            </a:r>
            <a:r>
              <a:rPr lang="en-US" sz="3600" dirty="0">
                <a:latin typeface="+mj-lt"/>
                <a:ea typeface="+mj-ea"/>
                <a:cs typeface="+mj-cs"/>
              </a:rPr>
              <a:t>shy</a:t>
            </a:r>
          </a:p>
          <a:p>
            <a:pPr marL="0" indent="0">
              <a:buNone/>
            </a:pPr>
            <a:endParaRPr lang="en-US" sz="3600" dirty="0">
              <a:latin typeface="+mj-lt"/>
              <a:ea typeface="+mj-ea"/>
              <a:cs typeface="+mj-cs"/>
            </a:endParaRPr>
          </a:p>
          <a:p>
            <a:pPr marL="0" indent="0">
              <a:buNone/>
            </a:pPr>
            <a:endParaRPr lang="en-US" sz="3600" dirty="0">
              <a:latin typeface="+mj-lt"/>
              <a:ea typeface="+mj-ea"/>
              <a:cs typeface="+mj-cs"/>
            </a:endParaRPr>
          </a:p>
          <a:p>
            <a:pPr marL="0" indent="0">
              <a:buNone/>
            </a:pPr>
            <a:endParaRPr lang="en-US" sz="4400" dirty="0">
              <a:latin typeface="+mj-lt"/>
              <a:ea typeface="+mj-ea"/>
              <a:cs typeface="+mj-cs"/>
            </a:endParaRPr>
          </a:p>
        </p:txBody>
      </p:sp>
      <p:sp>
        <p:nvSpPr>
          <p:cNvPr id="4" name="TextBox 3">
            <a:extLst>
              <a:ext uri="{FF2B5EF4-FFF2-40B4-BE49-F238E27FC236}">
                <a16:creationId xmlns:a16="http://schemas.microsoft.com/office/drawing/2014/main" xmlns="" id="{2B945FA6-4AC3-F929-ABB8-A1D98DAF5E0E}"/>
              </a:ext>
            </a:extLst>
          </p:cNvPr>
          <p:cNvSpPr txBox="1"/>
          <p:nvPr/>
        </p:nvSpPr>
        <p:spPr>
          <a:xfrm>
            <a:off x="1981199" y="4308907"/>
            <a:ext cx="2120348" cy="523220"/>
          </a:xfrm>
          <a:prstGeom prst="rect">
            <a:avLst/>
          </a:prstGeom>
          <a:noFill/>
        </p:spPr>
        <p:txBody>
          <a:bodyPr wrap="square" rtlCol="0">
            <a:spAutoFit/>
          </a:bodyPr>
          <a:lstStyle/>
          <a:p>
            <a:r>
              <a:rPr lang="en-US" sz="2800" b="1" dirty="0">
                <a:solidFill>
                  <a:schemeClr val="accent2">
                    <a:lumMod val="75000"/>
                  </a:schemeClr>
                </a:solidFill>
                <a:latin typeface="+mj-lt"/>
                <a:ea typeface="+mj-ea"/>
                <a:cs typeface="+mj-cs"/>
              </a:rPr>
              <a:t>hard-working</a:t>
            </a:r>
            <a:endParaRPr lang="en-US" sz="2800" dirty="0"/>
          </a:p>
        </p:txBody>
      </p:sp>
      <p:sp>
        <p:nvSpPr>
          <p:cNvPr id="5" name="TextBox 4">
            <a:extLst>
              <a:ext uri="{FF2B5EF4-FFF2-40B4-BE49-F238E27FC236}">
                <a16:creationId xmlns:a16="http://schemas.microsoft.com/office/drawing/2014/main" xmlns="" id="{AD1E1FAB-1A29-4922-E4B3-2F6EB82DBD1D}"/>
              </a:ext>
            </a:extLst>
          </p:cNvPr>
          <p:cNvSpPr txBox="1"/>
          <p:nvPr/>
        </p:nvSpPr>
        <p:spPr>
          <a:xfrm>
            <a:off x="2756452" y="3271044"/>
            <a:ext cx="1510748" cy="523220"/>
          </a:xfrm>
          <a:prstGeom prst="rect">
            <a:avLst/>
          </a:prstGeom>
          <a:noFill/>
        </p:spPr>
        <p:txBody>
          <a:bodyPr wrap="square" rtlCol="0">
            <a:spAutoFit/>
          </a:bodyPr>
          <a:lstStyle/>
          <a:p>
            <a:r>
              <a:rPr lang="en-US" sz="2800" b="1" dirty="0">
                <a:solidFill>
                  <a:schemeClr val="accent2">
                    <a:lumMod val="75000"/>
                  </a:schemeClr>
                </a:solidFill>
                <a:latin typeface="+mj-lt"/>
                <a:ea typeface="+mj-ea"/>
                <a:cs typeface="+mj-cs"/>
              </a:rPr>
              <a:t>mean</a:t>
            </a:r>
            <a:endParaRPr lang="en-US" sz="2800" dirty="0"/>
          </a:p>
        </p:txBody>
      </p:sp>
      <p:sp>
        <p:nvSpPr>
          <p:cNvPr id="6" name="TextBox 5">
            <a:extLst>
              <a:ext uri="{FF2B5EF4-FFF2-40B4-BE49-F238E27FC236}">
                <a16:creationId xmlns:a16="http://schemas.microsoft.com/office/drawing/2014/main" xmlns="" id="{CAAA784B-B590-8D60-85B1-B923906BD4E7}"/>
              </a:ext>
            </a:extLst>
          </p:cNvPr>
          <p:cNvSpPr txBox="1"/>
          <p:nvPr/>
        </p:nvSpPr>
        <p:spPr>
          <a:xfrm>
            <a:off x="2604051" y="3784289"/>
            <a:ext cx="2975113" cy="523220"/>
          </a:xfrm>
          <a:prstGeom prst="rect">
            <a:avLst/>
          </a:prstGeom>
          <a:noFill/>
        </p:spPr>
        <p:txBody>
          <a:bodyPr wrap="square" rtlCol="0">
            <a:spAutoFit/>
          </a:bodyPr>
          <a:lstStyle/>
          <a:p>
            <a:r>
              <a:rPr lang="en-US" sz="2800" b="1" dirty="0">
                <a:solidFill>
                  <a:schemeClr val="accent2">
                    <a:lumMod val="75000"/>
                  </a:schemeClr>
                </a:solidFill>
                <a:latin typeface="+mj-lt"/>
                <a:ea typeface="+mj-ea"/>
                <a:cs typeface="+mj-cs"/>
              </a:rPr>
              <a:t>self-confident</a:t>
            </a:r>
            <a:endParaRPr lang="en-US" sz="2800" dirty="0"/>
          </a:p>
        </p:txBody>
      </p:sp>
      <p:sp>
        <p:nvSpPr>
          <p:cNvPr id="7" name="TextBox 6">
            <a:extLst>
              <a:ext uri="{FF2B5EF4-FFF2-40B4-BE49-F238E27FC236}">
                <a16:creationId xmlns:a16="http://schemas.microsoft.com/office/drawing/2014/main" xmlns="" id="{9F6379AC-D3C8-2A31-BF4D-6F89EC8A3DB2}"/>
              </a:ext>
            </a:extLst>
          </p:cNvPr>
          <p:cNvSpPr txBox="1"/>
          <p:nvPr/>
        </p:nvSpPr>
        <p:spPr>
          <a:xfrm>
            <a:off x="2166729" y="2747824"/>
            <a:ext cx="1510748" cy="523220"/>
          </a:xfrm>
          <a:prstGeom prst="rect">
            <a:avLst/>
          </a:prstGeom>
          <a:noFill/>
        </p:spPr>
        <p:txBody>
          <a:bodyPr wrap="square" rtlCol="0">
            <a:spAutoFit/>
          </a:bodyPr>
          <a:lstStyle/>
          <a:p>
            <a:r>
              <a:rPr lang="en-US" sz="2800" b="1" dirty="0">
                <a:solidFill>
                  <a:schemeClr val="accent2">
                    <a:lumMod val="75000"/>
                  </a:schemeClr>
                </a:solidFill>
                <a:latin typeface="+mj-lt"/>
                <a:ea typeface="+mj-ea"/>
                <a:cs typeface="+mj-cs"/>
              </a:rPr>
              <a:t>stupid</a:t>
            </a:r>
            <a:endParaRPr lang="en-US" sz="2800" dirty="0"/>
          </a:p>
        </p:txBody>
      </p:sp>
      <p:sp>
        <p:nvSpPr>
          <p:cNvPr id="8" name="TextBox 7">
            <a:extLst>
              <a:ext uri="{FF2B5EF4-FFF2-40B4-BE49-F238E27FC236}">
                <a16:creationId xmlns:a16="http://schemas.microsoft.com/office/drawing/2014/main" xmlns="" id="{A3316E3E-C4E6-F7F4-5D00-1E66B21554C1}"/>
              </a:ext>
            </a:extLst>
          </p:cNvPr>
          <p:cNvSpPr txBox="1"/>
          <p:nvPr/>
        </p:nvSpPr>
        <p:spPr>
          <a:xfrm>
            <a:off x="2285999" y="4845160"/>
            <a:ext cx="1510748" cy="523220"/>
          </a:xfrm>
          <a:prstGeom prst="rect">
            <a:avLst/>
          </a:prstGeom>
          <a:noFill/>
        </p:spPr>
        <p:txBody>
          <a:bodyPr wrap="square" rtlCol="0">
            <a:spAutoFit/>
          </a:bodyPr>
          <a:lstStyle/>
          <a:p>
            <a:r>
              <a:rPr lang="en-US" sz="2800" b="1" dirty="0">
                <a:solidFill>
                  <a:schemeClr val="accent2">
                    <a:lumMod val="75000"/>
                  </a:schemeClr>
                </a:solidFill>
                <a:latin typeface="+mj-lt"/>
                <a:ea typeface="+mj-ea"/>
                <a:cs typeface="+mj-cs"/>
              </a:rPr>
              <a:t>talkative</a:t>
            </a:r>
            <a:endParaRPr lang="en-US" sz="2800" dirty="0"/>
          </a:p>
        </p:txBody>
      </p:sp>
      <p:sp>
        <p:nvSpPr>
          <p:cNvPr id="9" name="TextBox 8">
            <a:extLst>
              <a:ext uri="{FF2B5EF4-FFF2-40B4-BE49-F238E27FC236}">
                <a16:creationId xmlns:a16="http://schemas.microsoft.com/office/drawing/2014/main" xmlns="" id="{D841BE23-01FF-5AC1-9A02-CCE4222E7B96}"/>
              </a:ext>
            </a:extLst>
          </p:cNvPr>
          <p:cNvSpPr txBox="1"/>
          <p:nvPr/>
        </p:nvSpPr>
        <p:spPr>
          <a:xfrm>
            <a:off x="1848677" y="5392832"/>
            <a:ext cx="1510748" cy="523220"/>
          </a:xfrm>
          <a:prstGeom prst="rect">
            <a:avLst/>
          </a:prstGeom>
          <a:noFill/>
        </p:spPr>
        <p:txBody>
          <a:bodyPr wrap="square" rtlCol="0">
            <a:spAutoFit/>
          </a:bodyPr>
          <a:lstStyle/>
          <a:p>
            <a:r>
              <a:rPr lang="en-US" sz="2800" b="1" dirty="0">
                <a:solidFill>
                  <a:schemeClr val="accent2">
                    <a:lumMod val="75000"/>
                  </a:schemeClr>
                </a:solidFill>
                <a:latin typeface="+mj-lt"/>
                <a:ea typeface="+mj-ea"/>
                <a:cs typeface="+mj-cs"/>
              </a:rPr>
              <a:t>extrovert</a:t>
            </a:r>
            <a:endParaRPr lang="en-US" sz="2800" dirty="0"/>
          </a:p>
        </p:txBody>
      </p:sp>
      <p:pic>
        <p:nvPicPr>
          <p:cNvPr id="10" name="Audio 9">
            <a:hlinkClick r:id="" action="ppaction://media"/>
            <a:extLst>
              <a:ext uri="{FF2B5EF4-FFF2-40B4-BE49-F238E27FC236}">
                <a16:creationId xmlns:a16="http://schemas.microsoft.com/office/drawing/2014/main" xmlns="" id="{874048F6-39FA-5753-40B6-B3F5FA8E7B78}"/>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1098980281"/>
      </p:ext>
    </p:extLst>
  </p:cSld>
  <p:clrMapOvr>
    <a:masterClrMapping/>
  </p:clrMapOvr>
  <mc:AlternateContent xmlns:mc="http://schemas.openxmlformats.org/markup-compatibility/2006" xmlns:p14="http://schemas.microsoft.com/office/powerpoint/2010/main">
    <mc:Choice Requires="p14">
      <p:transition spd="slow" p14:dur="2000" advTm="67161"/>
    </mc:Choice>
    <mc:Fallback xmlns="">
      <p:transition spd="slow" advTm="671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1" fill="hold" display="0">
                  <p:stCondLst>
                    <p:cond delay="indefinite"/>
                  </p:stCondLst>
                  <p:endCondLst>
                    <p:cond evt="onStopAudio" delay="0">
                      <p:tgtEl>
                        <p:sldTgt/>
                      </p:tgtEl>
                    </p:cond>
                  </p:endCondLst>
                </p:cTn>
                <p:tgtEl>
                  <p:spTgt spid="10"/>
                </p:tgtEl>
              </p:cMediaNode>
            </p:audio>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00C6DC-69CE-AEF1-B0AE-A669AD45771A}"/>
              </a:ext>
            </a:extLst>
          </p:cNvPr>
          <p:cNvSpPr>
            <a:spLocks noGrp="1"/>
          </p:cNvSpPr>
          <p:nvPr>
            <p:ph type="title"/>
          </p:nvPr>
        </p:nvSpPr>
        <p:spPr>
          <a:xfrm>
            <a:off x="838200" y="365126"/>
            <a:ext cx="10515600" cy="483014"/>
          </a:xfrm>
        </p:spPr>
        <p:txBody>
          <a:bodyPr>
            <a:normAutofit fontScale="90000"/>
          </a:bodyPr>
          <a:lstStyle/>
          <a:p>
            <a:r>
              <a:rPr lang="en-US" b="1" dirty="0">
                <a:solidFill>
                  <a:schemeClr val="accent6">
                    <a:lumMod val="75000"/>
                  </a:schemeClr>
                </a:solidFill>
              </a:rPr>
              <a:t>Negative Prefixes</a:t>
            </a:r>
          </a:p>
        </p:txBody>
      </p:sp>
      <p:sp>
        <p:nvSpPr>
          <p:cNvPr id="3" name="Content Placeholder 2">
            <a:extLst>
              <a:ext uri="{FF2B5EF4-FFF2-40B4-BE49-F238E27FC236}">
                <a16:creationId xmlns:a16="http://schemas.microsoft.com/office/drawing/2014/main" xmlns="" id="{1AD4865D-3BBE-B5F8-42EB-EBB193C6662F}"/>
              </a:ext>
            </a:extLst>
          </p:cNvPr>
          <p:cNvSpPr>
            <a:spLocks noGrp="1"/>
          </p:cNvSpPr>
          <p:nvPr>
            <p:ph idx="1"/>
          </p:nvPr>
        </p:nvSpPr>
        <p:spPr>
          <a:xfrm>
            <a:off x="838200" y="1046922"/>
            <a:ext cx="10515600" cy="5130041"/>
          </a:xfrm>
        </p:spPr>
        <p:txBody>
          <a:bodyPr/>
          <a:lstStyle/>
          <a:p>
            <a:pPr marL="0" indent="0">
              <a:buNone/>
            </a:pPr>
            <a:r>
              <a:rPr lang="en-US" b="1" dirty="0">
                <a:solidFill>
                  <a:schemeClr val="accent2">
                    <a:lumMod val="75000"/>
                  </a:schemeClr>
                </a:solidFill>
              </a:rPr>
              <a:t>Which negative prefix do you use with these adjectives? Put them in the correct column.</a:t>
            </a:r>
          </a:p>
          <a:p>
            <a:pPr marL="0" indent="0" algn="ctr">
              <a:buNone/>
            </a:pPr>
            <a:r>
              <a:rPr lang="en-US" sz="2400" b="1" dirty="0"/>
              <a:t>ambitious / friendly / honest  / imaginative / kind / organized / patient / reliable / responsible /  selfish / sensitive / sociable / tidy</a:t>
            </a:r>
          </a:p>
          <a:p>
            <a:pPr marL="0" indent="0">
              <a:buNone/>
            </a:pPr>
            <a:endParaRPr lang="en-US" b="1" dirty="0">
              <a:solidFill>
                <a:schemeClr val="accent2">
                  <a:lumMod val="75000"/>
                </a:schemeClr>
              </a:solidFill>
            </a:endParaRPr>
          </a:p>
          <a:p>
            <a:pPr marL="0" indent="0">
              <a:buNone/>
            </a:pPr>
            <a:endParaRPr lang="en-US" b="1" dirty="0">
              <a:solidFill>
                <a:schemeClr val="accent2">
                  <a:lumMod val="75000"/>
                </a:schemeClr>
              </a:solidFill>
            </a:endParaRPr>
          </a:p>
          <a:p>
            <a:pPr marL="0" indent="0">
              <a:buNone/>
            </a:pPr>
            <a:endParaRPr lang="en-US" b="1" dirty="0">
              <a:solidFill>
                <a:schemeClr val="accent2">
                  <a:lumMod val="75000"/>
                </a:schemeClr>
              </a:solidFill>
            </a:endParaRPr>
          </a:p>
        </p:txBody>
      </p:sp>
      <p:graphicFrame>
        <p:nvGraphicFramePr>
          <p:cNvPr id="4" name="Table 4">
            <a:extLst>
              <a:ext uri="{FF2B5EF4-FFF2-40B4-BE49-F238E27FC236}">
                <a16:creationId xmlns:a16="http://schemas.microsoft.com/office/drawing/2014/main" xmlns="" id="{319E9D26-968B-1665-1AAF-14829D4A6414}"/>
              </a:ext>
            </a:extLst>
          </p:cNvPr>
          <p:cNvGraphicFramePr>
            <a:graphicFrameLocks noGrp="1"/>
          </p:cNvGraphicFramePr>
          <p:nvPr>
            <p:extLst>
              <p:ext uri="{D42A27DB-BD31-4B8C-83A1-F6EECF244321}">
                <p14:modId xmlns:p14="http://schemas.microsoft.com/office/powerpoint/2010/main" val="4118778922"/>
              </p:ext>
            </p:extLst>
          </p:nvPr>
        </p:nvGraphicFramePr>
        <p:xfrm>
          <a:off x="1842053" y="3257161"/>
          <a:ext cx="8839200" cy="2977764"/>
        </p:xfrm>
        <a:graphic>
          <a:graphicData uri="http://schemas.openxmlformats.org/drawingml/2006/table">
            <a:tbl>
              <a:tblPr firstRow="1" bandRow="1">
                <a:tableStyleId>{5C22544A-7EE6-4342-B048-85BDC9FD1C3A}</a:tableStyleId>
              </a:tblPr>
              <a:tblGrid>
                <a:gridCol w="2946400">
                  <a:extLst>
                    <a:ext uri="{9D8B030D-6E8A-4147-A177-3AD203B41FA5}">
                      <a16:colId xmlns:a16="http://schemas.microsoft.com/office/drawing/2014/main" xmlns="" val="312158434"/>
                    </a:ext>
                  </a:extLst>
                </a:gridCol>
                <a:gridCol w="2946400">
                  <a:extLst>
                    <a:ext uri="{9D8B030D-6E8A-4147-A177-3AD203B41FA5}">
                      <a16:colId xmlns:a16="http://schemas.microsoft.com/office/drawing/2014/main" xmlns="" val="3610856080"/>
                    </a:ext>
                  </a:extLst>
                </a:gridCol>
                <a:gridCol w="2946400">
                  <a:extLst>
                    <a:ext uri="{9D8B030D-6E8A-4147-A177-3AD203B41FA5}">
                      <a16:colId xmlns:a16="http://schemas.microsoft.com/office/drawing/2014/main" xmlns="" val="3269783229"/>
                    </a:ext>
                  </a:extLst>
                </a:gridCol>
              </a:tblGrid>
              <a:tr h="373935">
                <a:tc>
                  <a:txBody>
                    <a:bodyPr/>
                    <a:lstStyle/>
                    <a:p>
                      <a:pPr algn="ctr"/>
                      <a:r>
                        <a:rPr lang="en-US" sz="3200" dirty="0">
                          <a:solidFill>
                            <a:schemeClr val="tx1"/>
                          </a:solidFill>
                        </a:rPr>
                        <a:t>Un-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r>
                        <a:rPr lang="en-US" sz="3200" dirty="0">
                          <a:solidFill>
                            <a:schemeClr val="tx1"/>
                          </a:solidFill>
                        </a:rPr>
                        <a:t>Dis-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a:r>
                        <a:rPr lang="en-US" sz="3200" dirty="0">
                          <a:solidFill>
                            <a:schemeClr val="tx1"/>
                          </a:solidFill>
                        </a:rPr>
                        <a:t>In-     im-     </a:t>
                      </a:r>
                      <a:r>
                        <a:rPr lang="en-US" sz="3200" dirty="0" err="1">
                          <a:solidFill>
                            <a:schemeClr val="tx1"/>
                          </a:solidFill>
                        </a:rPr>
                        <a:t>ir</a:t>
                      </a:r>
                      <a:r>
                        <a:rPr lang="en-US" sz="3200" dirty="0">
                          <a:solidFill>
                            <a:schemeClr val="tx1"/>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xmlns="" val="2451595900"/>
                  </a:ext>
                </a:extLst>
              </a:tr>
              <a:tr h="2398644">
                <a:tc>
                  <a:txBody>
                    <a:bodyPr/>
                    <a:lstStyle/>
                    <a:p>
                      <a:pPr algn="ctr"/>
                      <a:endParaRPr lang="en-US" sz="3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3200" dirty="0">
                        <a:solidFill>
                          <a:schemeClr val="tx1"/>
                        </a:solidFill>
                      </a:endParaRPr>
                    </a:p>
                    <a:p>
                      <a:pPr algn="ctr"/>
                      <a:endParaRPr lang="en-US" sz="3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10462006"/>
                  </a:ext>
                </a:extLst>
              </a:tr>
            </a:tbl>
          </a:graphicData>
        </a:graphic>
      </p:graphicFrame>
      <p:sp>
        <p:nvSpPr>
          <p:cNvPr id="5" name="TextBox 4">
            <a:extLst>
              <a:ext uri="{FF2B5EF4-FFF2-40B4-BE49-F238E27FC236}">
                <a16:creationId xmlns:a16="http://schemas.microsoft.com/office/drawing/2014/main" xmlns="" id="{7E92434F-B060-83DD-0384-C79577A3A145}"/>
              </a:ext>
            </a:extLst>
          </p:cNvPr>
          <p:cNvSpPr txBox="1"/>
          <p:nvPr/>
        </p:nvSpPr>
        <p:spPr>
          <a:xfrm>
            <a:off x="2040836" y="3882887"/>
            <a:ext cx="2279374" cy="2862322"/>
          </a:xfrm>
          <a:prstGeom prst="rect">
            <a:avLst/>
          </a:prstGeom>
          <a:noFill/>
        </p:spPr>
        <p:txBody>
          <a:bodyPr wrap="square" rtlCol="0">
            <a:spAutoFit/>
          </a:bodyPr>
          <a:lstStyle/>
          <a:p>
            <a:pPr algn="ctr"/>
            <a:r>
              <a:rPr lang="en-US" b="1" dirty="0"/>
              <a:t>unambitious</a:t>
            </a:r>
          </a:p>
          <a:p>
            <a:pPr algn="ctr"/>
            <a:r>
              <a:rPr lang="en-US" b="1" dirty="0"/>
              <a:t>unfriendly</a:t>
            </a:r>
          </a:p>
          <a:p>
            <a:pPr algn="ctr"/>
            <a:r>
              <a:rPr lang="en-US" b="1" dirty="0"/>
              <a:t>unimaginative</a:t>
            </a:r>
          </a:p>
          <a:p>
            <a:pPr algn="ctr"/>
            <a:r>
              <a:rPr lang="en-US" b="1" dirty="0"/>
              <a:t>unkind</a:t>
            </a:r>
          </a:p>
          <a:p>
            <a:pPr algn="ctr"/>
            <a:r>
              <a:rPr lang="en-US" b="1" dirty="0"/>
              <a:t>unreliable</a:t>
            </a:r>
          </a:p>
          <a:p>
            <a:pPr algn="ctr"/>
            <a:r>
              <a:rPr lang="en-US" b="1" dirty="0"/>
              <a:t>unselfish</a:t>
            </a:r>
          </a:p>
          <a:p>
            <a:pPr algn="ctr"/>
            <a:r>
              <a:rPr lang="en-US" b="1" dirty="0"/>
              <a:t>unsociable</a:t>
            </a:r>
          </a:p>
          <a:p>
            <a:pPr algn="ctr"/>
            <a:r>
              <a:rPr lang="en-US" b="1" dirty="0"/>
              <a:t>untidy</a:t>
            </a:r>
          </a:p>
          <a:p>
            <a:pPr algn="ctr"/>
            <a:endParaRPr lang="en-US" b="1" dirty="0"/>
          </a:p>
          <a:p>
            <a:pPr algn="ctr"/>
            <a:endParaRPr lang="en-US" dirty="0"/>
          </a:p>
        </p:txBody>
      </p:sp>
      <p:sp>
        <p:nvSpPr>
          <p:cNvPr id="6" name="TextBox 5">
            <a:extLst>
              <a:ext uri="{FF2B5EF4-FFF2-40B4-BE49-F238E27FC236}">
                <a16:creationId xmlns:a16="http://schemas.microsoft.com/office/drawing/2014/main" xmlns="" id="{F0396F0E-0E27-262D-5AC7-5D4D7F624251}"/>
              </a:ext>
            </a:extLst>
          </p:cNvPr>
          <p:cNvSpPr txBox="1"/>
          <p:nvPr/>
        </p:nvSpPr>
        <p:spPr>
          <a:xfrm>
            <a:off x="4956313" y="4121426"/>
            <a:ext cx="2544417" cy="923330"/>
          </a:xfrm>
          <a:prstGeom prst="rect">
            <a:avLst/>
          </a:prstGeom>
          <a:noFill/>
        </p:spPr>
        <p:txBody>
          <a:bodyPr wrap="square" rtlCol="0">
            <a:spAutoFit/>
          </a:bodyPr>
          <a:lstStyle/>
          <a:p>
            <a:pPr algn="ctr"/>
            <a:r>
              <a:rPr lang="en-US" b="1" dirty="0"/>
              <a:t>dishonest</a:t>
            </a:r>
          </a:p>
          <a:p>
            <a:pPr algn="ctr"/>
            <a:r>
              <a:rPr lang="en-US" b="1" dirty="0"/>
              <a:t>disorganized</a:t>
            </a:r>
          </a:p>
          <a:p>
            <a:pPr algn="ctr"/>
            <a:endParaRPr lang="en-US" dirty="0"/>
          </a:p>
        </p:txBody>
      </p:sp>
      <p:sp>
        <p:nvSpPr>
          <p:cNvPr id="7" name="TextBox 6">
            <a:extLst>
              <a:ext uri="{FF2B5EF4-FFF2-40B4-BE49-F238E27FC236}">
                <a16:creationId xmlns:a16="http://schemas.microsoft.com/office/drawing/2014/main" xmlns="" id="{6E74DF0B-49AD-B1E2-E7A8-B49D3641A695}"/>
              </a:ext>
            </a:extLst>
          </p:cNvPr>
          <p:cNvSpPr txBox="1"/>
          <p:nvPr/>
        </p:nvSpPr>
        <p:spPr>
          <a:xfrm>
            <a:off x="7871792" y="4121426"/>
            <a:ext cx="2650434" cy="923330"/>
          </a:xfrm>
          <a:prstGeom prst="rect">
            <a:avLst/>
          </a:prstGeom>
          <a:noFill/>
        </p:spPr>
        <p:txBody>
          <a:bodyPr wrap="square" rtlCol="0">
            <a:spAutoFit/>
          </a:bodyPr>
          <a:lstStyle/>
          <a:p>
            <a:pPr algn="ctr"/>
            <a:r>
              <a:rPr lang="en-US" sz="1800" b="1" dirty="0">
                <a:solidFill>
                  <a:schemeClr val="tx1"/>
                </a:solidFill>
              </a:rPr>
              <a:t>impatient</a:t>
            </a:r>
          </a:p>
          <a:p>
            <a:pPr algn="ctr"/>
            <a:r>
              <a:rPr lang="en-US" sz="1800" b="1" dirty="0">
                <a:solidFill>
                  <a:schemeClr val="tx1"/>
                </a:solidFill>
              </a:rPr>
              <a:t>irresponsible</a:t>
            </a:r>
          </a:p>
          <a:p>
            <a:pPr algn="ctr"/>
            <a:r>
              <a:rPr lang="en-US" sz="1800" b="1" dirty="0">
                <a:solidFill>
                  <a:schemeClr val="tx1"/>
                </a:solidFill>
              </a:rPr>
              <a:t>insensitive</a:t>
            </a:r>
          </a:p>
        </p:txBody>
      </p:sp>
      <p:pic>
        <p:nvPicPr>
          <p:cNvPr id="8" name="Audio 7">
            <a:hlinkClick r:id="" action="ppaction://media"/>
            <a:extLst>
              <a:ext uri="{FF2B5EF4-FFF2-40B4-BE49-F238E27FC236}">
                <a16:creationId xmlns:a16="http://schemas.microsoft.com/office/drawing/2014/main" xmlns="" id="{558A6330-B7BB-9342-BCEF-1C9207C2CEE8}"/>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784072941"/>
      </p:ext>
    </p:extLst>
  </p:cSld>
  <p:clrMapOvr>
    <a:masterClrMapping/>
  </p:clrMapOvr>
  <mc:AlternateContent xmlns:mc="http://schemas.openxmlformats.org/markup-compatibility/2006" xmlns:p14="http://schemas.microsoft.com/office/powerpoint/2010/main">
    <mc:Choice Requires="p14">
      <p:transition spd="slow" p14:dur="2000" advTm="51929"/>
    </mc:Choice>
    <mc:Fallback xmlns="">
      <p:transition spd="slow" advTm="519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500"/>
                                        <p:tgtEl>
                                          <p:spTgt spid="5">
                                            <p:txEl>
                                              <p:pRg st="1" end="1"/>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fade">
                                      <p:cBhvr>
                                        <p:cTn id="20" dur="500"/>
                                        <p:tgtEl>
                                          <p:spTgt spid="5">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fade">
                                      <p:cBhvr>
                                        <p:cTn id="26" dur="500"/>
                                        <p:tgtEl>
                                          <p:spTgt spid="5">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fade">
                                      <p:cBhvr>
                                        <p:cTn id="32" dur="500"/>
                                        <p:tgtEl>
                                          <p:spTgt spid="5">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0" end="0"/>
                                            </p:txEl>
                                          </p:spTgt>
                                        </p:tgtEl>
                                        <p:attrNameLst>
                                          <p:attrName>style.visibility</p:attrName>
                                        </p:attrNameLst>
                                      </p:cBhvr>
                                      <p:to>
                                        <p:strVal val="visible"/>
                                      </p:to>
                                    </p:set>
                                    <p:animEffect transition="in" filter="fade">
                                      <p:cBhvr>
                                        <p:cTn id="37" dur="500"/>
                                        <p:tgtEl>
                                          <p:spTgt spid="6">
                                            <p:txEl>
                                              <p:pRg st="0" end="0"/>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6">
                                            <p:txEl>
                                              <p:pRg st="1" end="1"/>
                                            </p:txEl>
                                          </p:spTgt>
                                        </p:tgtEl>
                                        <p:attrNameLst>
                                          <p:attrName>style.visibility</p:attrName>
                                        </p:attrNameLst>
                                      </p:cBhvr>
                                      <p:to>
                                        <p:strVal val="visible"/>
                                      </p:to>
                                    </p:set>
                                    <p:animEffect transition="in" filter="fade">
                                      <p:cBhvr>
                                        <p:cTn id="40" dur="500"/>
                                        <p:tgtEl>
                                          <p:spTgt spid="6">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7">
                                            <p:txEl>
                                              <p:pRg st="0" end="0"/>
                                            </p:txEl>
                                          </p:spTgt>
                                        </p:tgtEl>
                                        <p:attrNameLst>
                                          <p:attrName>style.visibility</p:attrName>
                                        </p:attrNameLst>
                                      </p:cBhvr>
                                      <p:to>
                                        <p:strVal val="visible"/>
                                      </p:to>
                                    </p:set>
                                    <p:animEffect transition="in" filter="fade">
                                      <p:cBhvr>
                                        <p:cTn id="45" dur="500"/>
                                        <p:tgtEl>
                                          <p:spTgt spid="7">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7">
                                            <p:txEl>
                                              <p:pRg st="1" end="1"/>
                                            </p:txEl>
                                          </p:spTgt>
                                        </p:tgtEl>
                                        <p:attrNameLst>
                                          <p:attrName>style.visibility</p:attrName>
                                        </p:attrNameLst>
                                      </p:cBhvr>
                                      <p:to>
                                        <p:strVal val="visible"/>
                                      </p:to>
                                    </p:set>
                                    <p:animEffect transition="in" filter="fade">
                                      <p:cBhvr>
                                        <p:cTn id="50" dur="500"/>
                                        <p:tgtEl>
                                          <p:spTgt spid="7">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7">
                                            <p:txEl>
                                              <p:pRg st="2" end="2"/>
                                            </p:txEl>
                                          </p:spTgt>
                                        </p:tgtEl>
                                        <p:attrNameLst>
                                          <p:attrName>style.visibility</p:attrName>
                                        </p:attrNameLst>
                                      </p:cBhvr>
                                      <p:to>
                                        <p:strVal val="visible"/>
                                      </p:to>
                                    </p:set>
                                    <p:animEffect transition="in" filter="fade">
                                      <p:cBhvr>
                                        <p:cTn id="55"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6" fill="hold" display="0">
                  <p:stCondLst>
                    <p:cond delay="indefinite"/>
                  </p:stCondLst>
                  <p:endCondLst>
                    <p:cond evt="onStopAudio" delay="0">
                      <p:tgtEl>
                        <p:sldTgt/>
                      </p:tgtEl>
                    </p:cond>
                  </p:endCondLst>
                </p:cTn>
                <p:tgtEl>
                  <p:spTgt spid="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2674C1D-E4DC-203F-AABD-AF37875525B0}"/>
              </a:ext>
            </a:extLst>
          </p:cNvPr>
          <p:cNvSpPr>
            <a:spLocks noGrp="1"/>
          </p:cNvSpPr>
          <p:nvPr>
            <p:ph idx="1"/>
          </p:nvPr>
        </p:nvSpPr>
        <p:spPr>
          <a:xfrm>
            <a:off x="838200" y="463826"/>
            <a:ext cx="10515600" cy="5713137"/>
          </a:xfrm>
        </p:spPr>
        <p:txBody>
          <a:bodyPr>
            <a:normAutofit/>
          </a:bodyPr>
          <a:lstStyle/>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r>
              <a:rPr lang="en-US" sz="4000" b="1" dirty="0">
                <a:solidFill>
                  <a:schemeClr val="accent6">
                    <a:lumMod val="50000"/>
                  </a:schemeClr>
                </a:solidFill>
              </a:rPr>
              <a:t>{</a:t>
            </a:r>
            <a:r>
              <a:rPr lang="en-US" sz="4000" b="1" dirty="0">
                <a:solidFill>
                  <a:schemeClr val="accent2">
                    <a:lumMod val="75000"/>
                  </a:schemeClr>
                </a:solidFill>
              </a:rPr>
              <a:t>{ </a:t>
            </a:r>
            <a:r>
              <a:rPr lang="en-US" sz="4000" b="1" dirty="0">
                <a:solidFill>
                  <a:schemeClr val="accent6">
                    <a:lumMod val="50000"/>
                  </a:schemeClr>
                </a:solidFill>
              </a:rPr>
              <a:t>Thank You </a:t>
            </a:r>
            <a:r>
              <a:rPr lang="en-US" sz="4000" b="1" dirty="0">
                <a:solidFill>
                  <a:schemeClr val="accent2">
                    <a:lumMod val="75000"/>
                  </a:schemeClr>
                </a:solidFill>
              </a:rPr>
              <a:t>}</a:t>
            </a:r>
            <a:r>
              <a:rPr lang="en-US" sz="4000" b="1" dirty="0">
                <a:solidFill>
                  <a:schemeClr val="accent6">
                    <a:lumMod val="50000"/>
                  </a:schemeClr>
                </a:solidFill>
              </a:rPr>
              <a:t>}</a:t>
            </a:r>
          </a:p>
        </p:txBody>
      </p:sp>
      <p:pic>
        <p:nvPicPr>
          <p:cNvPr id="5" name="Audio 4">
            <a:hlinkClick r:id="" action="ppaction://media"/>
            <a:extLst>
              <a:ext uri="{FF2B5EF4-FFF2-40B4-BE49-F238E27FC236}">
                <a16:creationId xmlns:a16="http://schemas.microsoft.com/office/drawing/2014/main" xmlns="" id="{C2362C59-CDAD-EE19-6F20-0B185BED1EB9}"/>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733631268"/>
      </p:ext>
    </p:extLst>
  </p:cSld>
  <p:clrMapOvr>
    <a:masterClrMapping/>
  </p:clrMapOvr>
  <mc:AlternateContent xmlns:mc="http://schemas.openxmlformats.org/markup-compatibility/2006" xmlns:p14="http://schemas.microsoft.com/office/powerpoint/2010/main">
    <mc:Choice Requires="p14">
      <p:transition spd="slow" p14:dur="2000" advTm="5713"/>
    </mc:Choice>
    <mc:Fallback xmlns="">
      <p:transition spd="slow" advTm="5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5|7.9|9.1|4.3|5.3|4.6|6|5.5|9.5|5.8"/>
</p:tagLst>
</file>

<file path=ppt/tags/tag2.xml><?xml version="1.0" encoding="utf-8"?>
<p:tagLst xmlns:a="http://schemas.openxmlformats.org/drawingml/2006/main" xmlns:r="http://schemas.openxmlformats.org/officeDocument/2006/relationships" xmlns:p="http://schemas.openxmlformats.org/presentationml/2006/main">
  <p:tag name="TIMING" val="|14.5|19.4|12|26.1|8.5|7.7|22.5"/>
</p:tagLst>
</file>

<file path=ppt/tags/tag3.xml><?xml version="1.0" encoding="utf-8"?>
<p:tagLst xmlns:a="http://schemas.openxmlformats.org/drawingml/2006/main" xmlns:r="http://schemas.openxmlformats.org/officeDocument/2006/relationships" xmlns:p="http://schemas.openxmlformats.org/presentationml/2006/main">
  <p:tag name="TIMING" val="|15.4|7.7|14.4|4.2|8.9|7.2|5.9|5.8"/>
</p:tagLst>
</file>

<file path=ppt/tags/tag4.xml><?xml version="1.0" encoding="utf-8"?>
<p:tagLst xmlns:a="http://schemas.openxmlformats.org/drawingml/2006/main" xmlns:r="http://schemas.openxmlformats.org/officeDocument/2006/relationships" xmlns:p="http://schemas.openxmlformats.org/presentationml/2006/main">
  <p:tag name="TIMING" val="|4.3|9.5|4.9|4|4.6|5.7|6.5|7.1|7.5"/>
</p:tagLst>
</file>

<file path=ppt/tags/tag5.xml><?xml version="1.0" encoding="utf-8"?>
<p:tagLst xmlns:a="http://schemas.openxmlformats.org/drawingml/2006/main" xmlns:r="http://schemas.openxmlformats.org/officeDocument/2006/relationships" xmlns:p="http://schemas.openxmlformats.org/presentationml/2006/main">
  <p:tag name="TIMING" val="|10.4|4.1|4.8|12.6|4.7|6.6|4|8.3|5.3|4.1"/>
</p:tagLst>
</file>

<file path=ppt/tags/tag6.xml><?xml version="1.0" encoding="utf-8"?>
<p:tagLst xmlns:a="http://schemas.openxmlformats.org/drawingml/2006/main" xmlns:r="http://schemas.openxmlformats.org/officeDocument/2006/relationships" xmlns:p="http://schemas.openxmlformats.org/presentationml/2006/main">
  <p:tag name="TIMING" val="|10.5|3.6|3.5|3|4|3.9|10.1|7.6"/>
</p:tagLst>
</file>

<file path=ppt/tags/tag7.xml><?xml version="1.0" encoding="utf-8"?>
<p:tagLst xmlns:a="http://schemas.openxmlformats.org/drawingml/2006/main" xmlns:r="http://schemas.openxmlformats.org/officeDocument/2006/relationships" xmlns:p="http://schemas.openxmlformats.org/presentationml/2006/main">
  <p:tag name="TIMING" val="|15.1|6.9|6.2|11.4|4.8|5.5"/>
</p:tagLst>
</file>

<file path=ppt/tags/tag8.xml><?xml version="1.0" encoding="utf-8"?>
<p:tagLst xmlns:a="http://schemas.openxmlformats.org/drawingml/2006/main" xmlns:r="http://schemas.openxmlformats.org/officeDocument/2006/relationships" xmlns:p="http://schemas.openxmlformats.org/presentationml/2006/main">
  <p:tag name="TIMING" val="|10.7|11.4|9.4|5.8|6.4|7.4"/>
</p:tagLst>
</file>

<file path=ppt/tags/tag9.xml><?xml version="1.0" encoding="utf-8"?>
<p:tagLst xmlns:a="http://schemas.openxmlformats.org/drawingml/2006/main" xmlns:r="http://schemas.openxmlformats.org/officeDocument/2006/relationships" xmlns:p="http://schemas.openxmlformats.org/presentationml/2006/main">
  <p:tag name="TIMING" val="|8.3|6.8|10.4|7.4"/>
</p:tagLst>
</file>

<file path=ppt/tags/tag10.xml><?xml version="1.0" encoding="utf-8"?>
<p:tagLst xmlns:a="http://schemas.openxmlformats.org/drawingml/2006/main" xmlns:r="http://schemas.openxmlformats.org/officeDocument/2006/relationships" xmlns:p="http://schemas.openxmlformats.org/presentationml/2006/main">
  <p:tag name="TIMING" val="|6.7|10.6|6.4|9.7|9.7|5.7|9.8|10.2"/>
</p:tagLst>
</file>

<file path=ppt/tags/tag11.xml><?xml version="1.0" encoding="utf-8"?>
<p:tagLst xmlns:a="http://schemas.openxmlformats.org/drawingml/2006/main" xmlns:r="http://schemas.openxmlformats.org/officeDocument/2006/relationships" xmlns:p="http://schemas.openxmlformats.org/presentationml/2006/main">
  <p:tag name="TIMING" val="|5.7|4.8|4.6|4.2|4.7|8.4|3.9|6.5"/>
</p:tagLst>
</file>

<file path=ppt/tags/tag12.xml><?xml version="1.0" encoding="utf-8"?>
<p:tagLst xmlns:a="http://schemas.openxmlformats.org/drawingml/2006/main" xmlns:r="http://schemas.openxmlformats.org/officeDocument/2006/relationships" xmlns:p="http://schemas.openxmlformats.org/presentationml/2006/main">
  <p:tag name="TIMING" val="|14.2|3.5|4.2|5.7|3.7|6.1"/>
</p:tagLst>
</file>

<file path=ppt/tags/tag13.xml><?xml version="1.0" encoding="utf-8"?>
<p:tagLst xmlns:a="http://schemas.openxmlformats.org/drawingml/2006/main" xmlns:r="http://schemas.openxmlformats.org/officeDocument/2006/relationships" xmlns:p="http://schemas.openxmlformats.org/presentationml/2006/main">
  <p:tag name="TIMING" val="|25.6|15.8|3.9|2.1|2.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0</TotalTime>
  <Words>1947</Words>
  <Application>Microsoft Office PowerPoint</Application>
  <PresentationFormat>ملء الشاشة</PresentationFormat>
  <Paragraphs>259</Paragraphs>
  <Slides>25</Slides>
  <Notes>0</Notes>
  <HiddenSlides>0</HiddenSlides>
  <MMClips>25</MMClips>
  <ScaleCrop>false</ScaleCrop>
  <HeadingPairs>
    <vt:vector size="6" baseType="variant">
      <vt:variant>
        <vt:lpstr>الخطوط المستخدمة</vt:lpstr>
      </vt:variant>
      <vt:variant>
        <vt:i4>6</vt:i4>
      </vt:variant>
      <vt:variant>
        <vt:lpstr>نسق</vt:lpstr>
      </vt:variant>
      <vt:variant>
        <vt:i4>2</vt:i4>
      </vt:variant>
      <vt:variant>
        <vt:lpstr>عناوين الشرائح</vt:lpstr>
      </vt:variant>
      <vt:variant>
        <vt:i4>25</vt:i4>
      </vt:variant>
    </vt:vector>
  </HeadingPairs>
  <TitlesOfParts>
    <vt:vector size="33" baseType="lpstr">
      <vt:lpstr>Arial</vt:lpstr>
      <vt:lpstr>Calibri</vt:lpstr>
      <vt:lpstr>Calibri </vt:lpstr>
      <vt:lpstr>Calibri Light</vt:lpstr>
      <vt:lpstr>Times New Roman</vt:lpstr>
      <vt:lpstr>Wingdings</vt:lpstr>
      <vt:lpstr>Office Theme</vt:lpstr>
      <vt:lpstr>1_Office Theme</vt:lpstr>
      <vt:lpstr>New English File  </vt:lpstr>
      <vt:lpstr>عرض تقديمي في PowerPoint</vt:lpstr>
      <vt:lpstr>عرض تقديمي في PowerPoint</vt:lpstr>
      <vt:lpstr>عرض تقديمي في PowerPoint</vt:lpstr>
      <vt:lpstr>عرض تقديمي في PowerPoint</vt:lpstr>
      <vt:lpstr>Future forms: be + going to + inf</vt:lpstr>
      <vt:lpstr>Future forms: be + verb+ -ing</vt:lpstr>
      <vt:lpstr>Future forms: will / shall + inf</vt:lpstr>
      <vt:lpstr>عرض تقديمي في PowerPoint</vt:lpstr>
      <vt:lpstr>Read the following questions and try to answer them while reading the text.</vt:lpstr>
      <vt:lpstr>We are family … </vt:lpstr>
      <vt:lpstr>عرض تقديمي في PowerPoint</vt:lpstr>
      <vt:lpstr>عرض تقديمي في PowerPoint</vt:lpstr>
      <vt:lpstr>عرض تقديمي في PowerPoint</vt:lpstr>
      <vt:lpstr>Look at the bold words and phrases in the text. Choose the right meaning a or b.</vt:lpstr>
      <vt:lpstr>عرض تقديمي في PowerPoint</vt:lpstr>
      <vt:lpstr>عرض تقديمي في PowerPoint</vt:lpstr>
      <vt:lpstr>عرض تقديمي في PowerPoint</vt:lpstr>
      <vt:lpstr>عرض تقديمي في PowerPoint</vt:lpstr>
      <vt:lpstr>  What are they like?</vt:lpstr>
      <vt:lpstr>عرض تقديمي في PowerPoint</vt:lpstr>
      <vt:lpstr>عرض تقديمي في PowerPoint</vt:lpstr>
      <vt:lpstr>Opposite adjectives  </vt:lpstr>
      <vt:lpstr>Negative Prefixes</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187</cp:revision>
  <dcterms:created xsi:type="dcterms:W3CDTF">2022-10-28T18:57:55Z</dcterms:created>
  <dcterms:modified xsi:type="dcterms:W3CDTF">2025-09-16T09:35:44Z</dcterms:modified>
</cp:coreProperties>
</file>