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258" r:id="rId3"/>
    <p:sldId id="307" r:id="rId4"/>
    <p:sldId id="308" r:id="rId5"/>
    <p:sldId id="309" r:id="rId6"/>
    <p:sldId id="315" r:id="rId7"/>
    <p:sldId id="310" r:id="rId8"/>
    <p:sldId id="311" r:id="rId9"/>
    <p:sldId id="312" r:id="rId10"/>
    <p:sldId id="313" r:id="rId11"/>
    <p:sldId id="314" r:id="rId12"/>
    <p:sldId id="316" r:id="rId13"/>
    <p:sldId id="317" r:id="rId14"/>
    <p:sldId id="318" r:id="rId15"/>
    <p:sldId id="319" r:id="rId16"/>
    <p:sldId id="30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RINY4c5rxCWWYfP7JUWlbg==" hashData="zP6vFL6KTeNt+PplEosHVJlDUerZ+zQWSVnYEJjmCxj0B3S0ij0E/dSbPs58x0HpaPEJg3A0wCm8BGxU9qwOr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8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3EE0CD-3E60-A242-ADB2-D660CB30D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1F910A8-5DA4-0F1A-EE38-6803142E7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AFFD7E-202D-06CE-D54D-C0DD5CE4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5FC100-6168-2DD2-1408-B607B424E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A75981-5CD4-9AD2-6D64-8E847500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53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6B6961-9F76-2213-34C9-1BC39E4B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914131-1487-F4A7-A22B-0A790E777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5CCF7F-3810-A6EA-B80B-7BD54AA20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68291C-FB6E-AD84-2EB6-0C9E9DB4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F5B316-8F73-7457-9737-3CDEF5A56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67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3027D8-A41A-900A-212B-FF510023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51BEDB-D9D9-5AD3-17EE-F6411EDF5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13E1E50-5A9A-F3A6-5621-544C53059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B1584E-9B70-A6AD-3A80-39D9CE39D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AB8DD8-471B-AAD4-9045-B0D636BAD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107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F0C56D-5F38-F17B-3068-0E0D89235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E4E09F-9D36-39FE-D29E-7D0866888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49DE846-3F29-E46B-7D2D-6202CCB39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FEFAB2E-2441-C3B3-E0AA-2487C3DE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2F1020-BAC9-FB4D-0423-16D923B37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4740613-7B20-DFF3-CC53-A634EC64E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2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328A8F-15E7-9B08-9623-D622B7B92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A565BF-C749-FF12-D6DE-52EB7D9E7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9C8A32-C055-45A1-9F27-15A2D5F68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3784770-1750-972F-76DE-451963E8B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FFD98DB-E251-0853-9B67-1E11DE856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2A05F27-4EB0-0E08-C93F-BD2749A45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5DEDFF2-F346-68D9-E751-2EF8B7807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579FAB8-723C-B586-349E-1894F9F1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9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B33DB-1868-4941-6517-57E2ED3C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6E36031-58ED-93F1-08FF-ADAB5C92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A4F4AA6-D9F2-0F2C-4D12-03473BD0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D2A5DAF-0A18-A15A-B4A4-445105F0D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1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173A1E2-EA8A-BCF4-AEBB-F7C8F7A8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AC6532B-5F4C-5985-1871-A76099CF0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06844EC-3FF2-22A2-85B2-EE8A60239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7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A6201D-9DE8-8C92-FBD3-E048DD082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514599-D839-B7E0-87BD-DEDC4F3F1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AA69151-8163-8D5C-C1AD-617733CDB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195840B-1217-0FA4-1F0D-9192F6E6E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05F550B-F006-3005-4A1A-37FC27E08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05F6259-E21F-17D9-7C74-6609F6AA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C0C1D4-AA8E-1A36-400A-93D46993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7C416AD-7610-AF62-9843-37E4C248E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3E3D07-C088-11B9-CFE9-B4FCB7927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4CCE445-B796-9400-9911-B5CE170B2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9F69A4-13CF-0C76-37A8-E383FEF6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653DBD7-1663-45D6-E99F-399BA021A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2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30E22E-D4E8-B804-ECF1-D08EA69D6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D8A39C4-0F65-C708-A363-90238D2C8B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0A724F-0FF4-91A5-C423-8982F5DFC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BC90DC-D928-43EF-5EA6-28CF246D1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54B8AE-7B2A-2D8D-A368-7D3495D1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37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EA6CE66-2C69-EE26-AEAC-122CF682B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F925EC7-6F16-AE45-CD0D-15E45EFF3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53C22D-5B63-CD72-78BB-3F98EC5FD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1A20E8-83FE-EBDB-07C8-3BFDCEE1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F009F78-7EE9-40AD-0C2C-1F80D4313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75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t="-75000" b="-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4801A57-15EC-F67B-1B63-E4B2D72E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DD78B6-D338-1620-E457-B5BA59271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D975A36-09BF-8A7B-6599-8F1D5BFA7B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18B3B-2F39-4D84-B1E7-2F0195BB17EE}" type="datetimeFigureOut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A5C67F-7EB8-8286-AE3E-0C4B83B9D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F97F75-00DC-304C-E43A-3AF361739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57101-E87A-4D5C-98D8-050D8C438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7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9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1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C125AA-CABC-241E-49C3-2F407EF2B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653670" cy="87871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New English File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8B1C1C4-8963-DE6E-9CE9-DC34F98046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1277108"/>
            <a:ext cx="8653670" cy="878715"/>
          </a:xfrm>
        </p:spPr>
        <p:txBody>
          <a:bodyPr>
            <a:normAutofit fontScale="92500" lnSpcReduction="20000"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Intermediate</a:t>
            </a:r>
          </a:p>
          <a:p>
            <a:r>
              <a:rPr lang="en-US" sz="3200" b="1" dirty="0"/>
              <a:t>Session 8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F2BDE4ED-44E1-1A01-7E69-20BFBCBD66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0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62"/>
    </mc:Choice>
    <mc:Fallback xmlns="">
      <p:transition spd="slow" advTm="49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6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Writing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Film Review</a:t>
            </a: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C2456A9E-9497-57B4-4E65-2B8E4AF47D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95"/>
    </mc:Choice>
    <mc:Fallback xmlns="">
      <p:transition spd="slow" advTm="50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5461697B-4B61-1D75-CA9F-834D56A4E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1132" r="4998" b="3575"/>
          <a:stretch/>
        </p:blipFill>
        <p:spPr>
          <a:xfrm>
            <a:off x="2305878" y="0"/>
            <a:ext cx="9886122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24E6F34-CFF4-07D6-A7BF-F8930D8D6634}"/>
              </a:ext>
            </a:extLst>
          </p:cNvPr>
          <p:cNvSpPr txBox="1"/>
          <p:nvPr/>
        </p:nvSpPr>
        <p:spPr>
          <a:xfrm>
            <a:off x="119270" y="278296"/>
            <a:ext cx="2093843" cy="6422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Read the film review. Number the paragraph summaries below in order, 1-4.</a:t>
            </a:r>
          </a:p>
          <a:p>
            <a:pPr>
              <a:spcBef>
                <a:spcPts val="1000"/>
              </a:spcBef>
            </a:pPr>
            <a:r>
              <a:rPr lang="en-US" b="1" dirty="0">
                <a:latin typeface="Calibri" panose="020F0502020204030204" pitchFamily="34" charset="0"/>
                <a:cs typeface="Arial" panose="020B0604020202020204" pitchFamily="34" charset="0"/>
              </a:rPr>
              <a:t>Paragraph ____ =The plot</a:t>
            </a:r>
          </a:p>
          <a:p>
            <a:pPr>
              <a:spcBef>
                <a:spcPts val="1000"/>
              </a:spcBef>
            </a:pPr>
            <a:r>
              <a:rPr lang="en-US" b="1" dirty="0">
                <a:latin typeface="Calibri" panose="020F0502020204030204" pitchFamily="34" charset="0"/>
                <a:cs typeface="Arial" panose="020B0604020202020204" pitchFamily="34" charset="0"/>
              </a:rPr>
              <a:t>Paragraph ____= The name of the film, the </a:t>
            </a:r>
            <a:r>
              <a:rPr lang="en-US" b="1" dirty="0" err="1">
                <a:latin typeface="Calibri" panose="020F0502020204030204" pitchFamily="34" charset="0"/>
                <a:cs typeface="Arial" panose="020B0604020202020204" pitchFamily="34" charset="0"/>
              </a:rPr>
              <a:t>director,the</a:t>
            </a:r>
            <a:r>
              <a:rPr lang="en-US" b="1" dirty="0">
                <a:latin typeface="Calibri" panose="020F0502020204030204" pitchFamily="34" charset="0"/>
                <a:cs typeface="Arial" panose="020B0604020202020204" pitchFamily="34" charset="0"/>
              </a:rPr>
              <a:t> stars, and any prizes it won</a:t>
            </a:r>
          </a:p>
          <a:p>
            <a:pPr>
              <a:spcBef>
                <a:spcPts val="1000"/>
              </a:spcBef>
            </a:pPr>
            <a:r>
              <a:rPr lang="en-US" b="1" dirty="0">
                <a:latin typeface="Calibri" panose="020F0502020204030204" pitchFamily="34" charset="0"/>
                <a:cs typeface="Arial" panose="020B0604020202020204" pitchFamily="34" charset="0"/>
              </a:rPr>
              <a:t>Paragraph ____= Why you recommend this film</a:t>
            </a:r>
          </a:p>
          <a:p>
            <a:pPr>
              <a:spcBef>
                <a:spcPts val="1000"/>
              </a:spcBef>
            </a:pPr>
            <a:r>
              <a:rPr lang="en-US" b="1" dirty="0">
                <a:latin typeface="Calibri" panose="020F0502020204030204" pitchFamily="34" charset="0"/>
                <a:cs typeface="Arial" panose="020B0604020202020204" pitchFamily="34" charset="0"/>
              </a:rPr>
              <a:t>Paragraph ____= Where and when it was set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BCFE64A-95CF-4A87-4C84-F165F8D0EDA6}"/>
              </a:ext>
            </a:extLst>
          </p:cNvPr>
          <p:cNvSpPr txBox="1"/>
          <p:nvPr/>
        </p:nvSpPr>
        <p:spPr>
          <a:xfrm>
            <a:off x="1298713" y="23323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6AA252A-D088-77D7-28FE-1AAC88876032}"/>
              </a:ext>
            </a:extLst>
          </p:cNvPr>
          <p:cNvSpPr txBox="1"/>
          <p:nvPr/>
        </p:nvSpPr>
        <p:spPr>
          <a:xfrm>
            <a:off x="1298713" y="5347252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0374261-A15C-86BD-1F9B-20357FAC8EDB}"/>
              </a:ext>
            </a:extLst>
          </p:cNvPr>
          <p:cNvSpPr txBox="1"/>
          <p:nvPr/>
        </p:nvSpPr>
        <p:spPr>
          <a:xfrm>
            <a:off x="1258956" y="171361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816E0AE-FA9E-5D10-3DE8-7D7015AAD4FC}"/>
              </a:ext>
            </a:extLst>
          </p:cNvPr>
          <p:cNvSpPr txBox="1"/>
          <p:nvPr/>
        </p:nvSpPr>
        <p:spPr>
          <a:xfrm>
            <a:off x="1255413" y="4125508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4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xmlns="" id="{24C43F7C-0026-9A6D-A605-9CE22733014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030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900"/>
    </mc:Choice>
    <mc:Fallback xmlns="">
      <p:transition spd="slow" advTm="1009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5461697B-4B61-1D75-CA9F-834D56A4E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1132" r="4998" b="3575"/>
          <a:stretch/>
        </p:blipFill>
        <p:spPr>
          <a:xfrm>
            <a:off x="2443575" y="0"/>
            <a:ext cx="9886122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24E6F34-CFF4-07D6-A7BF-F8930D8D6634}"/>
              </a:ext>
            </a:extLst>
          </p:cNvPr>
          <p:cNvSpPr txBox="1"/>
          <p:nvPr/>
        </p:nvSpPr>
        <p:spPr>
          <a:xfrm>
            <a:off x="119270" y="278296"/>
            <a:ext cx="2093843" cy="7007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Read the review again and complete it with the missing words.</a:t>
            </a:r>
          </a:p>
          <a:p>
            <a:pPr>
              <a:spcBef>
                <a:spcPts val="1000"/>
              </a:spcBef>
            </a:pPr>
            <a:r>
              <a:rPr lang="en-US" sz="2400" b="1" dirty="0">
                <a:latin typeface="Calibri" panose="020F0502020204030204" pitchFamily="34" charset="0"/>
                <a:cs typeface="Arial" panose="020B0604020202020204" pitchFamily="34" charset="0"/>
              </a:rPr>
              <a:t>about (x2)</a:t>
            </a:r>
          </a:p>
          <a:p>
            <a:pPr>
              <a:spcBef>
                <a:spcPts val="1000"/>
              </a:spcBef>
            </a:pPr>
            <a:r>
              <a:rPr lang="en-US" sz="2400" b="1" dirty="0">
                <a:latin typeface="Calibri" panose="020F0502020204030204" pitchFamily="34" charset="0"/>
                <a:cs typeface="Arial" panose="020B0604020202020204" pitchFamily="34" charset="0"/>
              </a:rPr>
              <a:t>at</a:t>
            </a:r>
          </a:p>
          <a:p>
            <a:pPr>
              <a:spcBef>
                <a:spcPts val="1000"/>
              </a:spcBef>
            </a:pPr>
            <a:r>
              <a:rPr lang="en-US" sz="2400" b="1" dirty="0">
                <a:latin typeface="Calibri" panose="020F0502020204030204" pitchFamily="34" charset="0"/>
                <a:cs typeface="Arial" panose="020B0604020202020204" pitchFamily="34" charset="0"/>
              </a:rPr>
              <a:t>as</a:t>
            </a:r>
          </a:p>
          <a:p>
            <a:pPr>
              <a:spcBef>
                <a:spcPts val="1000"/>
              </a:spcBef>
            </a:pPr>
            <a:r>
              <a:rPr lang="en-US" sz="2400" b="1" dirty="0">
                <a:latin typeface="Calibri" panose="020F0502020204030204" pitchFamily="34" charset="0"/>
                <a:cs typeface="Arial" panose="020B0604020202020204" pitchFamily="34" charset="0"/>
              </a:rPr>
              <a:t>back</a:t>
            </a:r>
          </a:p>
          <a:p>
            <a:pPr>
              <a:spcBef>
                <a:spcPts val="1000"/>
              </a:spcBef>
            </a:pPr>
            <a:r>
              <a:rPr lang="en-US" sz="2400" b="1" dirty="0">
                <a:latin typeface="Calibri" panose="020F0502020204030204" pitchFamily="34" charset="0"/>
                <a:cs typeface="Arial" panose="020B0604020202020204" pitchFamily="34" charset="0"/>
              </a:rPr>
              <a:t>by</a:t>
            </a:r>
          </a:p>
          <a:p>
            <a:pPr>
              <a:spcBef>
                <a:spcPts val="1000"/>
              </a:spcBef>
            </a:pPr>
            <a:r>
              <a:rPr lang="en-US" sz="2400" b="1" dirty="0">
                <a:latin typeface="Calibri" panose="020F0502020204030204" pitchFamily="34" charset="0"/>
                <a:cs typeface="Arial" panose="020B0604020202020204" pitchFamily="34" charset="0"/>
              </a:rPr>
              <a:t>in (x2)</a:t>
            </a:r>
          </a:p>
          <a:p>
            <a:pPr>
              <a:spcBef>
                <a:spcPts val="1000"/>
              </a:spcBef>
            </a:pPr>
            <a:r>
              <a:rPr lang="en-US" sz="2400" b="1" dirty="0">
                <a:latin typeface="Calibri" panose="020F0502020204030204" pitchFamily="34" charset="0"/>
                <a:cs typeface="Arial" panose="020B0604020202020204" pitchFamily="34" charset="0"/>
              </a:rPr>
              <a:t>for</a:t>
            </a:r>
          </a:p>
          <a:p>
            <a:pPr>
              <a:spcBef>
                <a:spcPts val="1000"/>
              </a:spcBef>
            </a:pPr>
            <a:r>
              <a:rPr lang="en-US" sz="2400" b="1" dirty="0">
                <a:latin typeface="Calibri" panose="020F0502020204030204" pitchFamily="34" charset="0"/>
                <a:cs typeface="Arial" panose="020B0604020202020204" pitchFamily="34" charset="0"/>
              </a:rPr>
              <a:t>to</a:t>
            </a:r>
          </a:p>
          <a:p>
            <a:pPr>
              <a:spcBef>
                <a:spcPts val="1000"/>
              </a:spcBef>
            </a:pPr>
            <a:endParaRPr lang="en-US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1000"/>
              </a:spcBef>
            </a:pPr>
            <a:endParaRPr lang="en-US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EE913C2-A4EB-5161-ECD9-22C64630624E}"/>
              </a:ext>
            </a:extLst>
          </p:cNvPr>
          <p:cNvSpPr txBox="1"/>
          <p:nvPr/>
        </p:nvSpPr>
        <p:spPr>
          <a:xfrm>
            <a:off x="7156573" y="1815548"/>
            <a:ext cx="460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for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36B166E-B099-4F25-8039-714D9F3AF49D}"/>
              </a:ext>
            </a:extLst>
          </p:cNvPr>
          <p:cNvSpPr txBox="1"/>
          <p:nvPr/>
        </p:nvSpPr>
        <p:spPr>
          <a:xfrm>
            <a:off x="3597289" y="3069607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about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404A698-1910-BFB3-8AFB-AD202E976E56}"/>
              </a:ext>
            </a:extLst>
          </p:cNvPr>
          <p:cNvSpPr txBox="1"/>
          <p:nvPr/>
        </p:nvSpPr>
        <p:spPr>
          <a:xfrm>
            <a:off x="5499926" y="3412487"/>
            <a:ext cx="450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At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E239A14-972B-B7B6-D3D4-F2E88C66AE64}"/>
              </a:ext>
            </a:extLst>
          </p:cNvPr>
          <p:cNvSpPr txBox="1"/>
          <p:nvPr/>
        </p:nvSpPr>
        <p:spPr>
          <a:xfrm>
            <a:off x="3804648" y="3597153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back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EB0FF6B-1AEA-E083-D1F9-4E140A853A68}"/>
              </a:ext>
            </a:extLst>
          </p:cNvPr>
          <p:cNvSpPr txBox="1"/>
          <p:nvPr/>
        </p:nvSpPr>
        <p:spPr>
          <a:xfrm>
            <a:off x="5949986" y="4128052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In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2BC046E-031F-4604-5B2F-F9CBEAD9BB5F}"/>
              </a:ext>
            </a:extLst>
          </p:cNvPr>
          <p:cNvSpPr txBox="1"/>
          <p:nvPr/>
        </p:nvSpPr>
        <p:spPr>
          <a:xfrm>
            <a:off x="3222827" y="4594471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about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872981E-3C7B-FC52-F55A-7A5BF7BA3E6E}"/>
              </a:ext>
            </a:extLst>
          </p:cNvPr>
          <p:cNvSpPr txBox="1"/>
          <p:nvPr/>
        </p:nvSpPr>
        <p:spPr>
          <a:xfrm>
            <a:off x="3262082" y="5112196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B21C939-9178-C971-0027-B2049A095C4F}"/>
              </a:ext>
            </a:extLst>
          </p:cNvPr>
          <p:cNvSpPr txBox="1"/>
          <p:nvPr/>
        </p:nvSpPr>
        <p:spPr>
          <a:xfrm>
            <a:off x="4433346" y="5412098"/>
            <a:ext cx="386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110B281-7B7E-E66A-3E6D-28751F57257D}"/>
              </a:ext>
            </a:extLst>
          </p:cNvPr>
          <p:cNvSpPr txBox="1"/>
          <p:nvPr/>
        </p:nvSpPr>
        <p:spPr>
          <a:xfrm>
            <a:off x="6809120" y="5412098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in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63187C23-D8CC-610E-0089-B427E6C9AEA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48337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896"/>
    </mc:Choice>
    <mc:Fallback xmlns="">
      <p:transition spd="slow" advTm="888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D02BD6B-E5AB-B4C8-BA9B-DECB7225E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4070"/>
            <a:ext cx="10515600" cy="575289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Look at the third paragraph again. What tense do we usually use to tell the story of a film or book?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/>
              <a:t> We usually use the present tense to tell the plot of a story or a book.</a:t>
            </a:r>
          </a:p>
          <a:p>
            <a:pPr marL="0" indent="0">
              <a:buNone/>
            </a:pP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Useful language: describing a film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It was directed / written by...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It is set in...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It is based on the book...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It’s about...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It stars...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My favorite scene is...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83F78056-3F3E-24DE-D723-FCC6C43BD09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044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982"/>
    </mc:Choice>
    <mc:Fallback xmlns="">
      <p:transition spd="slow" advTm="629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6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Review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do you remember?</a:t>
            </a: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0B2A1A14-6D59-E03C-CD81-40B1B47450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65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12"/>
    </mc:Choice>
    <mc:Fallback xmlns="">
      <p:transition spd="slow" advTm="42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972073-DCAC-4AD0-97D9-EF0BFB0FC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26" y="371061"/>
            <a:ext cx="11380304" cy="604299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GRAMMAR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Complete the second sentence with two words so that it means the same as the first.</a:t>
            </a:r>
          </a:p>
          <a:p>
            <a:pPr marL="0" indent="0">
              <a:buNone/>
            </a:pPr>
            <a:r>
              <a:rPr lang="en-US" b="1" dirty="0"/>
              <a:t>1. ‘Do you want to have dinner?’ he asked </a:t>
            </a:r>
          </a:p>
          <a:p>
            <a:pPr marL="0" indent="0">
              <a:buNone/>
            </a:pPr>
            <a:r>
              <a:rPr lang="en-US" b="1" dirty="0"/>
              <a:t>James asked me if _________ to have dinner.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2. ‘I’ll pay,’ she said. </a:t>
            </a:r>
          </a:p>
          <a:p>
            <a:pPr marL="0" indent="0">
              <a:buNone/>
            </a:pPr>
            <a:r>
              <a:rPr lang="en-US" b="1" dirty="0"/>
              <a:t>Jacqueline said that __________ pay.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3. ‘Where am I?’ the man asked. </a:t>
            </a:r>
          </a:p>
          <a:p>
            <a:pPr marL="0" indent="0">
              <a:buNone/>
            </a:pPr>
            <a:r>
              <a:rPr lang="en-US" b="1" dirty="0"/>
              <a:t>The man asked me where __________. </a:t>
            </a:r>
            <a:r>
              <a:rPr lang="en-US" sz="1800" b="0" i="0" u="none" strike="noStrike" baseline="-25000" dirty="0">
                <a:solidFill>
                  <a:srgbClr val="2C1F0F"/>
                </a:solidFill>
                <a:latin typeface="Times New Roman" panose="02020603050405020304" pitchFamily="18" charset="0"/>
              </a:rPr>
              <a:t>	</a:t>
            </a:r>
            <a:endParaRPr lang="en-US" sz="1800" b="0" i="0" u="none" strike="noStrike" baseline="0" dirty="0">
              <a:solidFill>
                <a:srgbClr val="2C1F0F"/>
              </a:solidFill>
              <a:latin typeface="Times New Roman" panose="02020603050405020304" pitchFamily="18" charset="0"/>
            </a:endParaRPr>
          </a:p>
          <a:p>
            <a:pPr marL="0" indent="0">
              <a:buNone/>
            </a:pP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1256FCD-6F1D-FD4A-679B-F3153C09DBA7}"/>
              </a:ext>
            </a:extLst>
          </p:cNvPr>
          <p:cNvSpPr txBox="1"/>
          <p:nvPr/>
        </p:nvSpPr>
        <p:spPr>
          <a:xfrm>
            <a:off x="3238320" y="2213114"/>
            <a:ext cx="1569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I wanted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D965636-AB67-DC39-E3E4-1F5DAEE40735}"/>
              </a:ext>
            </a:extLst>
          </p:cNvPr>
          <p:cNvSpPr txBox="1"/>
          <p:nvPr/>
        </p:nvSpPr>
        <p:spPr>
          <a:xfrm>
            <a:off x="3483485" y="3790363"/>
            <a:ext cx="17125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she would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FFEF451-1736-F8BB-1BDF-558626A78D8D}"/>
              </a:ext>
            </a:extLst>
          </p:cNvPr>
          <p:cNvSpPr txBox="1"/>
          <p:nvPr/>
        </p:nvSpPr>
        <p:spPr>
          <a:xfrm>
            <a:off x="4411400" y="5254487"/>
            <a:ext cx="947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I was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1793E618-5305-1B81-1AC7-2DA9768078A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7791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29"/>
    </mc:Choice>
    <mc:Fallback xmlns="">
      <p:transition spd="slow" advTm="44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972073-DCAC-4AD0-97D9-EF0BFB0FC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26" y="477078"/>
            <a:ext cx="11145078" cy="5963479"/>
          </a:xfrm>
        </p:spPr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4. ‘Can you open the window, please?’ </a:t>
            </a:r>
          </a:p>
          <a:p>
            <a:pPr marL="0" indent="0">
              <a:buNone/>
            </a:pPr>
            <a:r>
              <a:rPr lang="en-US" b="1" dirty="0"/>
              <a:t>My mother asked me __________ the window.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5. ‘Don't talk!’</a:t>
            </a:r>
          </a:p>
          <a:p>
            <a:pPr marL="0" indent="0">
              <a:buNone/>
            </a:pPr>
            <a:r>
              <a:rPr lang="en-US" b="1" dirty="0"/>
              <a:t>The teacher told the students ________ talk.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6. They made the film in a studio.</a:t>
            </a:r>
          </a:p>
          <a:p>
            <a:pPr marL="0" indent="0">
              <a:buNone/>
            </a:pPr>
            <a:r>
              <a:rPr lang="en-US" b="1" dirty="0"/>
              <a:t>The film ___________ in a studio.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98C12DB-0B83-A545-1B08-BD82B087F3DD}"/>
              </a:ext>
            </a:extLst>
          </p:cNvPr>
          <p:cNvSpPr txBox="1"/>
          <p:nvPr/>
        </p:nvSpPr>
        <p:spPr>
          <a:xfrm>
            <a:off x="3869634" y="1417983"/>
            <a:ext cx="13385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to open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92AD7D0-FC9C-4E47-35B2-415FA549FE55}"/>
              </a:ext>
            </a:extLst>
          </p:cNvPr>
          <p:cNvSpPr txBox="1"/>
          <p:nvPr/>
        </p:nvSpPr>
        <p:spPr>
          <a:xfrm>
            <a:off x="5022573" y="2935597"/>
            <a:ext cx="1090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not 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79F249F-EF7F-050D-3DAD-526767898699}"/>
              </a:ext>
            </a:extLst>
          </p:cNvPr>
          <p:cNvSpPr txBox="1"/>
          <p:nvPr/>
        </p:nvSpPr>
        <p:spPr>
          <a:xfrm>
            <a:off x="1908313" y="4479236"/>
            <a:ext cx="1694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was made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xmlns="" id="{BB6C01E6-3C2D-28DA-3A86-837020AD347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7911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75"/>
    </mc:Choice>
    <mc:Fallback xmlns="">
      <p:transition spd="slow" advTm="255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972073-DCAC-4AD0-97D9-EF0BFB0FC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6834"/>
            <a:ext cx="10515600" cy="621526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7. They’re building a new school.</a:t>
            </a:r>
          </a:p>
          <a:p>
            <a:pPr marL="0" indent="0">
              <a:buNone/>
            </a:pPr>
            <a:r>
              <a:rPr lang="en-US" b="1" dirty="0"/>
              <a:t>A new school is ______________.</a:t>
            </a:r>
          </a:p>
          <a:p>
            <a:pPr marL="0" indent="0">
              <a:buNone/>
            </a:pPr>
            <a:r>
              <a:rPr lang="en-US" b="1" dirty="0"/>
              <a:t>	</a:t>
            </a:r>
          </a:p>
          <a:p>
            <a:pPr marL="0" indent="0">
              <a:buNone/>
            </a:pPr>
            <a:r>
              <a:rPr lang="en-US" b="1" dirty="0"/>
              <a:t>8. An American company has bought our company.</a:t>
            </a:r>
          </a:p>
          <a:p>
            <a:pPr marL="0" indent="0">
              <a:buNone/>
            </a:pPr>
            <a:r>
              <a:rPr lang="en-US" b="1" dirty="0"/>
              <a:t>Our company has 	_______________ by an American company.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9. That man’s son goes to my school. </a:t>
            </a:r>
          </a:p>
          <a:p>
            <a:pPr marL="0" indent="0">
              <a:buNone/>
            </a:pPr>
            <a:r>
              <a:rPr lang="en-US" b="1" dirty="0"/>
              <a:t>That’s the man _____________ goes to my school.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10. This is a machine. It cuts paper. </a:t>
            </a:r>
          </a:p>
          <a:p>
            <a:pPr marL="0" indent="0">
              <a:buNone/>
            </a:pPr>
            <a:r>
              <a:rPr lang="en-US" b="1" dirty="0"/>
              <a:t>This is a machine ____________ paper.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50330B6-B446-1ED4-6803-D6350DAA6DAE}"/>
              </a:ext>
            </a:extLst>
          </p:cNvPr>
          <p:cNvSpPr txBox="1"/>
          <p:nvPr/>
        </p:nvSpPr>
        <p:spPr>
          <a:xfrm>
            <a:off x="3498573" y="980662"/>
            <a:ext cx="1776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being built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30179EC-5A32-F718-264A-AB68936C9B76}"/>
              </a:ext>
            </a:extLst>
          </p:cNvPr>
          <p:cNvSpPr txBox="1"/>
          <p:nvPr/>
        </p:nvSpPr>
        <p:spPr>
          <a:xfrm>
            <a:off x="3955773" y="2471531"/>
            <a:ext cx="2074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been bought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FCF7B69-AB42-CE2B-74FB-D6B10772039D}"/>
              </a:ext>
            </a:extLst>
          </p:cNvPr>
          <p:cNvSpPr txBox="1"/>
          <p:nvPr/>
        </p:nvSpPr>
        <p:spPr>
          <a:xfrm>
            <a:off x="3319669" y="3962400"/>
            <a:ext cx="17700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whose son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5B09DDD-513C-09CC-1C80-9E76BBAA5384}"/>
              </a:ext>
            </a:extLst>
          </p:cNvPr>
          <p:cNvSpPr txBox="1"/>
          <p:nvPr/>
        </p:nvSpPr>
        <p:spPr>
          <a:xfrm>
            <a:off x="3650973" y="5615728"/>
            <a:ext cx="1768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which cuts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xmlns="" id="{04E7CAEC-8AB3-F666-D756-A9F10DC7133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398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648"/>
    </mc:Choice>
    <mc:Fallback xmlns="">
      <p:transition spd="slow" advTm="386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972073-DCAC-4AD0-97D9-EF0BFB0FC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6835"/>
            <a:ext cx="10515600" cy="566012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VOCABULARY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a. Underline the word that is different. Say why.</a:t>
            </a:r>
          </a:p>
          <a:p>
            <a:pPr marL="0" indent="0">
              <a:buNone/>
            </a:pPr>
            <a:r>
              <a:rPr lang="en-US" b="1" dirty="0"/>
              <a:t>1. baker’s 	shoe shop 	shop window 	newsagent’s</a:t>
            </a:r>
          </a:p>
          <a:p>
            <a:pPr marL="0" indent="0">
              <a:buNone/>
            </a:pPr>
            <a:r>
              <a:rPr lang="en-US" b="1" dirty="0"/>
              <a:t>2.  buy	sales		sell			pay</a:t>
            </a:r>
          </a:p>
          <a:p>
            <a:pPr marL="0" indent="0">
              <a:buNone/>
            </a:pPr>
            <a:r>
              <a:rPr lang="en-US" b="1" dirty="0"/>
              <a:t>3. cast	extras		special effects 	actors</a:t>
            </a:r>
          </a:p>
          <a:p>
            <a:pPr marL="0" indent="0">
              <a:buNone/>
            </a:pPr>
            <a:r>
              <a:rPr lang="en-US" b="1" dirty="0"/>
              <a:t>4. thriller	sequel	comedy		horror film </a:t>
            </a:r>
          </a:p>
          <a:p>
            <a:pPr marL="0" indent="0">
              <a:buNone/>
            </a:pPr>
            <a:r>
              <a:rPr lang="en-US" b="1" dirty="0"/>
              <a:t>5. dubbed	filmed	directed		plot</a:t>
            </a:r>
          </a:p>
          <a:p>
            <a:pPr marL="0" indent="0">
              <a:buNone/>
            </a:pP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4AFE7B88-E008-EF9B-47D8-DDCAC7685DC8}"/>
              </a:ext>
            </a:extLst>
          </p:cNvPr>
          <p:cNvCxnSpPr/>
          <p:nvPr/>
        </p:nvCxnSpPr>
        <p:spPr>
          <a:xfrm>
            <a:off x="4598504" y="2027583"/>
            <a:ext cx="1974574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0F6FBC59-F2A3-1299-CF33-F687285BCF2E}"/>
              </a:ext>
            </a:extLst>
          </p:cNvPr>
          <p:cNvCxnSpPr>
            <a:cxnSpLocks/>
          </p:cNvCxnSpPr>
          <p:nvPr/>
        </p:nvCxnSpPr>
        <p:spPr>
          <a:xfrm>
            <a:off x="2776330" y="2537792"/>
            <a:ext cx="682487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90B1E8FB-4068-11AE-543D-E635B20F3BC4}"/>
              </a:ext>
            </a:extLst>
          </p:cNvPr>
          <p:cNvCxnSpPr>
            <a:cxnSpLocks/>
          </p:cNvCxnSpPr>
          <p:nvPr/>
        </p:nvCxnSpPr>
        <p:spPr>
          <a:xfrm>
            <a:off x="4598504" y="3041374"/>
            <a:ext cx="2093844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22F5A772-4D54-FF45-28D7-B2D870FAFC2C}"/>
              </a:ext>
            </a:extLst>
          </p:cNvPr>
          <p:cNvCxnSpPr>
            <a:cxnSpLocks/>
          </p:cNvCxnSpPr>
          <p:nvPr/>
        </p:nvCxnSpPr>
        <p:spPr>
          <a:xfrm>
            <a:off x="2776330" y="3544957"/>
            <a:ext cx="947531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B2A9B9B6-A6E5-1A0B-2FE3-4FB2C5CB9D47}"/>
              </a:ext>
            </a:extLst>
          </p:cNvPr>
          <p:cNvCxnSpPr>
            <a:cxnSpLocks/>
          </p:cNvCxnSpPr>
          <p:nvPr/>
        </p:nvCxnSpPr>
        <p:spPr>
          <a:xfrm>
            <a:off x="7308574" y="4141304"/>
            <a:ext cx="64273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F792F9F2-986C-6CE2-2782-DF8EF132C04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556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694"/>
    </mc:Choice>
    <mc:Fallback xmlns="">
      <p:transition spd="slow" advTm="686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972073-DCAC-4AD0-97D9-EF0BFB0FC0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16834"/>
            <a:ext cx="10515600" cy="63411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b. Write words for the definitions.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A shop where you can buy meat.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The piece of paper you are given when you buy something.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To stand in a line, e.g. in a shop. to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A basket on wheels that people use at supermarkets.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The words of a film translated on the screen. 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The music from a film.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The people who watch a film in a cinema.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Something you buy more cheaply than usual.</a:t>
            </a:r>
            <a:endParaRPr lang="en-US" sz="1800" b="0" i="0" u="none" strike="noStrike" baseline="0" dirty="0">
              <a:solidFill>
                <a:srgbClr val="35230C"/>
              </a:solidFill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3880614-FA49-6DFF-D303-44A5190702F6}"/>
              </a:ext>
            </a:extLst>
          </p:cNvPr>
          <p:cNvSpPr txBox="1"/>
          <p:nvPr/>
        </p:nvSpPr>
        <p:spPr>
          <a:xfrm>
            <a:off x="6414053" y="1020418"/>
            <a:ext cx="16621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Butcher’s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6BD9323-01B4-CF34-84B4-EF6138ECCE5C}"/>
              </a:ext>
            </a:extLst>
          </p:cNvPr>
          <p:cNvSpPr txBox="1"/>
          <p:nvPr/>
        </p:nvSpPr>
        <p:spPr>
          <a:xfrm>
            <a:off x="10118036" y="1795670"/>
            <a:ext cx="13802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Receipt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FEE6B0E-431A-8D23-5838-31705D14BE61}"/>
              </a:ext>
            </a:extLst>
          </p:cNvPr>
          <p:cNvSpPr txBox="1"/>
          <p:nvPr/>
        </p:nvSpPr>
        <p:spPr>
          <a:xfrm>
            <a:off x="6566453" y="2484783"/>
            <a:ext cx="1260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>
                <a:solidFill>
                  <a:schemeClr val="accent2">
                    <a:lumMod val="75000"/>
                  </a:schemeClr>
                </a:solidFill>
              </a:rPr>
              <a:t>Queue 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AD8F7BB-D3E0-A728-81CC-F8832EF660A3}"/>
              </a:ext>
            </a:extLst>
          </p:cNvPr>
          <p:cNvSpPr txBox="1"/>
          <p:nvPr/>
        </p:nvSpPr>
        <p:spPr>
          <a:xfrm>
            <a:off x="9286975" y="3247022"/>
            <a:ext cx="1266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Trolley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05E9744-46A2-2D0E-C944-73CB793810F4}"/>
              </a:ext>
            </a:extLst>
          </p:cNvPr>
          <p:cNvSpPr txBox="1"/>
          <p:nvPr/>
        </p:nvSpPr>
        <p:spPr>
          <a:xfrm>
            <a:off x="8076175" y="4012216"/>
            <a:ext cx="1569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Subtitles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62E40C1-35BD-CE32-7855-33EA18BEE966}"/>
              </a:ext>
            </a:extLst>
          </p:cNvPr>
          <p:cNvSpPr txBox="1"/>
          <p:nvPr/>
        </p:nvSpPr>
        <p:spPr>
          <a:xfrm>
            <a:off x="4750727" y="4684644"/>
            <a:ext cx="18711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Soundtrack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384A11C-7DF1-3185-5B8C-D0C3DC17B86D}"/>
              </a:ext>
            </a:extLst>
          </p:cNvPr>
          <p:cNvSpPr txBox="1"/>
          <p:nvPr/>
        </p:nvSpPr>
        <p:spPr>
          <a:xfrm>
            <a:off x="7570641" y="5428482"/>
            <a:ext cx="16626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Audience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12BC0B5-90CB-5002-13A3-3ADD095DC1F8}"/>
              </a:ext>
            </a:extLst>
          </p:cNvPr>
          <p:cNvSpPr txBox="1"/>
          <p:nvPr/>
        </p:nvSpPr>
        <p:spPr>
          <a:xfrm>
            <a:off x="8030040" y="6143240"/>
            <a:ext cx="13829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Bargain 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xmlns="" id="{B3210C39-35D4-9D41-2BA7-8820116C186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2386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49"/>
    </mc:Choice>
    <mc:Fallback xmlns="">
      <p:transition spd="slow" advTm="451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861531-46EE-BC94-FA64-6CC8C65F6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3" y="119270"/>
            <a:ext cx="11171582" cy="6738730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c. Complete with one word.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Can I try ____ these trousers, please?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Did you buy your car ____ 	credit?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People always complain ____ high prices.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If it’s broken, take it ____ to the shop.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The film is based ____ a book.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Schindler’s List was directed ____ Spielberg.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Les </a:t>
            </a:r>
            <a:r>
              <a:rPr lang="en-US" b="1" dirty="0" err="1"/>
              <a:t>Miserables</a:t>
            </a:r>
            <a:r>
              <a:rPr lang="en-US" b="1" dirty="0"/>
              <a:t> was set ____ 18th century Paris.</a:t>
            </a:r>
          </a:p>
          <a:p>
            <a:pPr marL="0" indent="0">
              <a:buNone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522ED66-07EF-0018-E109-305F6B8B5290}"/>
              </a:ext>
            </a:extLst>
          </p:cNvPr>
          <p:cNvSpPr txBox="1"/>
          <p:nvPr/>
        </p:nvSpPr>
        <p:spPr>
          <a:xfrm>
            <a:off x="2491408" y="768626"/>
            <a:ext cx="530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0BF909B-D063-DE9A-090C-8C252924A51E}"/>
              </a:ext>
            </a:extLst>
          </p:cNvPr>
          <p:cNvSpPr txBox="1"/>
          <p:nvPr/>
        </p:nvSpPr>
        <p:spPr>
          <a:xfrm>
            <a:off x="4273826" y="1451113"/>
            <a:ext cx="530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FAD57D6-844E-0907-EE2C-4527CC811906}"/>
              </a:ext>
            </a:extLst>
          </p:cNvPr>
          <p:cNvSpPr txBox="1"/>
          <p:nvPr/>
        </p:nvSpPr>
        <p:spPr>
          <a:xfrm>
            <a:off x="4625009" y="2286000"/>
            <a:ext cx="1033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about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BA14915-60CA-1BA3-B093-BF9D059A5F02}"/>
              </a:ext>
            </a:extLst>
          </p:cNvPr>
          <p:cNvSpPr txBox="1"/>
          <p:nvPr/>
        </p:nvSpPr>
        <p:spPr>
          <a:xfrm>
            <a:off x="3988905" y="3044687"/>
            <a:ext cx="815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back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FED47AD-6491-0E83-35EC-C6DC81758D0D}"/>
              </a:ext>
            </a:extLst>
          </p:cNvPr>
          <p:cNvSpPr txBox="1"/>
          <p:nvPr/>
        </p:nvSpPr>
        <p:spPr>
          <a:xfrm>
            <a:off x="3743739" y="3803374"/>
            <a:ext cx="530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BAB8304-654F-5EE3-DEF7-1B389F6081E3}"/>
              </a:ext>
            </a:extLst>
          </p:cNvPr>
          <p:cNvSpPr txBox="1"/>
          <p:nvPr/>
        </p:nvSpPr>
        <p:spPr>
          <a:xfrm>
            <a:off x="5393634" y="4572000"/>
            <a:ext cx="530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by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B30AEF3-E344-68ED-D5CC-205FFECD8CF0}"/>
              </a:ext>
            </a:extLst>
          </p:cNvPr>
          <p:cNvSpPr txBox="1"/>
          <p:nvPr/>
        </p:nvSpPr>
        <p:spPr>
          <a:xfrm>
            <a:off x="4611756" y="5411352"/>
            <a:ext cx="530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in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DFC2E241-23B0-B1B4-4D0E-B20109C0DEC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3583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72"/>
    </mc:Choice>
    <mc:Fallback xmlns="">
      <p:transition spd="slow" advTm="350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48D076-8F13-E092-1595-9F20F63AF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4412974"/>
            <a:ext cx="11353800" cy="244502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sz="2600" b="1" dirty="0"/>
          </a:p>
          <a:p>
            <a:pPr marL="0" indent="0">
              <a:buNone/>
            </a:pP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</a:rPr>
              <a:t>Read the text and choose a, b or c.</a:t>
            </a:r>
          </a:p>
          <a:p>
            <a:pPr marL="0" indent="0">
              <a:buNone/>
            </a:pPr>
            <a:r>
              <a:rPr lang="en-US" sz="2600" b="1" dirty="0"/>
              <a:t>1. The writer thinks...</a:t>
            </a:r>
          </a:p>
          <a:p>
            <a:pPr marL="0" indent="0">
              <a:buNone/>
            </a:pPr>
            <a:r>
              <a:rPr lang="en-US" sz="2600" b="1" dirty="0"/>
              <a:t>a fashion is ridiculous.</a:t>
            </a:r>
          </a:p>
          <a:p>
            <a:pPr marL="0" indent="0">
              <a:buNone/>
            </a:pPr>
            <a:r>
              <a:rPr lang="en-US" sz="2600" b="1" dirty="0"/>
              <a:t>b Prada sunglasses are 'must-haves'.</a:t>
            </a:r>
          </a:p>
          <a:p>
            <a:pPr marL="0" indent="0">
              <a:buNone/>
            </a:pPr>
            <a:r>
              <a:rPr lang="en-US" sz="2600" b="1" dirty="0"/>
              <a:t>c designers just want to make a lot of money.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DB2D057-1BA7-8A49-FAAC-75186CC8D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187" y="-1"/>
            <a:ext cx="11910787" cy="49430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29CBE6B-174E-38C3-668C-D1C9CCDC39F0}"/>
              </a:ext>
            </a:extLst>
          </p:cNvPr>
          <p:cNvSpPr txBox="1"/>
          <p:nvPr/>
        </p:nvSpPr>
        <p:spPr>
          <a:xfrm>
            <a:off x="4982816" y="5420139"/>
            <a:ext cx="5380384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sz="2000" b="1" dirty="0"/>
              <a:t>2. She thinks people who buy designer brands...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sz="2000" b="1" dirty="0"/>
              <a:t>a are ‘cool.’ 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sz="2000" b="1" dirty="0"/>
              <a:t>b don’t have good taste.</a:t>
            </a:r>
          </a:p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sz="2000" b="1" dirty="0"/>
              <a:t>c are frightened of making a mistake.</a:t>
            </a: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B9CB82E8-191C-A151-D346-F1097487ED43}"/>
              </a:ext>
            </a:extLst>
          </p:cNvPr>
          <p:cNvCxnSpPr/>
          <p:nvPr/>
        </p:nvCxnSpPr>
        <p:spPr>
          <a:xfrm>
            <a:off x="331304" y="6758609"/>
            <a:ext cx="437321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1965DAC5-9590-7803-0F01-D23C6DE627BF}"/>
              </a:ext>
            </a:extLst>
          </p:cNvPr>
          <p:cNvCxnSpPr/>
          <p:nvPr/>
        </p:nvCxnSpPr>
        <p:spPr>
          <a:xfrm>
            <a:off x="5108713" y="6758609"/>
            <a:ext cx="437321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3235C7D9-C56A-0F44-6A7D-F9542E8B8FD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262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79"/>
    </mc:Choice>
    <mc:Fallback xmlns="">
      <p:transition spd="slow" advTm="45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D9B9F1-9233-334C-A587-E29796FE9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6" y="357808"/>
            <a:ext cx="11290852" cy="65001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3. She thinks...</a:t>
            </a:r>
          </a:p>
          <a:p>
            <a:pPr marL="0" indent="0">
              <a:buNone/>
            </a:pPr>
            <a:r>
              <a:rPr lang="en-US" dirty="0"/>
              <a:t>a it’s easy to find great, cheap clothes.</a:t>
            </a:r>
          </a:p>
          <a:p>
            <a:pPr marL="0" indent="0">
              <a:buNone/>
            </a:pPr>
            <a:r>
              <a:rPr lang="en-US" dirty="0"/>
              <a:t>b you feel good if you find good, cheap clothes.</a:t>
            </a:r>
          </a:p>
          <a:p>
            <a:pPr marL="0" indent="0">
              <a:buNone/>
            </a:pPr>
            <a:r>
              <a:rPr lang="en-US" dirty="0"/>
              <a:t>c the clothes in high street stores are better than designer clothes.</a:t>
            </a:r>
          </a:p>
          <a:p>
            <a:pPr marL="0" indent="0">
              <a:buNone/>
            </a:pPr>
            <a:r>
              <a:rPr lang="en-US" b="1" dirty="0"/>
              <a:t>4. According to the bank survey, rich young people...</a:t>
            </a:r>
          </a:p>
          <a:p>
            <a:pPr marL="0" indent="0">
              <a:buNone/>
            </a:pPr>
            <a:r>
              <a:rPr lang="en-US" dirty="0"/>
              <a:t>a now want to look different from each other.</a:t>
            </a:r>
          </a:p>
          <a:p>
            <a:pPr marL="0" indent="0">
              <a:buNone/>
            </a:pPr>
            <a:r>
              <a:rPr lang="en-US" dirty="0"/>
              <a:t>b don’t have as much money to spend as they used to.</a:t>
            </a:r>
          </a:p>
          <a:p>
            <a:pPr marL="0" indent="0">
              <a:buNone/>
            </a:pPr>
            <a:r>
              <a:rPr lang="en-US" dirty="0"/>
              <a:t>c are now buying more designer clothes.</a:t>
            </a:r>
          </a:p>
          <a:p>
            <a:pPr marL="0" indent="0">
              <a:buNone/>
            </a:pPr>
            <a:r>
              <a:rPr lang="en-US" b="1" dirty="0"/>
              <a:t>5. The writer...</a:t>
            </a:r>
          </a:p>
          <a:p>
            <a:pPr marL="0" indent="0">
              <a:buNone/>
            </a:pPr>
            <a:r>
              <a:rPr lang="en-US" dirty="0"/>
              <a:t>a thinks the price of designer clothes is fair.</a:t>
            </a:r>
          </a:p>
          <a:p>
            <a:pPr marL="0" indent="0">
              <a:buNone/>
            </a:pPr>
            <a:r>
              <a:rPr lang="en-US" dirty="0"/>
              <a:t>b thinks there are better things to spend her money on.</a:t>
            </a:r>
          </a:p>
          <a:p>
            <a:pPr marL="0" indent="0">
              <a:buNone/>
            </a:pPr>
            <a:r>
              <a:rPr lang="en-US" dirty="0"/>
              <a:t>c would like to have the money to buy designer clothes.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xmlns="" id="{1B1C767A-4261-43C2-71DC-2F893611B85F}"/>
              </a:ext>
            </a:extLst>
          </p:cNvPr>
          <p:cNvCxnSpPr>
            <a:cxnSpLocks/>
          </p:cNvCxnSpPr>
          <p:nvPr/>
        </p:nvCxnSpPr>
        <p:spPr>
          <a:xfrm>
            <a:off x="715617" y="1881809"/>
            <a:ext cx="682487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227F00A2-09A7-199E-AD61-AD1E0171FFD4}"/>
              </a:ext>
            </a:extLst>
          </p:cNvPr>
          <p:cNvCxnSpPr>
            <a:cxnSpLocks/>
          </p:cNvCxnSpPr>
          <p:nvPr/>
        </p:nvCxnSpPr>
        <p:spPr>
          <a:xfrm>
            <a:off x="715617" y="3429000"/>
            <a:ext cx="650681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D9049F48-0E52-05A5-5C4E-5A4860B84D25}"/>
              </a:ext>
            </a:extLst>
          </p:cNvPr>
          <p:cNvCxnSpPr>
            <a:cxnSpLocks/>
          </p:cNvCxnSpPr>
          <p:nvPr/>
        </p:nvCxnSpPr>
        <p:spPr>
          <a:xfrm>
            <a:off x="715617" y="5963479"/>
            <a:ext cx="7792279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1A77F7C6-EAF7-F2F7-4C95-7BF173D4E4B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1478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30"/>
    </mc:Choice>
    <mc:Fallback xmlns="">
      <p:transition spd="slow" advTm="196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D9B9F1-9233-334C-A587-E29796FE9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96" y="357808"/>
            <a:ext cx="11290852" cy="650019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Look at the highlighted words in the text. What do they mean?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Manipulative tactics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Ways of </a:t>
            </a:r>
            <a:r>
              <a:rPr lang="en-US" b="1">
                <a:solidFill>
                  <a:schemeClr val="accent2">
                    <a:lumMod val="75000"/>
                  </a:schemeClr>
                </a:solidFill>
              </a:rPr>
              <a:t>controlling or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influencing people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Trust their own tastes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Believe in their own opinion and judgement about what to wear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Use your skill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Use your ability to do something well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To take risks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Do something that you know might fail or be dangerous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/>
              <a:t>Exorbitant prices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Much more expensive that they should be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640779FC-45B9-A13D-6BF1-421CD3246A0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863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714"/>
    </mc:Choice>
    <mc:Fallback xmlns="">
      <p:transition spd="slow" advTm="557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674C1D-E4DC-203F-AABD-AF378755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826"/>
            <a:ext cx="10515600" cy="57131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{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{ 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Thank You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}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}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02FAD421-856F-7F22-847D-6E5B69019B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11"/>
    </mc:Choice>
    <mc:Fallback xmlns="">
      <p:transition spd="slow" advTm="50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.4|21.5|7.4|6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6|15|4.3|3.9|5.2|4.4|7.6|6|3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8.9|8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11.1|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8.1|9.8|1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1|13.8|9.2|12.2|14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5.7|3.8|5.8|4.5|4|4.9|5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4.8|3.8|4.1|3.8|3.7|5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|9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8.6|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11.8|7|5.7|8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744</Words>
  <Application>Microsoft Office PowerPoint</Application>
  <PresentationFormat>ملء الشاشة</PresentationFormat>
  <Paragraphs>168</Paragraphs>
  <Slides>16</Slides>
  <Notes>0</Notes>
  <HiddenSlides>0</HiddenSlides>
  <MMClips>16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Office Theme</vt:lpstr>
      <vt:lpstr>New English File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Lida</dc:creator>
  <cp:lastModifiedBy>hp</cp:lastModifiedBy>
  <cp:revision>284</cp:revision>
  <dcterms:created xsi:type="dcterms:W3CDTF">2022-10-28T18:57:55Z</dcterms:created>
  <dcterms:modified xsi:type="dcterms:W3CDTF">2025-09-16T09:46:16Z</dcterms:modified>
</cp:coreProperties>
</file>