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257" r:id="rId3"/>
    <p:sldId id="258" r:id="rId4"/>
    <p:sldId id="307" r:id="rId5"/>
    <p:sldId id="262" r:id="rId6"/>
    <p:sldId id="308" r:id="rId7"/>
    <p:sldId id="309" r:id="rId8"/>
    <p:sldId id="264" r:id="rId9"/>
    <p:sldId id="310" r:id="rId10"/>
    <p:sldId id="311" r:id="rId11"/>
    <p:sldId id="312" r:id="rId12"/>
    <p:sldId id="313" r:id="rId13"/>
    <p:sldId id="266" r:id="rId14"/>
    <p:sldId id="314" r:id="rId15"/>
    <p:sldId id="315" r:id="rId16"/>
    <p:sldId id="318" r:id="rId17"/>
    <p:sldId id="317" r:id="rId18"/>
    <p:sldId id="319" r:id="rId19"/>
    <p:sldId id="320" r:id="rId20"/>
    <p:sldId id="30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HK6c3+gH6KYhelJA8pT51g==" hashData="qd7/rgmsQ+GrxmCjcLZjG3kj5+/CX7gIAYBQppVK8Q+d2hmIKV2ChH3rcNjSxk0skM0izIofY8Jsl8qa6/S9fQ=="/>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2.png"/><Relationship Id="rId2" Type="http://schemas.microsoft.com/office/2007/relationships/media" Target="../media/media6.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2.png"/><Relationship Id="rId2" Type="http://schemas.microsoft.com/office/2007/relationships/media" Target="../media/media7.m4a"/><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311267"/>
            <a:ext cx="8653670" cy="878715"/>
          </a:xfrm>
        </p:spPr>
        <p:txBody>
          <a:bodyPr>
            <a:normAutofit fontScale="92500" lnSpcReduction="20000"/>
          </a:bodyPr>
          <a:lstStyle/>
          <a:p>
            <a:r>
              <a:rPr lang="en-US" sz="3200" b="1" dirty="0">
                <a:solidFill>
                  <a:schemeClr val="accent2">
                    <a:lumMod val="75000"/>
                  </a:schemeClr>
                </a:solidFill>
              </a:rPr>
              <a:t>Intermediate</a:t>
            </a:r>
          </a:p>
          <a:p>
            <a:r>
              <a:rPr lang="en-US" sz="3200" b="1" dirty="0"/>
              <a:t>Session 1</a:t>
            </a:r>
          </a:p>
        </p:txBody>
      </p:sp>
      <p:pic>
        <p:nvPicPr>
          <p:cNvPr id="4" name="Audio 3">
            <a:hlinkClick r:id="" action="ppaction://media"/>
            <a:extLst>
              <a:ext uri="{FF2B5EF4-FFF2-40B4-BE49-F238E27FC236}">
                <a16:creationId xmlns:a16="http://schemas.microsoft.com/office/drawing/2014/main" xmlns="" id="{7798FE54-5DA8-0A1B-AA41-9A773FD88B2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6159"/>
    </mc:Choice>
    <mc:Fallback xmlns="">
      <p:transition spd="slow" advTm="6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AF280E-87C3-65D0-DFCD-549EBCAFD620}"/>
              </a:ext>
            </a:extLst>
          </p:cNvPr>
          <p:cNvSpPr>
            <a:spLocks noGrp="1"/>
          </p:cNvSpPr>
          <p:nvPr>
            <p:ph type="title"/>
          </p:nvPr>
        </p:nvSpPr>
        <p:spPr/>
        <p:txBody>
          <a:bodyPr/>
          <a:lstStyle/>
          <a:p>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New English File Intermediate </a:t>
            </a:r>
            <a:r>
              <a:rPr lang="en-US" sz="44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a:r>
            <a:br>
              <a:rPr lang="en-US" sz="44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br>
            <a:endParaRPr lang="en-US" dirty="0">
              <a:solidFill>
                <a:schemeClr val="accent6">
                  <a:lumMod val="50000"/>
                </a:schemeClr>
              </a:solidFill>
            </a:endParaRPr>
          </a:p>
        </p:txBody>
      </p:sp>
      <p:sp>
        <p:nvSpPr>
          <p:cNvPr id="3" name="Content Placeholder 2">
            <a:extLst>
              <a:ext uri="{FF2B5EF4-FFF2-40B4-BE49-F238E27FC236}">
                <a16:creationId xmlns:a16="http://schemas.microsoft.com/office/drawing/2014/main" xmlns="" id="{2B9B4817-821C-43E2-1512-017EB97D15D3}"/>
              </a:ext>
            </a:extLst>
          </p:cNvPr>
          <p:cNvSpPr>
            <a:spLocks noGrp="1"/>
          </p:cNvSpPr>
          <p:nvPr>
            <p:ph idx="1"/>
          </p:nvPr>
        </p:nvSpPr>
        <p:spPr>
          <a:xfrm>
            <a:off x="662609" y="1550504"/>
            <a:ext cx="10691191" cy="4626459"/>
          </a:xfrm>
        </p:spPr>
        <p:txBody>
          <a:bodyPr>
            <a:normAutofit/>
          </a:bodyPr>
          <a:lstStyle/>
          <a:p>
            <a:pPr marL="342900" lvl="0" indent="-342900" algn="l" rtl="0">
              <a:lnSpc>
                <a:spcPct val="115000"/>
              </a:lnSpc>
              <a:spcAft>
                <a:spcPts val="1000"/>
              </a:spcAft>
              <a:buFont typeface="Wingdings" panose="05000000000000000000" pitchFamily="2" charset="2"/>
              <a:buChar char=""/>
            </a:pPr>
            <a:r>
              <a:rPr lang="en-US" sz="3500" dirty="0">
                <a:effectLst/>
                <a:latin typeface="Calibri" panose="020F0502020204030204" pitchFamily="34" charset="0"/>
                <a:ea typeface="Calibri" panose="020F0502020204030204" pitchFamily="34" charset="0"/>
                <a:cs typeface="Arial" panose="020B0604020202020204" pitchFamily="34" charset="0"/>
              </a:rPr>
              <a:t>First year all faculties except for the medical faculties</a:t>
            </a:r>
          </a:p>
          <a:p>
            <a:pPr marL="800100" lvl="1" indent="-342900">
              <a:lnSpc>
                <a:spcPct val="115000"/>
              </a:lnSpc>
              <a:spcAft>
                <a:spcPts val="1000"/>
              </a:spcAft>
              <a:buFont typeface="Symbol" panose="05050102010706020507" pitchFamily="18" charset="2"/>
              <a:buChar char=""/>
            </a:pPr>
            <a:r>
              <a:rPr lang="en-US" sz="30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2</a:t>
            </a:r>
            <a:r>
              <a:rPr lang="en-US" sz="3000" baseline="300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nd</a:t>
            </a:r>
            <a:r>
              <a:rPr lang="en-US" sz="30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semester </a:t>
            </a:r>
            <a:r>
              <a:rPr lang="en-US" sz="3000" dirty="0">
                <a:effectLst/>
                <a:latin typeface="Calibri" panose="020F0502020204030204" pitchFamily="34" charset="0"/>
                <a:ea typeface="Calibri" panose="020F0502020204030204" pitchFamily="34" charset="0"/>
                <a:cs typeface="Arial" panose="020B0604020202020204" pitchFamily="34" charset="0"/>
              </a:rPr>
              <a:t>(units: 5, 6 &amp; 7)</a:t>
            </a:r>
          </a:p>
          <a:p>
            <a:pPr marL="1257300" lvl="2" indent="-342900">
              <a:lnSpc>
                <a:spcPct val="115000"/>
              </a:lnSpc>
              <a:spcAft>
                <a:spcPts val="1000"/>
              </a:spcAft>
              <a:buFont typeface="Wingdings" panose="05000000000000000000" pitchFamily="2" charset="2"/>
              <a:buChar char=""/>
            </a:pPr>
            <a:r>
              <a:rPr lang="en-US" sz="2600" dirty="0">
                <a:effectLst/>
                <a:latin typeface="Calibri" panose="020F0502020204030204" pitchFamily="34" charset="0"/>
                <a:ea typeface="Calibri" panose="020F0502020204030204" pitchFamily="34" charset="0"/>
                <a:cs typeface="Arial" panose="020B0604020202020204" pitchFamily="34" charset="0"/>
              </a:rPr>
              <a:t>Each unit is divided into three parts A, B &amp; C</a:t>
            </a:r>
          </a:p>
          <a:p>
            <a:pPr marL="342900" lvl="0" indent="-342900" algn="l" rtl="0">
              <a:lnSpc>
                <a:spcPct val="115000"/>
              </a:lnSpc>
              <a:spcAft>
                <a:spcPts val="1000"/>
              </a:spcAft>
              <a:buFont typeface="Wingdings" panose="05000000000000000000" pitchFamily="2" charset="2"/>
              <a:buChar char=""/>
            </a:pPr>
            <a:r>
              <a:rPr lang="en-US" sz="3500" dirty="0">
                <a:effectLst/>
                <a:latin typeface="Calibri" panose="020F0502020204030204" pitchFamily="34" charset="0"/>
                <a:ea typeface="Calibri" panose="020F0502020204030204" pitchFamily="34" charset="0"/>
                <a:cs typeface="Arial" panose="020B0604020202020204" pitchFamily="34" charset="0"/>
              </a:rPr>
              <a:t>This course covers </a:t>
            </a:r>
            <a:r>
              <a:rPr lang="en-US" sz="35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Grammar</a:t>
            </a:r>
            <a:r>
              <a:rPr lang="en-US" sz="3500" dirty="0">
                <a:effectLst/>
                <a:latin typeface="Calibri" panose="020F0502020204030204" pitchFamily="34" charset="0"/>
                <a:ea typeface="Calibri" panose="020F0502020204030204" pitchFamily="34" charset="0"/>
                <a:cs typeface="Arial" panose="020B0604020202020204" pitchFamily="34" charset="0"/>
              </a:rPr>
              <a:t>, </a:t>
            </a:r>
            <a:r>
              <a:rPr lang="en-US" sz="35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Reading</a:t>
            </a:r>
            <a:r>
              <a:rPr lang="en-US" sz="3500" dirty="0">
                <a:effectLst/>
                <a:latin typeface="Calibri" panose="020F0502020204030204" pitchFamily="34" charset="0"/>
                <a:ea typeface="Calibri" panose="020F0502020204030204" pitchFamily="34" charset="0"/>
                <a:cs typeface="Arial" panose="020B0604020202020204" pitchFamily="34" charset="0"/>
              </a:rPr>
              <a:t>, </a:t>
            </a:r>
            <a:r>
              <a:rPr lang="en-US" sz="35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Vocabulary</a:t>
            </a:r>
            <a:r>
              <a:rPr lang="en-US" sz="3500" dirty="0">
                <a:effectLst/>
                <a:latin typeface="Calibri" panose="020F0502020204030204" pitchFamily="34" charset="0"/>
                <a:ea typeface="Calibri" panose="020F0502020204030204" pitchFamily="34" charset="0"/>
                <a:cs typeface="Arial" panose="020B0604020202020204" pitchFamily="34" charset="0"/>
              </a:rPr>
              <a:t> and </a:t>
            </a:r>
            <a:r>
              <a:rPr lang="en-US" sz="35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Controlled Writing</a:t>
            </a:r>
          </a:p>
          <a:p>
            <a:pPr marL="0" indent="0">
              <a:buNone/>
            </a:pPr>
            <a:endParaRPr lang="en-US" dirty="0"/>
          </a:p>
        </p:txBody>
      </p:sp>
      <p:pic>
        <p:nvPicPr>
          <p:cNvPr id="4" name="Audio 3">
            <a:hlinkClick r:id="" action="ppaction://media"/>
            <a:extLst>
              <a:ext uri="{FF2B5EF4-FFF2-40B4-BE49-F238E27FC236}">
                <a16:creationId xmlns:a16="http://schemas.microsoft.com/office/drawing/2014/main" xmlns="" id="{42A42C9B-33AE-DDEC-7782-2CB57105499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124650379"/>
      </p:ext>
    </p:extLst>
  </p:cSld>
  <p:clrMapOvr>
    <a:masterClrMapping/>
  </p:clrMapOvr>
  <mc:AlternateContent xmlns:mc="http://schemas.openxmlformats.org/markup-compatibility/2006" xmlns:p14="http://schemas.microsoft.com/office/powerpoint/2010/main">
    <mc:Choice Requires="p14">
      <p:transition spd="slow" p14:dur="2000" advTm="18754"/>
    </mc:Choice>
    <mc:Fallback xmlns="">
      <p:transition spd="slow" advTm="18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5</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1 GRAMMAR</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8971A901-D519-B68B-DFA7-34C001C0233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409802645"/>
      </p:ext>
    </p:extLst>
  </p:cSld>
  <p:clrMapOvr>
    <a:masterClrMapping/>
  </p:clrMapOvr>
  <mc:AlternateContent xmlns:mc="http://schemas.openxmlformats.org/markup-compatibility/2006" xmlns:p14="http://schemas.microsoft.com/office/powerpoint/2010/main">
    <mc:Choice Requires="p14">
      <p:transition spd="slow" p14:dur="2000" advTm="5060"/>
    </mc:Choice>
    <mc:Fallback xmlns="">
      <p:transition spd="slow" advTm="5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44DC62-8AA3-F4CA-67A9-23E54850D9D3}"/>
              </a:ext>
            </a:extLst>
          </p:cNvPr>
          <p:cNvSpPr>
            <a:spLocks noGrp="1"/>
          </p:cNvSpPr>
          <p:nvPr>
            <p:ph type="title"/>
          </p:nvPr>
        </p:nvSpPr>
        <p:spPr>
          <a:xfrm>
            <a:off x="838200" y="365125"/>
            <a:ext cx="10515600" cy="668545"/>
          </a:xfrm>
        </p:spPr>
        <p:txBody>
          <a:bodyPr>
            <a:noAutofit/>
          </a:bodyPr>
          <a:lstStyle/>
          <a:p>
            <a:r>
              <a:rPr lang="en-US" sz="2400" b="1" dirty="0">
                <a:solidFill>
                  <a:schemeClr val="accent6">
                    <a:lumMod val="75000"/>
                  </a:schemeClr>
                </a:solidFill>
                <a:effectLst/>
                <a:latin typeface="+mn-lt"/>
                <a:ea typeface="Calibri" panose="020F0502020204030204" pitchFamily="34" charset="0"/>
                <a:cs typeface="Arial" panose="020B0604020202020204" pitchFamily="34" charset="0"/>
              </a:rPr>
              <a:t/>
            </a:r>
            <a:br>
              <a:rPr lang="en-US" sz="2400" b="1" dirty="0">
                <a:solidFill>
                  <a:schemeClr val="accent6">
                    <a:lumMod val="75000"/>
                  </a:schemeClr>
                </a:solidFill>
                <a:effectLst/>
                <a:latin typeface="+mn-lt"/>
                <a:ea typeface="Calibri" panose="020F0502020204030204" pitchFamily="34" charset="0"/>
                <a:cs typeface="Arial" panose="020B0604020202020204" pitchFamily="34" charset="0"/>
              </a:rPr>
            </a:br>
            <a:r>
              <a:rPr lang="en-US" sz="2400" b="1" dirty="0">
                <a:solidFill>
                  <a:schemeClr val="accent6">
                    <a:lumMod val="75000"/>
                  </a:schemeClr>
                </a:solidFill>
                <a:effectLst/>
                <a:latin typeface="+mn-lt"/>
                <a:ea typeface="Calibri" panose="020F0502020204030204" pitchFamily="34" charset="0"/>
                <a:cs typeface="Arial" panose="020B0604020202020204" pitchFamily="34" charset="0"/>
              </a:rPr>
              <a:t/>
            </a:r>
            <a:br>
              <a:rPr lang="en-US" sz="2400" b="1" dirty="0">
                <a:solidFill>
                  <a:schemeClr val="accent6">
                    <a:lumMod val="75000"/>
                  </a:schemeClr>
                </a:solidFill>
                <a:effectLst/>
                <a:latin typeface="+mn-lt"/>
                <a:ea typeface="Calibri" panose="020F0502020204030204" pitchFamily="34" charset="0"/>
                <a:cs typeface="Arial" panose="020B0604020202020204" pitchFamily="34" charset="0"/>
              </a:rPr>
            </a:br>
            <a:r>
              <a:rPr lang="en-US" sz="2400" b="1" dirty="0">
                <a:solidFill>
                  <a:schemeClr val="accent6">
                    <a:lumMod val="75000"/>
                  </a:schemeClr>
                </a:solidFill>
                <a:effectLst/>
                <a:latin typeface="+mn-lt"/>
                <a:ea typeface="Calibri" panose="020F0502020204030204" pitchFamily="34" charset="0"/>
                <a:cs typeface="Arial" panose="020B0604020202020204" pitchFamily="34" charset="0"/>
              </a:rPr>
              <a:t>a. Answer the following questions about you.</a:t>
            </a:r>
            <a:r>
              <a:rPr lang="en-US" sz="2400" dirty="0">
                <a:solidFill>
                  <a:schemeClr val="accent6">
                    <a:lumMod val="75000"/>
                  </a:schemeClr>
                </a:solidFill>
                <a:effectLst/>
                <a:latin typeface="+mn-lt"/>
                <a:ea typeface="Calibri" panose="020F0502020204030204" pitchFamily="34" charset="0"/>
                <a:cs typeface="Arial" panose="020B0604020202020204" pitchFamily="34" charset="0"/>
              </a:rPr>
              <a:t/>
            </a:r>
            <a:br>
              <a:rPr lang="en-US" sz="2400" dirty="0">
                <a:solidFill>
                  <a:schemeClr val="accent6">
                    <a:lumMod val="75000"/>
                  </a:schemeClr>
                </a:solidFill>
                <a:effectLst/>
                <a:latin typeface="+mn-lt"/>
                <a:ea typeface="Calibri" panose="020F0502020204030204" pitchFamily="34" charset="0"/>
                <a:cs typeface="Arial" panose="020B0604020202020204" pitchFamily="34" charset="0"/>
              </a:rPr>
            </a:br>
            <a:endParaRPr lang="en-US" sz="5400" dirty="0">
              <a:solidFill>
                <a:schemeClr val="accent6">
                  <a:lumMod val="75000"/>
                </a:schemeClr>
              </a:solidFill>
              <a:latin typeface="+mn-lt"/>
            </a:endParaRPr>
          </a:p>
        </p:txBody>
      </p:sp>
      <p:sp>
        <p:nvSpPr>
          <p:cNvPr id="3" name="Content Placeholder 2">
            <a:extLst>
              <a:ext uri="{FF2B5EF4-FFF2-40B4-BE49-F238E27FC236}">
                <a16:creationId xmlns:a16="http://schemas.microsoft.com/office/drawing/2014/main" xmlns="" id="{2F538D24-ECF7-E41B-1758-0037A5B79310}"/>
              </a:ext>
            </a:extLst>
          </p:cNvPr>
          <p:cNvSpPr>
            <a:spLocks noGrp="1"/>
          </p:cNvSpPr>
          <p:nvPr>
            <p:ph idx="1"/>
          </p:nvPr>
        </p:nvSpPr>
        <p:spPr>
          <a:xfrm>
            <a:off x="838200" y="1033670"/>
            <a:ext cx="10515600" cy="5143293"/>
          </a:xfrm>
        </p:spPr>
        <p:txBody>
          <a:bodyPr/>
          <a:lstStyle/>
          <a:p>
            <a:pPr marL="0" indent="0" algn="l" rtl="0">
              <a:lnSpc>
                <a:spcPct val="115000"/>
              </a:lnSpc>
              <a:spcAft>
                <a:spcPts val="1000"/>
              </a:spcAft>
              <a:buNone/>
            </a:pPr>
            <a:r>
              <a:rPr lang="en-US" sz="2400" b="1" dirty="0">
                <a:effectLst/>
                <a:latin typeface="Calibri" panose="020F0502020204030204" pitchFamily="34" charset="0"/>
                <a:ea typeface="Calibri" panose="020F0502020204030204" pitchFamily="34" charset="0"/>
                <a:cs typeface="Calibri" panose="020F0502020204030204" pitchFamily="34" charset="0"/>
              </a:rPr>
              <a:t>How much time (approximately) do you spend on a weekday ____?</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rtl="0">
              <a:lnSpc>
                <a:spcPct val="115000"/>
              </a:lnSpc>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sleeping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rtl="0">
              <a:lnSpc>
                <a:spcPct val="115000"/>
              </a:lnSpc>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having meals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rtl="0">
              <a:lnSpc>
                <a:spcPct val="115000"/>
              </a:lnSpc>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working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rtl="0">
              <a:lnSpc>
                <a:spcPct val="115000"/>
              </a:lnSpc>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doing housework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rtl="0">
              <a:lnSpc>
                <a:spcPct val="115000"/>
              </a:lnSpc>
              <a:spcAft>
                <a:spcPts val="10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relaxing</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
        <p:nvSpPr>
          <p:cNvPr id="4" name="TextBox 3">
            <a:extLst>
              <a:ext uri="{FF2B5EF4-FFF2-40B4-BE49-F238E27FC236}">
                <a16:creationId xmlns:a16="http://schemas.microsoft.com/office/drawing/2014/main" xmlns="" id="{DD1F3408-3364-4615-7C8C-10BEE189F737}"/>
              </a:ext>
            </a:extLst>
          </p:cNvPr>
          <p:cNvSpPr txBox="1"/>
          <p:nvPr/>
        </p:nvSpPr>
        <p:spPr>
          <a:xfrm>
            <a:off x="6334540" y="1875183"/>
            <a:ext cx="4214190" cy="3283976"/>
          </a:xfrm>
          <a:prstGeom prst="rect">
            <a:avLst/>
          </a:prstGeom>
          <a:noFill/>
        </p:spPr>
        <p:txBody>
          <a:bodyPr wrap="square" rtlCol="0">
            <a:spAutoFit/>
          </a:bodyPr>
          <a:lstStyle/>
          <a:p>
            <a:r>
              <a:rPr lang="en-US" sz="2400" b="1" dirty="0">
                <a:solidFill>
                  <a:schemeClr val="accent2">
                    <a:lumMod val="75000"/>
                  </a:schemeClr>
                </a:solidFill>
              </a:rPr>
              <a:t>Possible answers </a:t>
            </a:r>
          </a:p>
          <a:p>
            <a:endParaRPr lang="en-US" sz="2400" dirty="0"/>
          </a:p>
          <a:p>
            <a:pPr algn="l" rtl="0">
              <a:lnSpc>
                <a:spcPct val="115000"/>
              </a:lnSpc>
              <a:spcAft>
                <a:spcPts val="1000"/>
              </a:spcAft>
            </a:pPr>
            <a:r>
              <a:rPr lang="en-US" sz="2400" dirty="0">
                <a:effectLst/>
                <a:ea typeface="Calibri" panose="020F0502020204030204" pitchFamily="34" charset="0"/>
                <a:cs typeface="Calibri" panose="020F0502020204030204" pitchFamily="34" charset="0"/>
              </a:rPr>
              <a:t>15 minutes / a quarter of an hour </a:t>
            </a:r>
            <a:endParaRPr lang="en-US" sz="2400" dirty="0">
              <a:effectLst/>
              <a:ea typeface="Calibri" panose="020F0502020204030204" pitchFamily="34" charset="0"/>
              <a:cs typeface="Arial" panose="020B0604020202020204" pitchFamily="34" charset="0"/>
            </a:endParaRPr>
          </a:p>
          <a:p>
            <a:pPr algn="l" rtl="0">
              <a:lnSpc>
                <a:spcPct val="115000"/>
              </a:lnSpc>
              <a:spcAft>
                <a:spcPts val="1000"/>
              </a:spcAft>
            </a:pPr>
            <a:r>
              <a:rPr lang="en-US" sz="2400" dirty="0">
                <a:effectLst/>
                <a:ea typeface="Calibri" panose="020F0502020204030204" pitchFamily="34" charset="0"/>
                <a:cs typeface="Calibri" panose="020F0502020204030204" pitchFamily="34" charset="0"/>
              </a:rPr>
              <a:t>60 minutes / an hour </a:t>
            </a:r>
            <a:endParaRPr lang="en-US" sz="2400" dirty="0">
              <a:effectLst/>
              <a:ea typeface="Calibri" panose="020F0502020204030204" pitchFamily="34" charset="0"/>
              <a:cs typeface="Arial" panose="020B0604020202020204" pitchFamily="34" charset="0"/>
            </a:endParaRPr>
          </a:p>
          <a:p>
            <a:pPr algn="l" rtl="0">
              <a:lnSpc>
                <a:spcPct val="115000"/>
              </a:lnSpc>
              <a:spcAft>
                <a:spcPts val="1000"/>
              </a:spcAft>
            </a:pPr>
            <a:r>
              <a:rPr lang="en-US" sz="2400" dirty="0">
                <a:effectLst/>
                <a:ea typeface="Calibri" panose="020F0502020204030204" pitchFamily="34" charset="0"/>
                <a:cs typeface="Calibri" panose="020F0502020204030204" pitchFamily="34" charset="0"/>
              </a:rPr>
              <a:t>30 minutes / half an hour </a:t>
            </a:r>
            <a:endParaRPr lang="en-US" sz="2400" dirty="0">
              <a:effectLst/>
              <a:ea typeface="Calibri" panose="020F0502020204030204" pitchFamily="34" charset="0"/>
              <a:cs typeface="Arial" panose="020B0604020202020204" pitchFamily="34" charset="0"/>
            </a:endParaRPr>
          </a:p>
          <a:p>
            <a:endParaRPr lang="en-US" sz="2400" dirty="0"/>
          </a:p>
        </p:txBody>
      </p:sp>
      <p:pic>
        <p:nvPicPr>
          <p:cNvPr id="5" name="Audio 4">
            <a:hlinkClick r:id="" action="ppaction://media"/>
            <a:extLst>
              <a:ext uri="{FF2B5EF4-FFF2-40B4-BE49-F238E27FC236}">
                <a16:creationId xmlns:a16="http://schemas.microsoft.com/office/drawing/2014/main" xmlns="" id="{08FE3934-13FF-622F-748A-AD41EB6AA193}"/>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321617918"/>
      </p:ext>
    </p:extLst>
  </p:cSld>
  <p:clrMapOvr>
    <a:masterClrMapping/>
  </p:clrMapOvr>
  <mc:AlternateContent xmlns:mc="http://schemas.openxmlformats.org/markup-compatibility/2006" xmlns:p14="http://schemas.microsoft.com/office/powerpoint/2010/main">
    <mc:Choice Requires="p14">
      <p:transition spd="slow" p14:dur="2000" advTm="87340"/>
    </mc:Choice>
    <mc:Fallback xmlns="">
      <p:transition spd="slow" advTm="87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61649-E3DA-310B-C2CA-AC6CF33EABEE}"/>
              </a:ext>
            </a:extLst>
          </p:cNvPr>
          <p:cNvSpPr>
            <a:spLocks noGrp="1"/>
          </p:cNvSpPr>
          <p:nvPr>
            <p:ph type="title"/>
          </p:nvPr>
        </p:nvSpPr>
        <p:spPr>
          <a:xfrm>
            <a:off x="384313" y="365125"/>
            <a:ext cx="11608904" cy="983029"/>
          </a:xfrm>
        </p:spPr>
        <p:txBody>
          <a:bodyPr>
            <a:noAutofit/>
          </a:bodyPr>
          <a:lstStyle/>
          <a:p>
            <a:pPr algn="l" rtl="0">
              <a:lnSpc>
                <a:spcPct val="115000"/>
              </a:lnSpc>
              <a:spcAft>
                <a:spcPts val="1000"/>
              </a:spcAft>
            </a:pPr>
            <a:r>
              <a:rPr lang="en-US" sz="28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Read the article </a:t>
            </a:r>
            <a:r>
              <a:rPr lang="en-US" sz="2800" b="1" i="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Are you happy with your work-life balance</a:t>
            </a:r>
            <a:r>
              <a:rPr lang="en-US" sz="28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  And underline the correct phrases.</a:t>
            </a:r>
            <a:endParaRPr lang="en-US" sz="2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5" name="Content Placeholder 4">
            <a:extLst>
              <a:ext uri="{FF2B5EF4-FFF2-40B4-BE49-F238E27FC236}">
                <a16:creationId xmlns:a16="http://schemas.microsoft.com/office/drawing/2014/main" xmlns="" id="{88137F3B-1BEB-B79F-3769-CAC7CC16F3F4}"/>
              </a:ext>
            </a:extLst>
          </p:cNvPr>
          <p:cNvPicPr>
            <a:picLocks noGrp="1" noChangeAspect="1"/>
          </p:cNvPicPr>
          <p:nvPr>
            <p:ph idx="1"/>
          </p:nvPr>
        </p:nvPicPr>
        <p:blipFill>
          <a:blip r:embed="rId5"/>
          <a:stretch>
            <a:fillRect/>
          </a:stretch>
        </p:blipFill>
        <p:spPr>
          <a:xfrm>
            <a:off x="7441917" y="1709529"/>
            <a:ext cx="4180240" cy="4492488"/>
          </a:xfrm>
        </p:spPr>
      </p:pic>
      <p:pic>
        <p:nvPicPr>
          <p:cNvPr id="8" name="Picture 7">
            <a:extLst>
              <a:ext uri="{FF2B5EF4-FFF2-40B4-BE49-F238E27FC236}">
                <a16:creationId xmlns:a16="http://schemas.microsoft.com/office/drawing/2014/main" xmlns="" id="{03036D39-D997-FC8F-1509-C8E3965EFA5E}"/>
              </a:ext>
            </a:extLst>
          </p:cNvPr>
          <p:cNvPicPr>
            <a:picLocks noChangeAspect="1"/>
          </p:cNvPicPr>
          <p:nvPr/>
        </p:nvPicPr>
        <p:blipFill>
          <a:blip r:embed="rId6"/>
          <a:stretch>
            <a:fillRect/>
          </a:stretch>
        </p:blipFill>
        <p:spPr>
          <a:xfrm>
            <a:off x="876752" y="1709529"/>
            <a:ext cx="6245448" cy="4783345"/>
          </a:xfrm>
          <a:prstGeom prst="rect">
            <a:avLst/>
          </a:prstGeom>
        </p:spPr>
      </p:pic>
      <p:cxnSp>
        <p:nvCxnSpPr>
          <p:cNvPr id="10" name="Straight Connector 9">
            <a:extLst>
              <a:ext uri="{FF2B5EF4-FFF2-40B4-BE49-F238E27FC236}">
                <a16:creationId xmlns:a16="http://schemas.microsoft.com/office/drawing/2014/main" xmlns="" id="{E7936047-9DF9-20B1-7549-F6490C935F1B}"/>
              </a:ext>
            </a:extLst>
          </p:cNvPr>
          <p:cNvCxnSpPr/>
          <p:nvPr/>
        </p:nvCxnSpPr>
        <p:spPr>
          <a:xfrm>
            <a:off x="3458817" y="5605670"/>
            <a:ext cx="1245705"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E096F7BB-2B65-DEB0-4305-71BA36313798}"/>
              </a:ext>
            </a:extLst>
          </p:cNvPr>
          <p:cNvCxnSpPr>
            <a:cxnSpLocks/>
          </p:cNvCxnSpPr>
          <p:nvPr/>
        </p:nvCxnSpPr>
        <p:spPr>
          <a:xfrm>
            <a:off x="4068417" y="5970105"/>
            <a:ext cx="841514"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9201218E-3760-9633-8265-DA5378F0E002}"/>
              </a:ext>
            </a:extLst>
          </p:cNvPr>
          <p:cNvCxnSpPr>
            <a:cxnSpLocks/>
          </p:cNvCxnSpPr>
          <p:nvPr/>
        </p:nvCxnSpPr>
        <p:spPr>
          <a:xfrm>
            <a:off x="2617303" y="6361044"/>
            <a:ext cx="1318593"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xmlns="" id="{AA384B59-7141-EDDC-2241-0E53BC71CF2D}"/>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2519078547"/>
      </p:ext>
    </p:extLst>
  </p:cSld>
  <p:clrMapOvr>
    <a:masterClrMapping/>
  </p:clrMapOvr>
  <mc:AlternateContent xmlns:mc="http://schemas.openxmlformats.org/markup-compatibility/2006" xmlns:p14="http://schemas.microsoft.com/office/powerpoint/2010/main">
    <mc:Choice Requires="p14">
      <p:transition spd="slow" p14:dur="2000" advTm="115366"/>
    </mc:Choice>
    <mc:Fallback xmlns="">
      <p:transition spd="slow" advTm="115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xmlns="" id="{4ACA57EC-82FC-C48C-05E6-38275AE4D44D}"/>
              </a:ext>
            </a:extLst>
          </p:cNvPr>
          <p:cNvPicPr>
            <a:picLocks noGrp="1" noChangeAspect="1"/>
          </p:cNvPicPr>
          <p:nvPr>
            <p:ph idx="1"/>
          </p:nvPr>
        </p:nvPicPr>
        <p:blipFill rotWithShape="1">
          <a:blip r:embed="rId5"/>
          <a:srcRect b="2244"/>
          <a:stretch/>
        </p:blipFill>
        <p:spPr>
          <a:xfrm>
            <a:off x="665284" y="769248"/>
            <a:ext cx="6001261" cy="4041291"/>
          </a:xfrm>
        </p:spPr>
      </p:pic>
      <p:cxnSp>
        <p:nvCxnSpPr>
          <p:cNvPr id="10" name="Straight Connector 9">
            <a:extLst>
              <a:ext uri="{FF2B5EF4-FFF2-40B4-BE49-F238E27FC236}">
                <a16:creationId xmlns:a16="http://schemas.microsoft.com/office/drawing/2014/main" xmlns="" id="{4D0EE3C2-51F4-8A57-199D-772245710565}"/>
              </a:ext>
            </a:extLst>
          </p:cNvPr>
          <p:cNvCxnSpPr>
            <a:cxnSpLocks/>
          </p:cNvCxnSpPr>
          <p:nvPr/>
        </p:nvCxnSpPr>
        <p:spPr>
          <a:xfrm>
            <a:off x="3193773" y="1795670"/>
            <a:ext cx="1152940"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E0B4D504-1523-56E2-027D-336FF88CCB3D}"/>
              </a:ext>
            </a:extLst>
          </p:cNvPr>
          <p:cNvCxnSpPr>
            <a:cxnSpLocks/>
          </p:cNvCxnSpPr>
          <p:nvPr/>
        </p:nvCxnSpPr>
        <p:spPr>
          <a:xfrm>
            <a:off x="5675243" y="2113723"/>
            <a:ext cx="841514"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550D632C-DE04-5AB4-58EB-C1CC5C2198C7}"/>
              </a:ext>
            </a:extLst>
          </p:cNvPr>
          <p:cNvCxnSpPr>
            <a:cxnSpLocks/>
          </p:cNvCxnSpPr>
          <p:nvPr/>
        </p:nvCxnSpPr>
        <p:spPr>
          <a:xfrm>
            <a:off x="1007165" y="2471531"/>
            <a:ext cx="1298713"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AB3ED5FE-AA72-51D1-5B05-D74C3FEC710B}"/>
              </a:ext>
            </a:extLst>
          </p:cNvPr>
          <p:cNvCxnSpPr>
            <a:cxnSpLocks/>
          </p:cNvCxnSpPr>
          <p:nvPr/>
        </p:nvCxnSpPr>
        <p:spPr>
          <a:xfrm>
            <a:off x="1007165" y="3448879"/>
            <a:ext cx="108667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xmlns="" id="{409BDDFE-B131-DA0E-B290-A29B33FF09DD}"/>
              </a:ext>
            </a:extLst>
          </p:cNvPr>
          <p:cNvPicPr>
            <a:picLocks noChangeAspect="1"/>
          </p:cNvPicPr>
          <p:nvPr/>
        </p:nvPicPr>
        <p:blipFill>
          <a:blip r:embed="rId6"/>
          <a:stretch>
            <a:fillRect/>
          </a:stretch>
        </p:blipFill>
        <p:spPr>
          <a:xfrm>
            <a:off x="7141585" y="769248"/>
            <a:ext cx="3999878" cy="3161276"/>
          </a:xfrm>
          <a:prstGeom prst="rect">
            <a:avLst/>
          </a:prstGeom>
        </p:spPr>
      </p:pic>
      <p:pic>
        <p:nvPicPr>
          <p:cNvPr id="2" name="Audio 1">
            <a:hlinkClick r:id="" action="ppaction://media"/>
            <a:extLst>
              <a:ext uri="{FF2B5EF4-FFF2-40B4-BE49-F238E27FC236}">
                <a16:creationId xmlns:a16="http://schemas.microsoft.com/office/drawing/2014/main" xmlns="" id="{42F3B349-3C41-CB3A-60A7-8201DA18B768}"/>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1567859867"/>
      </p:ext>
    </p:extLst>
  </p:cSld>
  <p:clrMapOvr>
    <a:masterClrMapping/>
  </p:clrMapOvr>
  <mc:AlternateContent xmlns:mc="http://schemas.openxmlformats.org/markup-compatibility/2006" xmlns:p14="http://schemas.microsoft.com/office/powerpoint/2010/main">
    <mc:Choice Requires="p14">
      <p:transition spd="slow" p14:dur="2000" advTm="57363"/>
    </mc:Choice>
    <mc:Fallback xmlns="">
      <p:transition spd="slow" advTm="57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74A3A7B3-47CA-A1B5-F02D-93F189F201D9}"/>
              </a:ext>
            </a:extLst>
          </p:cNvPr>
          <p:cNvPicPr>
            <a:picLocks noGrp="1" noChangeAspect="1"/>
          </p:cNvPicPr>
          <p:nvPr>
            <p:ph idx="1"/>
          </p:nvPr>
        </p:nvPicPr>
        <p:blipFill>
          <a:blip r:embed="rId5"/>
          <a:stretch>
            <a:fillRect/>
          </a:stretch>
        </p:blipFill>
        <p:spPr>
          <a:xfrm>
            <a:off x="573333" y="463482"/>
            <a:ext cx="6360881" cy="5751788"/>
          </a:xfrm>
        </p:spPr>
      </p:pic>
      <p:pic>
        <p:nvPicPr>
          <p:cNvPr id="7" name="Picture 6">
            <a:extLst>
              <a:ext uri="{FF2B5EF4-FFF2-40B4-BE49-F238E27FC236}">
                <a16:creationId xmlns:a16="http://schemas.microsoft.com/office/drawing/2014/main" xmlns="" id="{115ED461-EEA7-D6DA-D212-139D66B6C4D7}"/>
              </a:ext>
            </a:extLst>
          </p:cNvPr>
          <p:cNvPicPr>
            <a:picLocks noChangeAspect="1"/>
          </p:cNvPicPr>
          <p:nvPr/>
        </p:nvPicPr>
        <p:blipFill>
          <a:blip r:embed="rId6"/>
          <a:stretch>
            <a:fillRect/>
          </a:stretch>
        </p:blipFill>
        <p:spPr>
          <a:xfrm>
            <a:off x="7542765" y="463482"/>
            <a:ext cx="3337271" cy="4280003"/>
          </a:xfrm>
          <a:prstGeom prst="rect">
            <a:avLst/>
          </a:prstGeom>
        </p:spPr>
      </p:pic>
      <p:cxnSp>
        <p:nvCxnSpPr>
          <p:cNvPr id="8" name="Straight Connector 7">
            <a:extLst>
              <a:ext uri="{FF2B5EF4-FFF2-40B4-BE49-F238E27FC236}">
                <a16:creationId xmlns:a16="http://schemas.microsoft.com/office/drawing/2014/main" xmlns="" id="{0D8CEB60-856F-4E9F-B03C-F92803DCB71C}"/>
              </a:ext>
            </a:extLst>
          </p:cNvPr>
          <p:cNvCxnSpPr>
            <a:cxnSpLocks/>
          </p:cNvCxnSpPr>
          <p:nvPr/>
        </p:nvCxnSpPr>
        <p:spPr>
          <a:xfrm>
            <a:off x="4121426" y="1898375"/>
            <a:ext cx="1351722"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881915FB-0AA8-F157-FCBE-F06D1593BEC2}"/>
              </a:ext>
            </a:extLst>
          </p:cNvPr>
          <p:cNvCxnSpPr>
            <a:cxnSpLocks/>
          </p:cNvCxnSpPr>
          <p:nvPr/>
        </p:nvCxnSpPr>
        <p:spPr>
          <a:xfrm>
            <a:off x="2902226" y="2985053"/>
            <a:ext cx="821635"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DB0DBED5-5301-4507-89D3-8356A3151F7B}"/>
              </a:ext>
            </a:extLst>
          </p:cNvPr>
          <p:cNvCxnSpPr>
            <a:cxnSpLocks/>
          </p:cNvCxnSpPr>
          <p:nvPr/>
        </p:nvCxnSpPr>
        <p:spPr>
          <a:xfrm>
            <a:off x="5181600" y="3660914"/>
            <a:ext cx="108667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680CDA90-0D40-8DFF-2982-FD098D6BEAE2}"/>
              </a:ext>
            </a:extLst>
          </p:cNvPr>
          <p:cNvCxnSpPr>
            <a:cxnSpLocks/>
          </p:cNvCxnSpPr>
          <p:nvPr/>
        </p:nvCxnSpPr>
        <p:spPr>
          <a:xfrm>
            <a:off x="3723861" y="4376531"/>
            <a:ext cx="108667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FA8DE872-ACF9-C80A-CB97-5294E0B3AC1C}"/>
              </a:ext>
            </a:extLst>
          </p:cNvPr>
          <p:cNvCxnSpPr>
            <a:cxnSpLocks/>
          </p:cNvCxnSpPr>
          <p:nvPr/>
        </p:nvCxnSpPr>
        <p:spPr>
          <a:xfrm>
            <a:off x="3260034" y="5092148"/>
            <a:ext cx="861392"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xmlns="" id="{B1F246A9-0880-324A-F0C1-382D7508FD20}"/>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1685796293"/>
      </p:ext>
    </p:extLst>
  </p:cSld>
  <p:clrMapOvr>
    <a:masterClrMapping/>
  </p:clrMapOvr>
  <mc:AlternateContent xmlns:mc="http://schemas.openxmlformats.org/markup-compatibility/2006" xmlns:p14="http://schemas.microsoft.com/office/powerpoint/2010/main">
    <mc:Choice Requires="p14">
      <p:transition spd="slow" p14:dur="2000" advTm="62611"/>
    </mc:Choice>
    <mc:Fallback xmlns="">
      <p:transition spd="slow" advTm="626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4F26B3-5C6F-977C-581E-2FD56CEA11BC}"/>
              </a:ext>
            </a:extLst>
          </p:cNvPr>
          <p:cNvSpPr>
            <a:spLocks noGrp="1"/>
          </p:cNvSpPr>
          <p:nvPr>
            <p:ph idx="1"/>
          </p:nvPr>
        </p:nvSpPr>
        <p:spPr>
          <a:xfrm>
            <a:off x="397565" y="450574"/>
            <a:ext cx="10956235" cy="5726389"/>
          </a:xfrm>
        </p:spPr>
        <p:txBody>
          <a:bodyPr>
            <a:normAutofit fontScale="92500"/>
          </a:bodyPr>
          <a:lstStyle/>
          <a:p>
            <a:pPr marL="0" indent="0">
              <a:buNone/>
            </a:pPr>
            <a:r>
              <a:rPr lang="en-US" b="1" dirty="0">
                <a:solidFill>
                  <a:schemeClr val="accent6">
                    <a:lumMod val="75000"/>
                  </a:schemeClr>
                </a:solidFill>
              </a:rPr>
              <a:t>Quantifiers</a:t>
            </a:r>
            <a:r>
              <a:rPr lang="en-US" b="1" dirty="0">
                <a:solidFill>
                  <a:schemeClr val="accent6">
                    <a:lumMod val="50000"/>
                  </a:schemeClr>
                </a:solidFill>
              </a:rPr>
              <a:t>  </a:t>
            </a:r>
            <a:r>
              <a:rPr lang="en-US" b="1" dirty="0">
                <a:solidFill>
                  <a:schemeClr val="accent6">
                    <a:lumMod val="75000"/>
                  </a:schemeClr>
                </a:solidFill>
              </a:rPr>
              <a:t>(Large quantities)</a:t>
            </a:r>
            <a:endParaRPr lang="en-US" dirty="0">
              <a:solidFill>
                <a:schemeClr val="accent6">
                  <a:lumMod val="75000"/>
                </a:schemeClr>
              </a:solidFill>
            </a:endParaRPr>
          </a:p>
          <a:p>
            <a:pPr>
              <a:buFont typeface="Wingdings" panose="05000000000000000000" pitchFamily="2" charset="2"/>
              <a:buChar char="Ø"/>
            </a:pPr>
            <a:r>
              <a:rPr lang="en-US" dirty="0"/>
              <a:t>They have </a:t>
            </a:r>
            <a:r>
              <a:rPr lang="en-US" b="1" dirty="0">
                <a:solidFill>
                  <a:schemeClr val="accent2">
                    <a:lumMod val="75000"/>
                  </a:schemeClr>
                </a:solidFill>
              </a:rPr>
              <a:t>a lot of money</a:t>
            </a:r>
            <a:r>
              <a:rPr lang="en-US" dirty="0"/>
              <a:t>.</a:t>
            </a:r>
          </a:p>
          <a:p>
            <a:pPr>
              <a:buFont typeface="Wingdings" panose="05000000000000000000" pitchFamily="2" charset="2"/>
              <a:buChar char="Ø"/>
            </a:pPr>
            <a:r>
              <a:rPr lang="en-US" dirty="0"/>
              <a:t>She has </a:t>
            </a:r>
            <a:r>
              <a:rPr lang="en-US" b="1" dirty="0">
                <a:solidFill>
                  <a:schemeClr val="accent2">
                    <a:lumMod val="75000"/>
                  </a:schemeClr>
                </a:solidFill>
              </a:rPr>
              <a:t>lots of friends</a:t>
            </a:r>
            <a:r>
              <a:rPr lang="en-US" dirty="0"/>
              <a:t>.</a:t>
            </a:r>
          </a:p>
          <a:p>
            <a:pPr>
              <a:buFont typeface="Wingdings" panose="05000000000000000000" pitchFamily="2" charset="2"/>
              <a:buChar char="Ø"/>
            </a:pPr>
            <a:r>
              <a:rPr lang="en-US" dirty="0"/>
              <a:t>She eats </a:t>
            </a:r>
            <a:r>
              <a:rPr lang="en-US" b="1" dirty="0">
                <a:solidFill>
                  <a:schemeClr val="accent2">
                    <a:lumMod val="75000"/>
                  </a:schemeClr>
                </a:solidFill>
              </a:rPr>
              <a:t>a lot</a:t>
            </a:r>
            <a:r>
              <a:rPr lang="en-US" dirty="0"/>
              <a:t>.</a:t>
            </a:r>
          </a:p>
          <a:p>
            <a:pPr>
              <a:buFont typeface="Wingdings" panose="05000000000000000000" pitchFamily="2" charset="2"/>
              <a:buChar char="Ø"/>
            </a:pPr>
            <a:r>
              <a:rPr lang="en-US" dirty="0"/>
              <a:t>There aren't </a:t>
            </a:r>
            <a:r>
              <a:rPr lang="en-US" b="1" dirty="0">
                <a:solidFill>
                  <a:schemeClr val="accent2">
                    <a:lumMod val="75000"/>
                  </a:schemeClr>
                </a:solidFill>
              </a:rPr>
              <a:t>many cafés </a:t>
            </a:r>
            <a:r>
              <a:rPr lang="en-US" dirty="0"/>
              <a:t>near here.</a:t>
            </a:r>
          </a:p>
          <a:p>
            <a:pPr>
              <a:buFont typeface="Wingdings" panose="05000000000000000000" pitchFamily="2" charset="2"/>
              <a:buChar char="Ø"/>
            </a:pPr>
            <a:r>
              <a:rPr lang="en-US" dirty="0"/>
              <a:t>Do you watch </a:t>
            </a:r>
            <a:r>
              <a:rPr lang="en-US" b="1" dirty="0">
                <a:solidFill>
                  <a:schemeClr val="accent2">
                    <a:lumMod val="75000"/>
                  </a:schemeClr>
                </a:solidFill>
              </a:rPr>
              <a:t>much TV</a:t>
            </a:r>
            <a:r>
              <a:rPr lang="en-US" dirty="0"/>
              <a:t>?</a:t>
            </a:r>
          </a:p>
          <a:p>
            <a:pPr>
              <a:buFont typeface="Wingdings" panose="05000000000000000000" pitchFamily="2" charset="2"/>
              <a:buChar char="Ø"/>
            </a:pPr>
            <a:r>
              <a:rPr lang="en-US" dirty="0"/>
              <a:t>Don't run. We have </a:t>
            </a:r>
            <a:r>
              <a:rPr lang="en-US" b="1" dirty="0">
                <a:solidFill>
                  <a:schemeClr val="accent2">
                    <a:lumMod val="75000"/>
                  </a:schemeClr>
                </a:solidFill>
              </a:rPr>
              <a:t>plenty of time</a:t>
            </a:r>
            <a:r>
              <a:rPr lang="en-US" dirty="0"/>
              <a:t>.</a:t>
            </a:r>
          </a:p>
          <a:p>
            <a:pPr marL="0" indent="0">
              <a:buNone/>
            </a:pPr>
            <a:r>
              <a:rPr lang="en-US" dirty="0"/>
              <a:t>- Use </a:t>
            </a:r>
            <a:r>
              <a:rPr lang="en-US" b="1" i="1" dirty="0">
                <a:solidFill>
                  <a:schemeClr val="accent2">
                    <a:lumMod val="75000"/>
                  </a:schemeClr>
                </a:solidFill>
              </a:rPr>
              <a:t>a lot of / lots of</a:t>
            </a:r>
            <a:r>
              <a:rPr lang="en-US" dirty="0">
                <a:solidFill>
                  <a:schemeClr val="accent2">
                    <a:lumMod val="75000"/>
                  </a:schemeClr>
                </a:solidFill>
              </a:rPr>
              <a:t> </a:t>
            </a:r>
            <a:r>
              <a:rPr lang="en-US" dirty="0"/>
              <a:t>in positive sentences. </a:t>
            </a:r>
          </a:p>
          <a:p>
            <a:pPr marL="0" indent="0">
              <a:buNone/>
            </a:pPr>
            <a:r>
              <a:rPr lang="en-US" dirty="0"/>
              <a:t>- Use </a:t>
            </a:r>
            <a:r>
              <a:rPr lang="en-US" b="1" i="1" dirty="0">
                <a:solidFill>
                  <a:schemeClr val="accent2">
                    <a:lumMod val="75000"/>
                  </a:schemeClr>
                </a:solidFill>
              </a:rPr>
              <a:t>a lot</a:t>
            </a:r>
            <a:r>
              <a:rPr lang="en-US" dirty="0">
                <a:solidFill>
                  <a:schemeClr val="accent2">
                    <a:lumMod val="75000"/>
                  </a:schemeClr>
                </a:solidFill>
              </a:rPr>
              <a:t> </a:t>
            </a:r>
            <a:r>
              <a:rPr lang="en-US" dirty="0"/>
              <a:t>when there is no noun e.g. </a:t>
            </a:r>
            <a:r>
              <a:rPr lang="en-US" i="1" dirty="0"/>
              <a:t>He talks a lot. </a:t>
            </a:r>
            <a:endParaRPr lang="en-US" dirty="0"/>
          </a:p>
          <a:p>
            <a:pPr marL="0" indent="0">
              <a:buNone/>
            </a:pPr>
            <a:r>
              <a:rPr lang="en-US" dirty="0"/>
              <a:t>- </a:t>
            </a:r>
            <a:r>
              <a:rPr lang="en-US" b="1" i="1" dirty="0">
                <a:solidFill>
                  <a:schemeClr val="accent2">
                    <a:lumMod val="75000"/>
                  </a:schemeClr>
                </a:solidFill>
              </a:rPr>
              <a:t>Much / many</a:t>
            </a:r>
            <a:r>
              <a:rPr lang="en-US" dirty="0">
                <a:solidFill>
                  <a:schemeClr val="accent2">
                    <a:lumMod val="75000"/>
                  </a:schemeClr>
                </a:solidFill>
              </a:rPr>
              <a:t> </a:t>
            </a:r>
            <a:r>
              <a:rPr lang="en-US" dirty="0"/>
              <a:t>are normally used in </a:t>
            </a:r>
            <a:r>
              <a:rPr lang="en-US" b="1" dirty="0">
                <a:solidFill>
                  <a:schemeClr val="accent6">
                    <a:lumMod val="75000"/>
                  </a:schemeClr>
                </a:solidFill>
              </a:rPr>
              <a:t>negative</a:t>
            </a:r>
            <a:r>
              <a:rPr lang="en-US" dirty="0"/>
              <a:t> sentences and </a:t>
            </a:r>
            <a:r>
              <a:rPr lang="en-US" b="1" dirty="0">
                <a:solidFill>
                  <a:schemeClr val="accent6">
                    <a:lumMod val="75000"/>
                  </a:schemeClr>
                </a:solidFill>
              </a:rPr>
              <a:t>questions</a:t>
            </a:r>
            <a:r>
              <a:rPr lang="en-US" dirty="0"/>
              <a:t>, but </a:t>
            </a:r>
            <a:r>
              <a:rPr lang="en-US" b="1" i="1" dirty="0">
                <a:solidFill>
                  <a:schemeClr val="accent2">
                    <a:lumMod val="75000"/>
                  </a:schemeClr>
                </a:solidFill>
              </a:rPr>
              <a:t>a lot</a:t>
            </a:r>
            <a:r>
              <a:rPr lang="en-US" dirty="0">
                <a:solidFill>
                  <a:schemeClr val="accent2">
                    <a:lumMod val="75000"/>
                  </a:schemeClr>
                </a:solidFill>
              </a:rPr>
              <a:t> </a:t>
            </a:r>
            <a:r>
              <a:rPr lang="en-US" dirty="0"/>
              <a:t>of can also be used.</a:t>
            </a:r>
          </a:p>
          <a:p>
            <a:pPr marL="0" indent="0">
              <a:buNone/>
            </a:pPr>
            <a:r>
              <a:rPr lang="en-US" dirty="0"/>
              <a:t>- Use </a:t>
            </a:r>
            <a:r>
              <a:rPr lang="en-US" b="1" i="1" dirty="0">
                <a:solidFill>
                  <a:schemeClr val="accent2">
                    <a:lumMod val="75000"/>
                  </a:schemeClr>
                </a:solidFill>
              </a:rPr>
              <a:t>plenty of</a:t>
            </a:r>
            <a:r>
              <a:rPr lang="en-US" dirty="0">
                <a:solidFill>
                  <a:schemeClr val="accent2">
                    <a:lumMod val="75000"/>
                  </a:schemeClr>
                </a:solidFill>
              </a:rPr>
              <a:t> </a:t>
            </a:r>
            <a:r>
              <a:rPr lang="en-US" dirty="0"/>
              <a:t>in positive sentences to mean </a:t>
            </a:r>
            <a:r>
              <a:rPr lang="en-US" i="1" dirty="0"/>
              <a:t>as much as we need or more</a:t>
            </a:r>
            <a:r>
              <a:rPr lang="en-US" dirty="0"/>
              <a:t>.</a:t>
            </a:r>
          </a:p>
        </p:txBody>
      </p:sp>
      <p:pic>
        <p:nvPicPr>
          <p:cNvPr id="2" name="Audio 1">
            <a:hlinkClick r:id="" action="ppaction://media"/>
            <a:extLst>
              <a:ext uri="{FF2B5EF4-FFF2-40B4-BE49-F238E27FC236}">
                <a16:creationId xmlns:a16="http://schemas.microsoft.com/office/drawing/2014/main" xmlns="" id="{A089E379-7E80-E5A9-DBA1-2FFCCFED2AED}"/>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4099822942"/>
      </p:ext>
    </p:extLst>
  </p:cSld>
  <p:clrMapOvr>
    <a:masterClrMapping/>
  </p:clrMapOvr>
  <mc:AlternateContent xmlns:mc="http://schemas.openxmlformats.org/markup-compatibility/2006" xmlns:p14="http://schemas.microsoft.com/office/powerpoint/2010/main">
    <mc:Choice Requires="p14">
      <p:transition spd="slow" p14:dur="2000" advTm="198680"/>
    </mc:Choice>
    <mc:Fallback xmlns="">
      <p:transition spd="slow" advTm="198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029C75E-2B1C-6DD4-3D7F-1699E2D21B8A}"/>
              </a:ext>
            </a:extLst>
          </p:cNvPr>
          <p:cNvSpPr>
            <a:spLocks noGrp="1"/>
          </p:cNvSpPr>
          <p:nvPr>
            <p:ph idx="1"/>
          </p:nvPr>
        </p:nvSpPr>
        <p:spPr>
          <a:xfrm>
            <a:off x="838200" y="609600"/>
            <a:ext cx="10515600" cy="5567363"/>
          </a:xfrm>
        </p:spPr>
        <p:txBody>
          <a:bodyPr/>
          <a:lstStyle/>
          <a:p>
            <a:pPr marL="0" indent="0">
              <a:buNone/>
            </a:pPr>
            <a:r>
              <a:rPr lang="en-US" b="1" dirty="0">
                <a:solidFill>
                  <a:schemeClr val="accent6">
                    <a:lumMod val="75000"/>
                  </a:schemeClr>
                </a:solidFill>
              </a:rPr>
              <a:t>Quantifiers</a:t>
            </a:r>
            <a:r>
              <a:rPr lang="en-US" b="1" dirty="0">
                <a:solidFill>
                  <a:schemeClr val="accent6">
                    <a:lumMod val="50000"/>
                  </a:schemeClr>
                </a:solidFill>
              </a:rPr>
              <a:t>  </a:t>
            </a:r>
            <a:r>
              <a:rPr lang="en-US" b="1" dirty="0">
                <a:solidFill>
                  <a:schemeClr val="accent6">
                    <a:lumMod val="75000"/>
                  </a:schemeClr>
                </a:solidFill>
              </a:rPr>
              <a:t>(Small quantities)</a:t>
            </a:r>
            <a:endParaRPr lang="en-US" dirty="0">
              <a:solidFill>
                <a:schemeClr val="accent6">
                  <a:lumMod val="75000"/>
                </a:schemeClr>
              </a:solidFill>
            </a:endParaRPr>
          </a:p>
          <a:p>
            <a:pPr algn="just" rtl="0">
              <a:lnSpc>
                <a:spcPct val="115000"/>
              </a:lnSpc>
              <a:spcAft>
                <a:spcPts val="1000"/>
              </a:spcAft>
              <a:buFont typeface="Wingdings" panose="05000000000000000000" pitchFamily="2" charset="2"/>
              <a:buChar char="Ø"/>
            </a:pPr>
            <a:r>
              <a:rPr lang="en-US" sz="2400" b="1" dirty="0">
                <a:effectLst/>
                <a:latin typeface="Calibri" panose="020F0502020204030204" pitchFamily="34" charset="0"/>
                <a:ea typeface="Calibri" panose="020F0502020204030204" pitchFamily="34" charset="0"/>
                <a:cs typeface="Calibri" panose="020F0502020204030204" pitchFamily="34" charset="0"/>
              </a:rPr>
              <a:t>A:</a:t>
            </a:r>
            <a:r>
              <a:rPr lang="en-US" sz="2400" dirty="0">
                <a:effectLst/>
                <a:latin typeface="Calibri" panose="020F0502020204030204" pitchFamily="34" charset="0"/>
                <a:ea typeface="Calibri" panose="020F0502020204030204" pitchFamily="34" charset="0"/>
                <a:cs typeface="Calibri" panose="020F0502020204030204" pitchFamily="34" charset="0"/>
              </a:rPr>
              <a:t> Do you want some ice cream? </a:t>
            </a:r>
            <a:r>
              <a:rPr lang="en-US" sz="2400" b="1" dirty="0">
                <a:effectLst/>
                <a:latin typeface="Calibri" panose="020F0502020204030204" pitchFamily="34" charset="0"/>
                <a:ea typeface="Calibri" panose="020F0502020204030204" pitchFamily="34" charset="0"/>
                <a:cs typeface="Calibri" panose="020F0502020204030204" pitchFamily="34" charset="0"/>
              </a:rPr>
              <a:t>B:</a:t>
            </a:r>
            <a:r>
              <a:rPr lang="en-US" sz="2400" dirty="0">
                <a:effectLst/>
                <a:latin typeface="Calibri" panose="020F0502020204030204" pitchFamily="34" charset="0"/>
                <a:ea typeface="Calibri" panose="020F0502020204030204" pitchFamily="34" charset="0"/>
                <a:cs typeface="Calibri" panose="020F0502020204030204" pitchFamily="34" charset="0"/>
              </a:rPr>
              <a:t> Just </a:t>
            </a:r>
            <a:r>
              <a:rPr lang="en-US" sz="2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 little</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0">
              <a:lnSpc>
                <a:spcPct val="115000"/>
              </a:lnSpc>
              <a:spcAft>
                <a:spcPts val="1000"/>
              </a:spcAft>
              <a:buFont typeface="Wingdings" panose="05000000000000000000" pitchFamily="2" charset="2"/>
              <a:buChar char="Ø"/>
            </a:pPr>
            <a:r>
              <a:rPr lang="en-US" sz="2400" dirty="0">
                <a:effectLst/>
                <a:latin typeface="Calibri" panose="020F0502020204030204" pitchFamily="34" charset="0"/>
                <a:ea typeface="Calibri" panose="020F0502020204030204" pitchFamily="34" charset="0"/>
                <a:cs typeface="Calibri" panose="020F0502020204030204" pitchFamily="34" charset="0"/>
              </a:rPr>
              <a:t>The town only has </a:t>
            </a:r>
            <a:r>
              <a:rPr lang="en-US" sz="2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 few </a:t>
            </a:r>
            <a:r>
              <a:rPr lang="en-US" sz="2400" b="1" dirty="0">
                <a:solidFill>
                  <a:schemeClr val="accent2">
                    <a:lumMod val="75000"/>
                  </a:schemeClr>
                </a:solidFill>
                <a:latin typeface="Calibri" panose="020F0502020204030204" pitchFamily="34" charset="0"/>
                <a:cs typeface="Calibri" panose="020F0502020204030204" pitchFamily="34" charset="0"/>
              </a:rPr>
              <a:t>cinemas</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0">
              <a:lnSpc>
                <a:spcPct val="115000"/>
              </a:lnSpc>
              <a:spcAft>
                <a:spcPts val="1000"/>
              </a:spcAft>
              <a:buFont typeface="Wingdings" panose="05000000000000000000" pitchFamily="2" charset="2"/>
              <a:buChar char="Ø"/>
            </a:pPr>
            <a:r>
              <a:rPr lang="en-US" sz="2400" dirty="0">
                <a:effectLst/>
                <a:latin typeface="Calibri" panose="020F0502020204030204" pitchFamily="34" charset="0"/>
                <a:ea typeface="Calibri" panose="020F0502020204030204" pitchFamily="34" charset="0"/>
                <a:cs typeface="Calibri" panose="020F0502020204030204" pitchFamily="34" charset="0"/>
              </a:rPr>
              <a:t>Hurry up. We have </a:t>
            </a:r>
            <a:r>
              <a:rPr lang="en-US" sz="2400" b="1" dirty="0">
                <a:solidFill>
                  <a:schemeClr val="accent2">
                    <a:lumMod val="75000"/>
                  </a:schemeClr>
                </a:solidFill>
                <a:latin typeface="Calibri" panose="020F0502020204030204" pitchFamily="34" charset="0"/>
                <a:cs typeface="Calibri" panose="020F0502020204030204" pitchFamily="34" charset="0"/>
              </a:rPr>
              <a:t>very little time</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0">
              <a:lnSpc>
                <a:spcPct val="115000"/>
              </a:lnSpc>
              <a:spcAft>
                <a:spcPts val="1000"/>
              </a:spcAft>
              <a:buFont typeface="Wingdings" panose="05000000000000000000" pitchFamily="2" charset="2"/>
              <a:buChar char="Ø"/>
            </a:pPr>
            <a:r>
              <a:rPr lang="en-US" sz="2400" dirty="0">
                <a:effectLst/>
                <a:latin typeface="Calibri" panose="020F0502020204030204" pitchFamily="34" charset="0"/>
                <a:ea typeface="Calibri" panose="020F0502020204030204" pitchFamily="34" charset="0"/>
                <a:cs typeface="Calibri" panose="020F0502020204030204" pitchFamily="34" charset="0"/>
              </a:rPr>
              <a:t>I have </a:t>
            </a:r>
            <a:r>
              <a:rPr lang="en-US" sz="2400" b="1" dirty="0">
                <a:solidFill>
                  <a:schemeClr val="accent2">
                    <a:lumMod val="75000"/>
                  </a:schemeClr>
                </a:solidFill>
                <a:latin typeface="Calibri" panose="020F0502020204030204" pitchFamily="34" charset="0"/>
                <a:cs typeface="Calibri" panose="020F0502020204030204" pitchFamily="34" charset="0"/>
              </a:rPr>
              <a:t>very few close friends</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indent="0" algn="just" rtl="0">
              <a:lnSpc>
                <a:spcPct val="115000"/>
              </a:lnSpc>
              <a:spcAft>
                <a:spcPts val="100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 Use </a:t>
            </a:r>
            <a:r>
              <a:rPr lang="en-US" sz="2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little</a:t>
            </a:r>
            <a:r>
              <a:rPr lang="en-US" sz="2400" dirty="0">
                <a:effectLst/>
                <a:latin typeface="Calibri" panose="020F0502020204030204" pitchFamily="34" charset="0"/>
                <a:ea typeface="Calibri" panose="020F0502020204030204" pitchFamily="34" charset="0"/>
                <a:cs typeface="Calibri" panose="020F0502020204030204" pitchFamily="34" charset="0"/>
              </a:rPr>
              <a:t> + uncountable nouns, </a:t>
            </a:r>
            <a:r>
              <a:rPr lang="en-US" sz="2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few</a:t>
            </a:r>
            <a:r>
              <a:rPr lang="en-US" sz="2400" dirty="0">
                <a:effectLst/>
                <a:latin typeface="Calibri" panose="020F0502020204030204" pitchFamily="34" charset="0"/>
                <a:ea typeface="Calibri" panose="020F0502020204030204" pitchFamily="34" charset="0"/>
                <a:cs typeface="Calibri" panose="020F0502020204030204" pitchFamily="34" charset="0"/>
              </a:rPr>
              <a:t> + plural countable nouns.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indent="0" algn="just" rtl="0">
              <a:lnSpc>
                <a:spcPct val="115000"/>
              </a:lnSpc>
              <a:spcAft>
                <a:spcPts val="100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 little</a:t>
            </a: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and </a:t>
            </a:r>
            <a:r>
              <a:rPr lang="en-US" sz="2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 few</a:t>
            </a: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 some, but not a lot.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indent="0" algn="just" rtl="0">
              <a:lnSpc>
                <a:spcPct val="115000"/>
              </a:lnSpc>
              <a:spcAft>
                <a:spcPts val="100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(very) little</a:t>
            </a: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and </a:t>
            </a:r>
            <a:r>
              <a:rPr lang="en-US" sz="2400" b="1" i="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(very) few</a:t>
            </a: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 not much / not many.</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CD6520AD-6D1A-86FC-4037-63C5D153BA39}"/>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585853321"/>
      </p:ext>
    </p:extLst>
  </p:cSld>
  <p:clrMapOvr>
    <a:masterClrMapping/>
  </p:clrMapOvr>
  <mc:AlternateContent xmlns:mc="http://schemas.openxmlformats.org/markup-compatibility/2006" xmlns:p14="http://schemas.microsoft.com/office/powerpoint/2010/main">
    <mc:Choice Requires="p14">
      <p:transition spd="slow" p14:dur="2000" advTm="157975"/>
    </mc:Choice>
    <mc:Fallback xmlns="">
      <p:transition spd="slow" advTm="1579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5D28450-3B7D-E4CA-BE1B-1EE7200D291F}"/>
              </a:ext>
            </a:extLst>
          </p:cNvPr>
          <p:cNvSpPr>
            <a:spLocks noGrp="1"/>
          </p:cNvSpPr>
          <p:nvPr>
            <p:ph idx="1"/>
          </p:nvPr>
        </p:nvSpPr>
        <p:spPr>
          <a:xfrm>
            <a:off x="838200" y="503582"/>
            <a:ext cx="10515600" cy="5686633"/>
          </a:xfrm>
        </p:spPr>
        <p:txBody>
          <a:bodyPr/>
          <a:lstStyle/>
          <a:p>
            <a:pPr marL="0" indent="0">
              <a:buNone/>
            </a:pPr>
            <a:r>
              <a:rPr lang="en-US" b="1" dirty="0">
                <a:solidFill>
                  <a:schemeClr val="accent6">
                    <a:lumMod val="75000"/>
                  </a:schemeClr>
                </a:solidFill>
              </a:rPr>
              <a:t>Quantifiers</a:t>
            </a:r>
            <a:r>
              <a:rPr lang="en-US" b="1" dirty="0">
                <a:solidFill>
                  <a:schemeClr val="accent6">
                    <a:lumMod val="50000"/>
                  </a:schemeClr>
                </a:solidFill>
              </a:rPr>
              <a:t>  </a:t>
            </a:r>
            <a:r>
              <a:rPr lang="en-US" b="1" dirty="0">
                <a:solidFill>
                  <a:schemeClr val="accent6">
                    <a:lumMod val="75000"/>
                  </a:schemeClr>
                </a:solidFill>
              </a:rPr>
              <a:t>(Small quantities)</a:t>
            </a: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a:buFontTx/>
              <a:buChar char="-"/>
            </a:pPr>
            <a:r>
              <a:rPr lang="en-US" dirty="0"/>
              <a:t>Use </a:t>
            </a:r>
            <a:r>
              <a:rPr lang="en-US" b="1" i="1" dirty="0">
                <a:solidFill>
                  <a:schemeClr val="accent2">
                    <a:lumMod val="75000"/>
                  </a:schemeClr>
                </a:solidFill>
              </a:rPr>
              <a:t>too</a:t>
            </a:r>
            <a:r>
              <a:rPr lang="en-US" dirty="0"/>
              <a:t> + adjective, too much + uncountable nouns, too many + countable nouns.</a:t>
            </a:r>
          </a:p>
          <a:p>
            <a:pPr marL="0" indent="0">
              <a:buNone/>
            </a:pPr>
            <a:endParaRPr lang="en-US" dirty="0"/>
          </a:p>
          <a:p>
            <a:pPr marL="0" indent="0">
              <a:buNone/>
            </a:pPr>
            <a:r>
              <a:rPr lang="en-US" dirty="0"/>
              <a:t>- Use </a:t>
            </a:r>
            <a:r>
              <a:rPr lang="en-US" b="1" i="1" dirty="0">
                <a:solidFill>
                  <a:schemeClr val="accent2">
                    <a:lumMod val="75000"/>
                  </a:schemeClr>
                </a:solidFill>
              </a:rPr>
              <a:t>enough</a:t>
            </a:r>
            <a:r>
              <a:rPr lang="en-US" dirty="0"/>
              <a:t> before a noun but after an adjective. </a:t>
            </a:r>
          </a:p>
          <a:p>
            <a:pPr marL="0" indent="0">
              <a:buNone/>
            </a:pPr>
            <a:endParaRPr lang="en-US" dirty="0">
              <a:solidFill>
                <a:schemeClr val="accent6">
                  <a:lumMod val="75000"/>
                </a:schemeClr>
              </a:solidFill>
            </a:endParaRPr>
          </a:p>
          <a:p>
            <a:pPr marL="0" indent="0">
              <a:buNone/>
            </a:pPr>
            <a:endParaRPr lang="en-US" dirty="0"/>
          </a:p>
        </p:txBody>
      </p:sp>
      <p:graphicFrame>
        <p:nvGraphicFramePr>
          <p:cNvPr id="4" name="Table 3">
            <a:extLst>
              <a:ext uri="{FF2B5EF4-FFF2-40B4-BE49-F238E27FC236}">
                <a16:creationId xmlns:a16="http://schemas.microsoft.com/office/drawing/2014/main" xmlns="" id="{5AFB18E9-BAB8-EDFA-0545-04EC7E7A7881}"/>
              </a:ext>
            </a:extLst>
          </p:cNvPr>
          <p:cNvGraphicFramePr>
            <a:graphicFrameLocks noGrp="1"/>
          </p:cNvGraphicFramePr>
          <p:nvPr>
            <p:extLst>
              <p:ext uri="{D42A27DB-BD31-4B8C-83A1-F6EECF244321}">
                <p14:modId xmlns:p14="http://schemas.microsoft.com/office/powerpoint/2010/main" val="3401339660"/>
              </p:ext>
            </p:extLst>
          </p:nvPr>
        </p:nvGraphicFramePr>
        <p:xfrm>
          <a:off x="967410" y="1286911"/>
          <a:ext cx="10386390" cy="1887094"/>
        </p:xfrm>
        <a:graphic>
          <a:graphicData uri="http://schemas.openxmlformats.org/drawingml/2006/table">
            <a:tbl>
              <a:tblPr firstRow="1" firstCol="1" bandRow="1">
                <a:tableStyleId>{5C22544A-7EE6-4342-B048-85BDC9FD1C3A}</a:tableStyleId>
              </a:tblPr>
              <a:tblGrid>
                <a:gridCol w="5031212">
                  <a:extLst>
                    <a:ext uri="{9D8B030D-6E8A-4147-A177-3AD203B41FA5}">
                      <a16:colId xmlns:a16="http://schemas.microsoft.com/office/drawing/2014/main" xmlns="" val="2961391461"/>
                    </a:ext>
                  </a:extLst>
                </a:gridCol>
                <a:gridCol w="5355178">
                  <a:extLst>
                    <a:ext uri="{9D8B030D-6E8A-4147-A177-3AD203B41FA5}">
                      <a16:colId xmlns:a16="http://schemas.microsoft.com/office/drawing/2014/main" xmlns="" val="2029475248"/>
                    </a:ext>
                  </a:extLst>
                </a:gridCol>
              </a:tblGrid>
              <a:tr h="278016">
                <a:tc>
                  <a:txBody>
                    <a:bodyPr/>
                    <a:lstStyle/>
                    <a:p>
                      <a:pPr algn="l" rtl="0">
                        <a:lnSpc>
                          <a:spcPct val="115000"/>
                        </a:lnSpc>
                        <a:spcAft>
                          <a:spcPts val="1000"/>
                        </a:spcAft>
                      </a:pPr>
                      <a:r>
                        <a:rPr lang="en-US" sz="2400" b="1" dirty="0">
                          <a:solidFill>
                            <a:schemeClr val="tx1"/>
                          </a:solidFill>
                          <a:effectLst/>
                        </a:rPr>
                        <a:t>More than you need or want</a:t>
                      </a:r>
                      <a:endParaRPr lang="en-US" sz="24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lnSpc>
                          <a:spcPct val="115000"/>
                        </a:lnSpc>
                        <a:spcAft>
                          <a:spcPts val="1000"/>
                        </a:spcAft>
                      </a:pPr>
                      <a:r>
                        <a:rPr lang="en-US" sz="2400" b="1" dirty="0">
                          <a:solidFill>
                            <a:schemeClr val="tx1"/>
                          </a:solidFill>
                          <a:effectLst/>
                        </a:rPr>
                        <a:t>Less than you need or want</a:t>
                      </a:r>
                      <a:endParaRPr lang="en-US" sz="24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577337498"/>
                  </a:ext>
                </a:extLst>
              </a:tr>
              <a:tr h="1257785">
                <a:tc>
                  <a:txBody>
                    <a:bodyPr/>
                    <a:lstStyle/>
                    <a:p>
                      <a:pPr algn="l" rtl="0">
                        <a:lnSpc>
                          <a:spcPct val="115000"/>
                        </a:lnSpc>
                        <a:spcAft>
                          <a:spcPts val="1000"/>
                        </a:spcAft>
                      </a:pPr>
                      <a:r>
                        <a:rPr lang="en-US" sz="2400" b="0" dirty="0">
                          <a:solidFill>
                            <a:schemeClr val="tx1"/>
                          </a:solidFill>
                          <a:effectLst/>
                        </a:rPr>
                        <a:t>I don't like this city. It's too big.</a:t>
                      </a:r>
                    </a:p>
                    <a:p>
                      <a:pPr algn="l" rtl="0">
                        <a:lnSpc>
                          <a:spcPct val="115000"/>
                        </a:lnSpc>
                        <a:spcAft>
                          <a:spcPts val="1000"/>
                        </a:spcAft>
                      </a:pPr>
                      <a:r>
                        <a:rPr lang="en-US" sz="2400" b="0" dirty="0">
                          <a:solidFill>
                            <a:schemeClr val="tx1"/>
                          </a:solidFill>
                          <a:effectLst/>
                        </a:rPr>
                        <a:t>There's too much traffic.</a:t>
                      </a:r>
                    </a:p>
                    <a:p>
                      <a:pPr algn="l" rtl="0">
                        <a:lnSpc>
                          <a:spcPct val="115000"/>
                        </a:lnSpc>
                        <a:spcAft>
                          <a:spcPts val="1000"/>
                        </a:spcAft>
                      </a:pPr>
                      <a:r>
                        <a:rPr lang="en-US" sz="2400" b="0" dirty="0">
                          <a:solidFill>
                            <a:schemeClr val="tx1"/>
                          </a:solidFill>
                          <a:effectLst/>
                        </a:rPr>
                        <a:t>There are too many tourists.</a:t>
                      </a:r>
                      <a:endParaRPr lang="en-US" sz="24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rtl="0">
                        <a:lnSpc>
                          <a:spcPct val="115000"/>
                        </a:lnSpc>
                        <a:spcAft>
                          <a:spcPts val="1000"/>
                        </a:spcAft>
                      </a:pPr>
                      <a:r>
                        <a:rPr lang="en-US" sz="2400" b="0" dirty="0">
                          <a:solidFill>
                            <a:schemeClr val="tx1"/>
                          </a:solidFill>
                          <a:effectLst/>
                        </a:rPr>
                        <a:t>There aren't enough parks.</a:t>
                      </a:r>
                    </a:p>
                    <a:p>
                      <a:pPr algn="l" rtl="0">
                        <a:lnSpc>
                          <a:spcPct val="115000"/>
                        </a:lnSpc>
                        <a:spcAft>
                          <a:spcPts val="1000"/>
                        </a:spcAft>
                      </a:pPr>
                      <a:r>
                        <a:rPr lang="en-US" sz="2400" b="0" dirty="0">
                          <a:solidFill>
                            <a:schemeClr val="tx1"/>
                          </a:solidFill>
                          <a:effectLst/>
                        </a:rPr>
                        <a:t>The buses aren't frequent enough.</a:t>
                      </a:r>
                      <a:endParaRPr lang="en-US" sz="24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59180529"/>
                  </a:ext>
                </a:extLst>
              </a:tr>
            </a:tbl>
          </a:graphicData>
        </a:graphic>
      </p:graphicFrame>
      <p:pic>
        <p:nvPicPr>
          <p:cNvPr id="6" name="Audio 5">
            <a:hlinkClick r:id="" action="ppaction://media"/>
            <a:extLst>
              <a:ext uri="{FF2B5EF4-FFF2-40B4-BE49-F238E27FC236}">
                <a16:creationId xmlns:a16="http://schemas.microsoft.com/office/drawing/2014/main" xmlns="" id="{1BABF1DF-4238-8BE7-36F3-EE5221514808}"/>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364156635"/>
      </p:ext>
    </p:extLst>
  </p:cSld>
  <p:clrMapOvr>
    <a:masterClrMapping/>
  </p:clrMapOvr>
  <mc:AlternateContent xmlns:mc="http://schemas.openxmlformats.org/markup-compatibility/2006" xmlns:p14="http://schemas.microsoft.com/office/powerpoint/2010/main">
    <mc:Choice Requires="p14">
      <p:transition spd="slow" p14:dur="2000" advTm="77471"/>
    </mc:Choice>
    <mc:Fallback xmlns="">
      <p:transition spd="slow" advTm="774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4787F81-F403-9951-B612-847BADB35C77}"/>
              </a:ext>
            </a:extLst>
          </p:cNvPr>
          <p:cNvSpPr>
            <a:spLocks noGrp="1"/>
          </p:cNvSpPr>
          <p:nvPr>
            <p:ph idx="1"/>
          </p:nvPr>
        </p:nvSpPr>
        <p:spPr>
          <a:xfrm>
            <a:off x="357809" y="251791"/>
            <a:ext cx="11489634" cy="5925172"/>
          </a:xfrm>
        </p:spPr>
        <p:txBody>
          <a:bodyPr>
            <a:normAutofit fontScale="92500" lnSpcReduction="20000"/>
          </a:bodyPr>
          <a:lstStyle/>
          <a:p>
            <a:pPr marL="0" indent="0" algn="l" rtl="0">
              <a:lnSpc>
                <a:spcPct val="100000"/>
              </a:lnSpc>
              <a:spcAft>
                <a:spcPts val="1000"/>
              </a:spcAft>
              <a:buNone/>
            </a:pPr>
            <a:r>
              <a:rPr lang="en-US"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Underline the correct answer. Tick (√ ) if both are possible. </a:t>
            </a:r>
            <a:endParaRPr lang="en-US"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1. </a:t>
            </a:r>
            <a:r>
              <a:rPr lang="en-US" dirty="0">
                <a:effectLst/>
                <a:latin typeface="Calibri" panose="020F0502020204030204" pitchFamily="34" charset="0"/>
                <a:ea typeface="Calibri" panose="020F0502020204030204" pitchFamily="34" charset="0"/>
                <a:cs typeface="Calibri" panose="020F0502020204030204" pitchFamily="34" charset="0"/>
              </a:rPr>
              <a:t>I think this restaurant is </a:t>
            </a:r>
            <a:r>
              <a:rPr lang="en-US" b="1" dirty="0">
                <a:effectLst/>
                <a:latin typeface="Calibri" panose="020F0502020204030204" pitchFamily="34" charset="0"/>
                <a:ea typeface="Calibri" panose="020F0502020204030204" pitchFamily="34" charset="0"/>
                <a:cs typeface="Calibri" panose="020F0502020204030204" pitchFamily="34" charset="0"/>
              </a:rPr>
              <a:t>too / too much</a:t>
            </a:r>
            <a:r>
              <a:rPr lang="en-US" dirty="0">
                <a:effectLst/>
                <a:latin typeface="Calibri" panose="020F0502020204030204" pitchFamily="34" charset="0"/>
                <a:ea typeface="Calibri" panose="020F0502020204030204" pitchFamily="34" charset="0"/>
                <a:cs typeface="Calibri" panose="020F0502020204030204" pitchFamily="34" charset="0"/>
              </a:rPr>
              <a:t> expensive.</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2. </a:t>
            </a:r>
            <a:r>
              <a:rPr lang="en-US" dirty="0">
                <a:effectLst/>
                <a:latin typeface="Calibri" panose="020F0502020204030204" pitchFamily="34" charset="0"/>
                <a:ea typeface="Calibri" panose="020F0502020204030204" pitchFamily="34" charset="0"/>
                <a:cs typeface="Calibri" panose="020F0502020204030204" pitchFamily="34" charset="0"/>
              </a:rPr>
              <a:t>There are </a:t>
            </a:r>
            <a:r>
              <a:rPr lang="en-US" b="1" dirty="0">
                <a:effectLst/>
                <a:latin typeface="Calibri" panose="020F0502020204030204" pitchFamily="34" charset="0"/>
                <a:ea typeface="Calibri" panose="020F0502020204030204" pitchFamily="34" charset="0"/>
                <a:cs typeface="Calibri" panose="020F0502020204030204" pitchFamily="34" charset="0"/>
              </a:rPr>
              <a:t>too much / too many</a:t>
            </a:r>
            <a:r>
              <a:rPr lang="en-US" dirty="0">
                <a:effectLst/>
                <a:latin typeface="Calibri" panose="020F0502020204030204" pitchFamily="34" charset="0"/>
                <a:ea typeface="Calibri" panose="020F0502020204030204" pitchFamily="34" charset="0"/>
                <a:cs typeface="Calibri" panose="020F0502020204030204" pitchFamily="34" charset="0"/>
              </a:rPr>
              <a:t> people in my salsa class.</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3. </a:t>
            </a:r>
            <a:r>
              <a:rPr lang="en-US" dirty="0">
                <a:effectLst/>
                <a:latin typeface="Calibri" panose="020F0502020204030204" pitchFamily="34" charset="0"/>
                <a:ea typeface="Calibri" panose="020F0502020204030204" pitchFamily="34" charset="0"/>
                <a:cs typeface="Calibri" panose="020F0502020204030204" pitchFamily="34" charset="0"/>
              </a:rPr>
              <a:t>Nobody likes him. He has </a:t>
            </a:r>
            <a:r>
              <a:rPr lang="en-US" b="1" dirty="0">
                <a:effectLst/>
                <a:latin typeface="Calibri" panose="020F0502020204030204" pitchFamily="34" charset="0"/>
                <a:ea typeface="Calibri" panose="020F0502020204030204" pitchFamily="34" charset="0"/>
                <a:cs typeface="Calibri" panose="020F0502020204030204" pitchFamily="34" charset="0"/>
              </a:rPr>
              <a:t>very little / very few</a:t>
            </a:r>
            <a:r>
              <a:rPr lang="en-US" dirty="0">
                <a:effectLst/>
                <a:latin typeface="Calibri" panose="020F0502020204030204" pitchFamily="34" charset="0"/>
                <a:ea typeface="Calibri" panose="020F0502020204030204" pitchFamily="34" charset="0"/>
                <a:cs typeface="Calibri" panose="020F0502020204030204" pitchFamily="34" charset="0"/>
              </a:rPr>
              <a:t> friends.</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4. </a:t>
            </a:r>
            <a:r>
              <a:rPr lang="en-US" dirty="0">
                <a:effectLst/>
                <a:latin typeface="Calibri" panose="020F0502020204030204" pitchFamily="34" charset="0"/>
                <a:ea typeface="Calibri" panose="020F0502020204030204" pitchFamily="34" charset="0"/>
                <a:cs typeface="Calibri" panose="020F0502020204030204" pitchFamily="34" charset="0"/>
              </a:rPr>
              <a:t>We've had </a:t>
            </a:r>
            <a:r>
              <a:rPr lang="en-US" b="1" dirty="0">
                <a:effectLst/>
                <a:latin typeface="Calibri" panose="020F0502020204030204" pitchFamily="34" charset="0"/>
                <a:ea typeface="Calibri" panose="020F0502020204030204" pitchFamily="34" charset="0"/>
                <a:cs typeface="Calibri" panose="020F0502020204030204" pitchFamily="34" charset="0"/>
              </a:rPr>
              <a:t>a lot of / lots of</a:t>
            </a:r>
            <a:r>
              <a:rPr lang="en-US" dirty="0">
                <a:effectLst/>
                <a:latin typeface="Calibri" panose="020F0502020204030204" pitchFamily="34" charset="0"/>
                <a:ea typeface="Calibri" panose="020F0502020204030204" pitchFamily="34" charset="0"/>
                <a:cs typeface="Calibri" panose="020F0502020204030204" pitchFamily="34" charset="0"/>
              </a:rPr>
              <a:t> rain recently.               </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5.</a:t>
            </a:r>
            <a:r>
              <a:rPr lang="en-US" dirty="0">
                <a:effectLst/>
                <a:latin typeface="Calibri" panose="020F0502020204030204" pitchFamily="34" charset="0"/>
                <a:ea typeface="Calibri" panose="020F0502020204030204" pitchFamily="34" charset="0"/>
                <a:cs typeface="Calibri" panose="020F0502020204030204" pitchFamily="34" charset="0"/>
              </a:rPr>
              <a:t> There aren't </a:t>
            </a:r>
            <a:r>
              <a:rPr lang="en-US" b="1" dirty="0">
                <a:effectLst/>
                <a:latin typeface="Calibri" panose="020F0502020204030204" pitchFamily="34" charset="0"/>
                <a:ea typeface="Calibri" panose="020F0502020204030204" pitchFamily="34" charset="0"/>
                <a:cs typeface="Calibri" panose="020F0502020204030204" pitchFamily="34" charset="0"/>
              </a:rPr>
              <a:t>enough car parks / car parks enough</a:t>
            </a:r>
            <a:r>
              <a:rPr lang="en-US" dirty="0">
                <a:effectLst/>
                <a:latin typeface="Calibri" panose="020F0502020204030204" pitchFamily="34" charset="0"/>
                <a:ea typeface="Calibri" panose="020F0502020204030204" pitchFamily="34" charset="0"/>
                <a:cs typeface="Calibri" panose="020F0502020204030204" pitchFamily="34" charset="0"/>
              </a:rPr>
              <a:t> in the city center.</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6.</a:t>
            </a:r>
            <a:r>
              <a:rPr lang="en-US" dirty="0">
                <a:effectLst/>
                <a:latin typeface="Calibri" panose="020F0502020204030204" pitchFamily="34" charset="0"/>
                <a:ea typeface="Calibri" panose="020F0502020204030204" pitchFamily="34" charset="0"/>
                <a:cs typeface="Calibri" panose="020F0502020204030204" pitchFamily="34" charset="0"/>
              </a:rPr>
              <a:t> I </a:t>
            </a:r>
            <a:r>
              <a:rPr lang="en-US" b="1" dirty="0">
                <a:effectLst/>
                <a:latin typeface="Calibri" panose="020F0502020204030204" pitchFamily="34" charset="0"/>
                <a:ea typeface="Calibri" panose="020F0502020204030204" pitchFamily="34" charset="0"/>
                <a:cs typeface="Calibri" panose="020F0502020204030204" pitchFamily="34" charset="0"/>
              </a:rPr>
              <a:t>have no / don't have any</a:t>
            </a:r>
            <a:r>
              <a:rPr lang="en-US" dirty="0">
                <a:effectLst/>
                <a:latin typeface="Calibri" panose="020F0502020204030204" pitchFamily="34" charset="0"/>
                <a:ea typeface="Calibri" panose="020F0502020204030204" pitchFamily="34" charset="0"/>
                <a:cs typeface="Calibri" panose="020F0502020204030204" pitchFamily="34" charset="0"/>
              </a:rPr>
              <a:t> time.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7.</a:t>
            </a:r>
            <a:r>
              <a:rPr lang="en-US" dirty="0">
                <a:effectLst/>
                <a:latin typeface="Calibri" panose="020F0502020204030204" pitchFamily="34" charset="0"/>
                <a:ea typeface="Calibri" panose="020F0502020204030204" pitchFamily="34" charset="0"/>
                <a:cs typeface="Calibri" panose="020F0502020204030204" pitchFamily="34" charset="0"/>
              </a:rPr>
              <a:t> He works </a:t>
            </a:r>
            <a:r>
              <a:rPr lang="en-US" b="1" dirty="0">
                <a:effectLst/>
                <a:latin typeface="Calibri" panose="020F0502020204030204" pitchFamily="34" charset="0"/>
                <a:ea typeface="Calibri" panose="020F0502020204030204" pitchFamily="34" charset="0"/>
                <a:cs typeface="Calibri" panose="020F0502020204030204" pitchFamily="34" charset="0"/>
              </a:rPr>
              <a:t>a lot / much</a:t>
            </a:r>
            <a:r>
              <a:rPr lang="en-US" dirty="0">
                <a:effectLst/>
                <a:latin typeface="Calibri" panose="020F0502020204030204" pitchFamily="34" charset="0"/>
                <a:ea typeface="Calibri" panose="020F0502020204030204" pitchFamily="34" charset="0"/>
                <a:cs typeface="Calibri" panose="020F0502020204030204" pitchFamily="34" charset="0"/>
              </a:rPr>
              <a:t>. At least ten hours a day.</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8.</a:t>
            </a:r>
            <a:r>
              <a:rPr lang="en-US" dirty="0">
                <a:effectLst/>
                <a:latin typeface="Calibri" panose="020F0502020204030204" pitchFamily="34" charset="0"/>
                <a:ea typeface="Calibri" panose="020F0502020204030204" pitchFamily="34" charset="0"/>
                <a:cs typeface="Calibri" panose="020F0502020204030204" pitchFamily="34" charset="0"/>
              </a:rPr>
              <a:t> A: do you speak French? B: Yes, </a:t>
            </a:r>
            <a:r>
              <a:rPr lang="en-US" b="1" dirty="0">
                <a:effectLst/>
                <a:latin typeface="Calibri" panose="020F0502020204030204" pitchFamily="34" charset="0"/>
                <a:ea typeface="Calibri" panose="020F0502020204030204" pitchFamily="34" charset="0"/>
                <a:cs typeface="Calibri" panose="020F0502020204030204" pitchFamily="34" charset="0"/>
              </a:rPr>
              <a:t>a little / a few</a:t>
            </a:r>
            <a:r>
              <a:rPr lang="en-US" dirty="0">
                <a:effectLst/>
                <a:latin typeface="Calibri" panose="020F0502020204030204" pitchFamily="34" charset="0"/>
                <a:ea typeface="Calibri" panose="020F0502020204030204" pitchFamily="34" charset="0"/>
                <a:cs typeface="Calibri" panose="020F050202020403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9.</a:t>
            </a:r>
            <a:r>
              <a:rPr lang="en-US" dirty="0">
                <a:effectLst/>
                <a:latin typeface="Calibri" panose="020F0502020204030204" pitchFamily="34" charset="0"/>
                <a:ea typeface="Calibri" panose="020F0502020204030204" pitchFamily="34" charset="0"/>
                <a:cs typeface="Calibri" panose="020F0502020204030204" pitchFamily="34" charset="0"/>
              </a:rPr>
              <a:t> I don't have </a:t>
            </a:r>
            <a:r>
              <a:rPr lang="en-US" b="1" dirty="0">
                <a:effectLst/>
                <a:latin typeface="Calibri" panose="020F0502020204030204" pitchFamily="34" charset="0"/>
                <a:ea typeface="Calibri" panose="020F0502020204030204" pitchFamily="34" charset="0"/>
                <a:cs typeface="Calibri" panose="020F0502020204030204" pitchFamily="34" charset="0"/>
              </a:rPr>
              <a:t>no time / any time</a:t>
            </a:r>
            <a:r>
              <a:rPr lang="en-US" dirty="0">
                <a:effectLst/>
                <a:latin typeface="Calibri" panose="020F0502020204030204" pitchFamily="34" charset="0"/>
                <a:ea typeface="Calibri" panose="020F0502020204030204" pitchFamily="34" charset="0"/>
                <a:cs typeface="Calibri" panose="020F0502020204030204" pitchFamily="34" charset="0"/>
              </a:rPr>
              <a:t> for myself.</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0000"/>
              </a:lnSpc>
              <a:buNone/>
            </a:pPr>
            <a:endParaRPr lang="en-US" sz="4000" dirty="0"/>
          </a:p>
        </p:txBody>
      </p:sp>
      <p:cxnSp>
        <p:nvCxnSpPr>
          <p:cNvPr id="4" name="Straight Connector 3">
            <a:extLst>
              <a:ext uri="{FF2B5EF4-FFF2-40B4-BE49-F238E27FC236}">
                <a16:creationId xmlns:a16="http://schemas.microsoft.com/office/drawing/2014/main" xmlns="" id="{C63FB02C-AFD7-DEA0-9C75-D58C3D6DC7DF}"/>
              </a:ext>
            </a:extLst>
          </p:cNvPr>
          <p:cNvCxnSpPr>
            <a:cxnSpLocks/>
          </p:cNvCxnSpPr>
          <p:nvPr/>
        </p:nvCxnSpPr>
        <p:spPr>
          <a:xfrm>
            <a:off x="4002157" y="1275522"/>
            <a:ext cx="53008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xmlns="" id="{8ED55008-6A96-EFE9-76F3-B296979D73DA}"/>
              </a:ext>
            </a:extLst>
          </p:cNvPr>
          <p:cNvCxnSpPr>
            <a:cxnSpLocks/>
          </p:cNvCxnSpPr>
          <p:nvPr/>
        </p:nvCxnSpPr>
        <p:spPr>
          <a:xfrm>
            <a:off x="3790120" y="1845365"/>
            <a:ext cx="125895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BA6B055F-B1D2-2546-4EFB-17DB606E22C6}"/>
              </a:ext>
            </a:extLst>
          </p:cNvPr>
          <p:cNvCxnSpPr>
            <a:cxnSpLocks/>
          </p:cNvCxnSpPr>
          <p:nvPr/>
        </p:nvCxnSpPr>
        <p:spPr>
          <a:xfrm>
            <a:off x="5870712" y="2415209"/>
            <a:ext cx="1046923"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1D8C9BE5-D310-BAF3-422A-F107B01333A1}"/>
              </a:ext>
            </a:extLst>
          </p:cNvPr>
          <p:cNvCxnSpPr>
            <a:cxnSpLocks/>
          </p:cNvCxnSpPr>
          <p:nvPr/>
        </p:nvCxnSpPr>
        <p:spPr>
          <a:xfrm>
            <a:off x="2517913" y="3594652"/>
            <a:ext cx="2213113"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9B2FBEBC-977A-361D-065F-31AB11EF2FBC}"/>
              </a:ext>
            </a:extLst>
          </p:cNvPr>
          <p:cNvSpPr txBox="1"/>
          <p:nvPr/>
        </p:nvSpPr>
        <p:spPr>
          <a:xfrm>
            <a:off x="6394173" y="2415209"/>
            <a:ext cx="413896" cy="646331"/>
          </a:xfrm>
          <a:prstGeom prst="rect">
            <a:avLst/>
          </a:prstGeom>
          <a:noFill/>
        </p:spPr>
        <p:txBody>
          <a:bodyPr wrap="none" rtlCol="0">
            <a:spAutoFit/>
          </a:bodyPr>
          <a:lstStyle/>
          <a:p>
            <a:r>
              <a:rPr lang="en-US" sz="3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t>
            </a:r>
            <a:endParaRPr lang="en-US" sz="3600" dirty="0"/>
          </a:p>
        </p:txBody>
      </p:sp>
      <p:sp>
        <p:nvSpPr>
          <p:cNvPr id="13" name="TextBox 12">
            <a:extLst>
              <a:ext uri="{FF2B5EF4-FFF2-40B4-BE49-F238E27FC236}">
                <a16:creationId xmlns:a16="http://schemas.microsoft.com/office/drawing/2014/main" xmlns="" id="{EA78F053-B839-CC49-8345-4C3269FF1D6B}"/>
              </a:ext>
            </a:extLst>
          </p:cNvPr>
          <p:cNvSpPr txBox="1"/>
          <p:nvPr/>
        </p:nvSpPr>
        <p:spPr>
          <a:xfrm>
            <a:off x="5234608" y="3589826"/>
            <a:ext cx="413896" cy="646331"/>
          </a:xfrm>
          <a:prstGeom prst="rect">
            <a:avLst/>
          </a:prstGeom>
          <a:noFill/>
        </p:spPr>
        <p:txBody>
          <a:bodyPr wrap="none" rtlCol="0">
            <a:spAutoFit/>
          </a:bodyPr>
          <a:lstStyle/>
          <a:p>
            <a:r>
              <a:rPr lang="en-US" sz="3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t>
            </a:r>
            <a:endParaRPr lang="en-US" sz="3600" dirty="0"/>
          </a:p>
        </p:txBody>
      </p:sp>
      <p:cxnSp>
        <p:nvCxnSpPr>
          <p:cNvPr id="14" name="Straight Connector 13">
            <a:extLst>
              <a:ext uri="{FF2B5EF4-FFF2-40B4-BE49-F238E27FC236}">
                <a16:creationId xmlns:a16="http://schemas.microsoft.com/office/drawing/2014/main" xmlns="" id="{08826A32-7116-70C2-9676-7C8F53D9F241}"/>
              </a:ext>
            </a:extLst>
          </p:cNvPr>
          <p:cNvCxnSpPr>
            <a:cxnSpLocks/>
          </p:cNvCxnSpPr>
          <p:nvPr/>
        </p:nvCxnSpPr>
        <p:spPr>
          <a:xfrm>
            <a:off x="2054087" y="4754217"/>
            <a:ext cx="609600"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50B9E8FE-470B-6152-616C-499A4F91F241}"/>
              </a:ext>
            </a:extLst>
          </p:cNvPr>
          <p:cNvCxnSpPr>
            <a:cxnSpLocks/>
          </p:cNvCxnSpPr>
          <p:nvPr/>
        </p:nvCxnSpPr>
        <p:spPr>
          <a:xfrm>
            <a:off x="5049078" y="5277678"/>
            <a:ext cx="821634"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5648372E-8754-F03B-4ABD-F274D6E4CC6E}"/>
              </a:ext>
            </a:extLst>
          </p:cNvPr>
          <p:cNvCxnSpPr>
            <a:cxnSpLocks/>
          </p:cNvCxnSpPr>
          <p:nvPr/>
        </p:nvCxnSpPr>
        <p:spPr>
          <a:xfrm>
            <a:off x="3710609" y="5840895"/>
            <a:ext cx="1166191"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xmlns="" id="{9DF0D49E-6589-2132-2B78-66413AE720AC}"/>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2910718875"/>
      </p:ext>
    </p:extLst>
  </p:cSld>
  <p:clrMapOvr>
    <a:masterClrMapping/>
  </p:clrMapOvr>
  <mc:AlternateContent xmlns:mc="http://schemas.openxmlformats.org/markup-compatibility/2006" xmlns:p14="http://schemas.microsoft.com/office/powerpoint/2010/main">
    <mc:Choice Requires="p14">
      <p:transition spd="slow" p14:dur="2000" advTm="128462"/>
    </mc:Choice>
    <mc:Fallback xmlns="">
      <p:transition spd="slow" advTm="128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
                </p:tgtEl>
              </p:cMediaNode>
            </p:audio>
          </p:childTnLst>
        </p:cTn>
      </p:par>
    </p:tnLst>
    <p:bldLst>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228717" y="321365"/>
            <a:ext cx="11410122" cy="6215269"/>
          </a:xfrm>
        </p:spPr>
        <p:txBody>
          <a:bodyPr>
            <a:normAutofit fontScale="85000" lnSpcReduction="20000"/>
          </a:bodyPr>
          <a:lstStyle/>
          <a:p>
            <a:pPr marL="0" indent="0" algn="l" rtl="0">
              <a:lnSpc>
                <a:spcPct val="115000"/>
              </a:lnSpc>
              <a:spcAft>
                <a:spcPts val="1000"/>
              </a:spcAft>
              <a:buNone/>
            </a:pPr>
            <a:r>
              <a:rPr lang="en-US"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Right (√ ) or wrong (X). Correct the wrong sentences.</a:t>
            </a:r>
            <a:endParaRPr lang="en-US"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1.</a:t>
            </a:r>
            <a:r>
              <a:rPr lang="en-US" dirty="0">
                <a:effectLst/>
                <a:latin typeface="Calibri" panose="020F0502020204030204" pitchFamily="34" charset="0"/>
                <a:ea typeface="Calibri" panose="020F0502020204030204" pitchFamily="34" charset="0"/>
                <a:cs typeface="Calibri" panose="020F0502020204030204" pitchFamily="34" charset="0"/>
              </a:rPr>
              <a:t> She drives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too much fast</a:t>
            </a:r>
            <a:r>
              <a:rPr lang="en-US" dirty="0">
                <a:effectLst/>
                <a:latin typeface="Calibri" panose="020F0502020204030204" pitchFamily="34" charset="0"/>
                <a:ea typeface="Calibri" panose="020F0502020204030204" pitchFamily="34" charset="0"/>
                <a:cs typeface="Calibri" panose="020F050202020403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2.</a:t>
            </a:r>
            <a:r>
              <a:rPr lang="en-US" dirty="0">
                <a:effectLst/>
                <a:latin typeface="Calibri" panose="020F0502020204030204" pitchFamily="34" charset="0"/>
                <a:ea typeface="Calibri" panose="020F0502020204030204" pitchFamily="34" charset="0"/>
                <a:cs typeface="Calibri" panose="020F0502020204030204" pitchFamily="34" charset="0"/>
              </a:rPr>
              <a:t> Slow down! We have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plenty time</a:t>
            </a:r>
            <a:r>
              <a:rPr lang="en-US" dirty="0">
                <a:effectLst/>
                <a:latin typeface="Calibri" panose="020F0502020204030204" pitchFamily="34" charset="0"/>
                <a:ea typeface="Calibri" panose="020F0502020204030204" pitchFamily="34" charset="0"/>
                <a:cs typeface="Calibri" panose="020F0502020204030204" pitchFamily="34" charset="0"/>
              </a:rPr>
              <a:t>. </a:t>
            </a: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3.</a:t>
            </a:r>
            <a:r>
              <a:rPr lang="en-US" dirty="0">
                <a:effectLst/>
                <a:latin typeface="Calibri" panose="020F0502020204030204" pitchFamily="34" charset="0"/>
                <a:ea typeface="Calibri" panose="020F0502020204030204" pitchFamily="34" charset="0"/>
                <a:cs typeface="Calibri" panose="020F0502020204030204" pitchFamily="34" charset="0"/>
              </a:rPr>
              <a:t> We have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too many work</a:t>
            </a:r>
            <a:r>
              <a:rPr lang="en-US" dirty="0">
                <a:effectLst/>
                <a:latin typeface="Calibri" panose="020F0502020204030204" pitchFamily="34" charset="0"/>
                <a:ea typeface="Calibri" panose="020F0502020204030204" pitchFamily="34" charset="0"/>
                <a:cs typeface="Calibri" panose="020F0502020204030204" pitchFamily="34" charset="0"/>
              </a:rPr>
              <a:t> at the moment.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4.</a:t>
            </a:r>
            <a:r>
              <a:rPr lang="en-US" dirty="0">
                <a:effectLst/>
                <a:latin typeface="Calibri" panose="020F0502020204030204" pitchFamily="34" charset="0"/>
                <a:ea typeface="Calibri" panose="020F0502020204030204" pitchFamily="34" charset="0"/>
                <a:cs typeface="Calibri" panose="020F0502020204030204" pitchFamily="34" charset="0"/>
              </a:rPr>
              <a:t> I think I made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 few mistakes</a:t>
            </a:r>
            <a:r>
              <a:rPr lang="en-US" dirty="0">
                <a:effectLst/>
                <a:latin typeface="Calibri" panose="020F0502020204030204" pitchFamily="34" charset="0"/>
                <a:ea typeface="Calibri" panose="020F0502020204030204" pitchFamily="34" charset="0"/>
                <a:cs typeface="Calibri" panose="020F0502020204030204" pitchFamily="34" charset="0"/>
              </a:rPr>
              <a:t> in the letter. </a:t>
            </a: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5.</a:t>
            </a:r>
            <a:r>
              <a:rPr lang="en-US" dirty="0">
                <a:effectLst/>
                <a:latin typeface="Calibri" panose="020F0502020204030204" pitchFamily="34" charset="0"/>
                <a:ea typeface="Calibri" panose="020F0502020204030204" pitchFamily="34" charset="0"/>
                <a:cs typeface="Calibri" panose="020F0502020204030204" pitchFamily="34" charset="0"/>
              </a:rPr>
              <a:t> He isn't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enough old</a:t>
            </a:r>
            <a:r>
              <a:rPr lang="en-US" dirty="0">
                <a:effectLst/>
                <a:latin typeface="Calibri" panose="020F0502020204030204" pitchFamily="34" charset="0"/>
                <a:ea typeface="Calibri" panose="020F0502020204030204" pitchFamily="34" charset="0"/>
                <a:cs typeface="Calibri" panose="020F0502020204030204" pitchFamily="34" charset="0"/>
              </a:rPr>
              <a:t> to understand. </a:t>
            </a: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6.</a:t>
            </a:r>
            <a:r>
              <a:rPr lang="en-US" dirty="0">
                <a:effectLst/>
                <a:latin typeface="Calibri" panose="020F0502020204030204" pitchFamily="34" charset="0"/>
                <a:ea typeface="Calibri" panose="020F0502020204030204" pitchFamily="34" charset="0"/>
                <a:cs typeface="Calibri" panose="020F0502020204030204" pitchFamily="34" charset="0"/>
              </a:rPr>
              <a:t> We can't go tomorrow. We're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too busy</a:t>
            </a:r>
            <a:r>
              <a:rPr lang="en-US" dirty="0">
                <a:effectLst/>
                <a:latin typeface="Calibri" panose="020F0502020204030204" pitchFamily="34" charset="0"/>
                <a:ea typeface="Calibri" panose="020F0502020204030204" pitchFamily="34" charset="0"/>
                <a:cs typeface="Calibri" panose="020F050202020403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7.</a:t>
            </a:r>
            <a:r>
              <a:rPr lang="en-US" dirty="0">
                <a:effectLst/>
                <a:latin typeface="Calibri" panose="020F0502020204030204" pitchFamily="34" charset="0"/>
                <a:ea typeface="Calibri" panose="020F0502020204030204" pitchFamily="34" charset="0"/>
                <a:cs typeface="Calibri" panose="020F0502020204030204" pitchFamily="34" charset="0"/>
              </a:rPr>
              <a:t> We have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very little time </a:t>
            </a:r>
            <a:r>
              <a:rPr lang="en-US" dirty="0">
                <a:effectLst/>
                <a:latin typeface="Calibri" panose="020F0502020204030204" pitchFamily="34" charset="0"/>
                <a:ea typeface="Calibri" panose="020F0502020204030204" pitchFamily="34" charset="0"/>
                <a:cs typeface="Calibri" panose="020F0502020204030204" pitchFamily="34" charset="0"/>
              </a:rPr>
              <a:t>to do this.</a:t>
            </a:r>
            <a:r>
              <a:rPr lang="en-US" b="1" dirty="0">
                <a:effectLst/>
                <a:latin typeface="Calibri" panose="020F0502020204030204" pitchFamily="34" charset="0"/>
                <a:ea typeface="Calibri" panose="020F0502020204030204" pitchFamily="34" charset="0"/>
                <a:cs typeface="Calibri" panose="020F050202020403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8.</a:t>
            </a:r>
            <a:r>
              <a:rPr lang="en-US" dirty="0">
                <a:effectLst/>
                <a:latin typeface="Calibri" panose="020F0502020204030204" pitchFamily="34" charset="0"/>
                <a:ea typeface="Calibri" panose="020F0502020204030204" pitchFamily="34" charset="0"/>
                <a:cs typeface="Calibri" panose="020F0502020204030204" pitchFamily="34" charset="0"/>
              </a:rPr>
              <a:t> </a:t>
            </a:r>
            <a:r>
              <a:rPr lang="en-US" b="1" dirty="0">
                <a:effectLst/>
                <a:latin typeface="Calibri" panose="020F0502020204030204" pitchFamily="34" charset="0"/>
                <a:ea typeface="Calibri" panose="020F0502020204030204" pitchFamily="34" charset="0"/>
                <a:cs typeface="Calibri" panose="020F0502020204030204" pitchFamily="34" charset="0"/>
              </a:rPr>
              <a:t>A:</a:t>
            </a:r>
            <a:r>
              <a:rPr lang="en-US" dirty="0">
                <a:effectLst/>
                <a:latin typeface="Calibri" panose="020F0502020204030204" pitchFamily="34" charset="0"/>
                <a:ea typeface="Calibri" panose="020F0502020204030204" pitchFamily="34" charset="0"/>
                <a:cs typeface="Calibri" panose="020F0502020204030204" pitchFamily="34" charset="0"/>
              </a:rPr>
              <a:t> How many eggs are there? </a:t>
            </a:r>
            <a:r>
              <a:rPr lang="en-US" b="1" dirty="0">
                <a:effectLst/>
                <a:latin typeface="Calibri" panose="020F0502020204030204" pitchFamily="34" charset="0"/>
                <a:ea typeface="Calibri" panose="020F0502020204030204" pitchFamily="34" charset="0"/>
                <a:cs typeface="Calibri" panose="020F0502020204030204" pitchFamily="34" charset="0"/>
              </a:rPr>
              <a:t>B:</a:t>
            </a:r>
            <a:r>
              <a:rPr lang="en-US" dirty="0">
                <a:effectLst/>
                <a:latin typeface="Calibri" panose="020F0502020204030204" pitchFamily="34" charset="0"/>
                <a:ea typeface="Calibri" panose="020F0502020204030204" pitchFamily="34" charset="0"/>
                <a:cs typeface="Calibri" panose="020F0502020204030204" pitchFamily="34" charset="0"/>
              </a:rPr>
              <a:t>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Any</a:t>
            </a:r>
            <a:r>
              <a:rPr lang="en-US" dirty="0">
                <a:effectLst/>
                <a:latin typeface="Calibri" panose="020F0502020204030204" pitchFamily="34" charset="0"/>
                <a:ea typeface="Calibri" panose="020F0502020204030204" pitchFamily="34" charset="0"/>
                <a:cs typeface="Calibri" panose="020F050202020403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b="1" dirty="0">
                <a:effectLst/>
                <a:latin typeface="Calibri" panose="020F0502020204030204" pitchFamily="34" charset="0"/>
                <a:ea typeface="Calibri" panose="020F0502020204030204" pitchFamily="34" charset="0"/>
                <a:cs typeface="Calibri" panose="020F0502020204030204" pitchFamily="34" charset="0"/>
              </a:rPr>
              <a:t>9.</a:t>
            </a:r>
            <a:r>
              <a:rPr lang="en-US" dirty="0">
                <a:effectLst/>
                <a:latin typeface="Calibri" panose="020F0502020204030204" pitchFamily="34" charset="0"/>
                <a:ea typeface="Calibri" panose="020F0502020204030204" pitchFamily="34" charset="0"/>
                <a:cs typeface="Calibri" panose="020F0502020204030204" pitchFamily="34" charset="0"/>
              </a:rPr>
              <a:t> He's retired so he has </a:t>
            </a:r>
            <a:r>
              <a:rPr lang="en-US"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much free time</a:t>
            </a:r>
            <a:r>
              <a:rPr lang="en-US" dirty="0">
                <a:effectLst/>
                <a:latin typeface="Calibri" panose="020F0502020204030204" pitchFamily="34" charset="0"/>
                <a:ea typeface="Calibri" panose="020F0502020204030204" pitchFamily="34" charset="0"/>
                <a:cs typeface="Calibri" panose="020F050202020403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
        <p:nvSpPr>
          <p:cNvPr id="2" name="TextBox 1">
            <a:extLst>
              <a:ext uri="{FF2B5EF4-FFF2-40B4-BE49-F238E27FC236}">
                <a16:creationId xmlns:a16="http://schemas.microsoft.com/office/drawing/2014/main" xmlns="" id="{453F4D94-1BC8-753B-7013-155CA76C2772}"/>
              </a:ext>
            </a:extLst>
          </p:cNvPr>
          <p:cNvSpPr txBox="1"/>
          <p:nvPr/>
        </p:nvSpPr>
        <p:spPr>
          <a:xfrm>
            <a:off x="3816626" y="874644"/>
            <a:ext cx="915122" cy="369332"/>
          </a:xfrm>
          <a:prstGeom prst="rect">
            <a:avLst/>
          </a:prstGeom>
          <a:noFill/>
        </p:spPr>
        <p:txBody>
          <a:bodyPr wrap="none" rtlCol="0">
            <a:spAutoFit/>
          </a:bodyPr>
          <a:lstStyle/>
          <a:p>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too fast</a:t>
            </a:r>
            <a:endParaRPr lang="en-US" dirty="0">
              <a:solidFill>
                <a:schemeClr val="accent2">
                  <a:lumMod val="75000"/>
                </a:schemeClr>
              </a:solidFill>
            </a:endParaRPr>
          </a:p>
        </p:txBody>
      </p:sp>
      <p:sp>
        <p:nvSpPr>
          <p:cNvPr id="4" name="TextBox 3">
            <a:extLst>
              <a:ext uri="{FF2B5EF4-FFF2-40B4-BE49-F238E27FC236}">
                <a16:creationId xmlns:a16="http://schemas.microsoft.com/office/drawing/2014/main" xmlns="" id="{0E367061-C46E-1751-A3CC-2FAA54816CAC}"/>
              </a:ext>
            </a:extLst>
          </p:cNvPr>
          <p:cNvSpPr txBox="1"/>
          <p:nvPr/>
        </p:nvSpPr>
        <p:spPr>
          <a:xfrm>
            <a:off x="4850296" y="1457739"/>
            <a:ext cx="1532279" cy="392159"/>
          </a:xfrm>
          <a:prstGeom prst="rect">
            <a:avLst/>
          </a:prstGeom>
          <a:noFill/>
        </p:spPr>
        <p:txBody>
          <a:bodyPr wrap="none" rtlCol="0">
            <a:spAutoFit/>
          </a:bodyPr>
          <a:lstStyle/>
          <a:p>
            <a:pPr marL="0" indent="0" algn="l" rtl="0">
              <a:lnSpc>
                <a:spcPct val="115000"/>
              </a:lnSpc>
              <a:spcAft>
                <a:spcPts val="100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plenty of time</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xmlns="" id="{C8DDCA32-69E1-FA40-7E1C-1DBEEED73177}"/>
              </a:ext>
            </a:extLst>
          </p:cNvPr>
          <p:cNvSpPr txBox="1"/>
          <p:nvPr/>
        </p:nvSpPr>
        <p:spPr>
          <a:xfrm>
            <a:off x="5629687" y="2149477"/>
            <a:ext cx="1667444" cy="369332"/>
          </a:xfrm>
          <a:prstGeom prst="rect">
            <a:avLst/>
          </a:prstGeom>
          <a:noFill/>
        </p:spPr>
        <p:txBody>
          <a:bodyPr wrap="none" rtlCol="0">
            <a:spAutoFit/>
          </a:bodyPr>
          <a:lstStyle/>
          <a:p>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 lot of / lots of</a:t>
            </a:r>
            <a:endParaRPr lang="en-US" dirty="0">
              <a:solidFill>
                <a:schemeClr val="accent2">
                  <a:lumMod val="75000"/>
                </a:schemeClr>
              </a:solidFill>
            </a:endParaRPr>
          </a:p>
        </p:txBody>
      </p:sp>
      <p:sp>
        <p:nvSpPr>
          <p:cNvPr id="7" name="TextBox 6">
            <a:extLst>
              <a:ext uri="{FF2B5EF4-FFF2-40B4-BE49-F238E27FC236}">
                <a16:creationId xmlns:a16="http://schemas.microsoft.com/office/drawing/2014/main" xmlns="" id="{B16F1B89-A5AE-1A7C-EF87-4B5E23924C9F}"/>
              </a:ext>
            </a:extLst>
          </p:cNvPr>
          <p:cNvSpPr txBox="1"/>
          <p:nvPr/>
        </p:nvSpPr>
        <p:spPr>
          <a:xfrm>
            <a:off x="5447586" y="3901405"/>
            <a:ext cx="364202" cy="558743"/>
          </a:xfrm>
          <a:prstGeom prst="rect">
            <a:avLst/>
          </a:prstGeom>
          <a:noFill/>
        </p:spPr>
        <p:txBody>
          <a:bodyPr wrap="none" rtlCol="0">
            <a:spAutoFit/>
          </a:bodyPr>
          <a:lstStyle/>
          <a:p>
            <a:pPr marL="0" indent="0" algn="l" rtl="0">
              <a:lnSpc>
                <a:spcPct val="115000"/>
              </a:lnSpc>
              <a:spcAft>
                <a:spcPts val="1000"/>
              </a:spcAft>
              <a:buNone/>
            </a:pP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xmlns="" id="{1E692CC6-8920-32C9-F943-761CF95F75A6}"/>
              </a:ext>
            </a:extLst>
          </p:cNvPr>
          <p:cNvSpPr txBox="1"/>
          <p:nvPr/>
        </p:nvSpPr>
        <p:spPr>
          <a:xfrm>
            <a:off x="5950225" y="2623930"/>
            <a:ext cx="334735" cy="558743"/>
          </a:xfrm>
          <a:prstGeom prst="rect">
            <a:avLst/>
          </a:prstGeom>
          <a:noFill/>
        </p:spPr>
        <p:txBody>
          <a:bodyPr wrap="square" rtlCol="0">
            <a:spAutoFit/>
          </a:bodyPr>
          <a:lstStyle/>
          <a:p>
            <a:pPr marL="0" indent="0" algn="l" rtl="0">
              <a:lnSpc>
                <a:spcPct val="115000"/>
              </a:lnSpc>
              <a:spcAft>
                <a:spcPts val="1000"/>
              </a:spcAft>
              <a:buNone/>
            </a:pP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xmlns="" id="{DEF7B99D-53B1-5B37-2697-BC292B577B94}"/>
              </a:ext>
            </a:extLst>
          </p:cNvPr>
          <p:cNvSpPr txBox="1"/>
          <p:nvPr/>
        </p:nvSpPr>
        <p:spPr>
          <a:xfrm>
            <a:off x="4850296" y="4449360"/>
            <a:ext cx="364202" cy="558743"/>
          </a:xfrm>
          <a:prstGeom prst="rect">
            <a:avLst/>
          </a:prstGeom>
          <a:noFill/>
        </p:spPr>
        <p:txBody>
          <a:bodyPr wrap="none" rtlCol="0">
            <a:spAutoFit/>
          </a:bodyPr>
          <a:lstStyle/>
          <a:p>
            <a:pPr marL="0" indent="0" algn="l" rtl="0">
              <a:lnSpc>
                <a:spcPct val="115000"/>
              </a:lnSpc>
              <a:spcAft>
                <a:spcPts val="1000"/>
              </a:spcAft>
              <a:buNone/>
            </a:pP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xmlns="" id="{59D3C76D-FAE9-0D58-E0A6-A71BCF973166}"/>
              </a:ext>
            </a:extLst>
          </p:cNvPr>
          <p:cNvSpPr txBox="1"/>
          <p:nvPr/>
        </p:nvSpPr>
        <p:spPr>
          <a:xfrm>
            <a:off x="5431704" y="5129059"/>
            <a:ext cx="699230" cy="369332"/>
          </a:xfrm>
          <a:prstGeom prst="rect">
            <a:avLst/>
          </a:prstGeom>
          <a:noFill/>
        </p:spPr>
        <p:txBody>
          <a:bodyPr wrap="none" rtlCol="0">
            <a:spAutoFit/>
          </a:bodyPr>
          <a:lstStyle/>
          <a:p>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None</a:t>
            </a:r>
            <a:endParaRPr lang="en-US" dirty="0">
              <a:solidFill>
                <a:schemeClr val="accent2">
                  <a:lumMod val="75000"/>
                </a:schemeClr>
              </a:solidFill>
            </a:endParaRPr>
          </a:p>
        </p:txBody>
      </p:sp>
      <p:sp>
        <p:nvSpPr>
          <p:cNvPr id="12" name="TextBox 11">
            <a:extLst>
              <a:ext uri="{FF2B5EF4-FFF2-40B4-BE49-F238E27FC236}">
                <a16:creationId xmlns:a16="http://schemas.microsoft.com/office/drawing/2014/main" xmlns="" id="{A60BEACE-889B-685B-3575-B399DA74CCE2}"/>
              </a:ext>
            </a:extLst>
          </p:cNvPr>
          <p:cNvSpPr txBox="1"/>
          <p:nvPr/>
        </p:nvSpPr>
        <p:spPr>
          <a:xfrm>
            <a:off x="5447586" y="5729414"/>
            <a:ext cx="1667444" cy="369332"/>
          </a:xfrm>
          <a:prstGeom prst="rect">
            <a:avLst/>
          </a:prstGeom>
          <a:noFill/>
        </p:spPr>
        <p:txBody>
          <a:bodyPr wrap="none" rtlCol="0">
            <a:spAutoFit/>
          </a:bodyPr>
          <a:lstStyle/>
          <a:p>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 lot of / lots of</a:t>
            </a:r>
            <a:endParaRPr lang="en-US" dirty="0">
              <a:solidFill>
                <a:schemeClr val="accent2">
                  <a:lumMod val="75000"/>
                </a:schemeClr>
              </a:solidFill>
            </a:endParaRPr>
          </a:p>
        </p:txBody>
      </p:sp>
      <p:sp>
        <p:nvSpPr>
          <p:cNvPr id="13" name="TextBox 12">
            <a:extLst>
              <a:ext uri="{FF2B5EF4-FFF2-40B4-BE49-F238E27FC236}">
                <a16:creationId xmlns:a16="http://schemas.microsoft.com/office/drawing/2014/main" xmlns="" id="{96228745-4CBE-C60E-42EE-D73EDA606E5A}"/>
              </a:ext>
            </a:extLst>
          </p:cNvPr>
          <p:cNvSpPr txBox="1"/>
          <p:nvPr/>
        </p:nvSpPr>
        <p:spPr>
          <a:xfrm>
            <a:off x="4940031" y="3304812"/>
            <a:ext cx="1258678" cy="392159"/>
          </a:xfrm>
          <a:prstGeom prst="rect">
            <a:avLst/>
          </a:prstGeom>
          <a:noFill/>
        </p:spPr>
        <p:txBody>
          <a:bodyPr wrap="none" rtlCol="0">
            <a:spAutoFit/>
          </a:bodyPr>
          <a:lstStyle/>
          <a:p>
            <a:pPr marL="0" indent="0" algn="l" rtl="0">
              <a:lnSpc>
                <a:spcPct val="115000"/>
              </a:lnSpc>
              <a:spcAft>
                <a:spcPts val="100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old enough</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6" name="Audio 5">
            <a:hlinkClick r:id="" action="ppaction://media"/>
            <a:extLst>
              <a:ext uri="{FF2B5EF4-FFF2-40B4-BE49-F238E27FC236}">
                <a16:creationId xmlns:a16="http://schemas.microsoft.com/office/drawing/2014/main" xmlns="" id="{4C52CBA1-5BA0-FC89-85C5-5EEA2E1D67B7}"/>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1871539630"/>
      </p:ext>
    </p:extLst>
  </p:cSld>
  <p:clrMapOvr>
    <a:masterClrMapping/>
  </p:clrMapOvr>
  <mc:AlternateContent xmlns:mc="http://schemas.openxmlformats.org/markup-compatibility/2006" xmlns:p14="http://schemas.microsoft.com/office/powerpoint/2010/main">
    <mc:Choice Requires="p14">
      <p:transition spd="slow" p14:dur="2000" advTm="106450"/>
    </mc:Choice>
    <mc:Fallback xmlns="">
      <p:transition spd="slow" advTm="106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5</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2 </a:t>
            </a:r>
            <a:r>
              <a:rPr lang="en-US" sz="4400" b="1" dirty="0">
                <a:solidFill>
                  <a:schemeClr val="accent2">
                    <a:lumMod val="75000"/>
                  </a:schemeClr>
                </a:solidFill>
                <a:latin typeface="Calibri" panose="020F0502020204030204" pitchFamily="34" charset="0"/>
                <a:cs typeface="Arial" panose="020B0604020202020204" pitchFamily="34" charset="0"/>
              </a:rPr>
              <a:t>Reading &amp; Vocabulary</a:t>
            </a:r>
          </a:p>
          <a:p>
            <a:pPr marL="0" indent="0" algn="ctr">
              <a:lnSpc>
                <a:spcPct val="200000"/>
              </a:lnSpc>
              <a:buNone/>
            </a:pP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E33EDBEF-6F98-2CF1-5751-F265C8CA22F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42150444"/>
      </p:ext>
    </p:extLst>
  </p:cSld>
  <p:clrMapOvr>
    <a:masterClrMapping/>
  </p:clrMapOvr>
  <mc:AlternateContent xmlns:mc="http://schemas.openxmlformats.org/markup-compatibility/2006" xmlns:p14="http://schemas.microsoft.com/office/powerpoint/2010/main">
    <mc:Choice Requires="p14">
      <p:transition spd="slow" p14:dur="2000" advTm="9158"/>
    </mc:Choice>
    <mc:Fallback xmlns="">
      <p:transition spd="slow" advTm="9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30592" y="15130"/>
            <a:ext cx="11966713" cy="6652591"/>
          </a:xfrm>
        </p:spPr>
        <p:txBody>
          <a:bodyPr>
            <a:noAutofit/>
          </a:bodyPr>
          <a:lstStyle/>
          <a:p>
            <a:pPr marL="0" indent="0">
              <a:lnSpc>
                <a:spcPct val="100000"/>
              </a:lnSpc>
              <a:buNone/>
            </a:pPr>
            <a:r>
              <a:rPr lang="en-US" sz="2000" b="1" dirty="0">
                <a:solidFill>
                  <a:schemeClr val="accent6">
                    <a:lumMod val="75000"/>
                  </a:schemeClr>
                </a:solidFill>
                <a:effectLst/>
                <a:ea typeface="Calibri" panose="020F0502020204030204" pitchFamily="34" charset="0"/>
                <a:cs typeface="Calibri" panose="020F0502020204030204" pitchFamily="34" charset="0"/>
              </a:rPr>
              <a:t>Read the leaflet and match the verbs with their meanings.</a:t>
            </a:r>
          </a:p>
          <a:p>
            <a:pPr marL="0" indent="0" algn="l" rtl="0">
              <a:lnSpc>
                <a:spcPct val="100000"/>
              </a:lnSpc>
              <a:spcAft>
                <a:spcPts val="1000"/>
              </a:spcAft>
              <a:buNone/>
            </a:pPr>
            <a:r>
              <a:rPr lang="en-US" sz="2000" b="1" dirty="0">
                <a:effectLst/>
                <a:ea typeface="Calibri" panose="020F0502020204030204" pitchFamily="34" charset="0"/>
                <a:cs typeface="Calibri" panose="020F0502020204030204" pitchFamily="34" charset="0"/>
              </a:rPr>
              <a:t>1. </a:t>
            </a:r>
            <a:r>
              <a:rPr lang="en-US" sz="2000" dirty="0">
                <a:effectLst/>
                <a:ea typeface="Calibri" panose="020F0502020204030204" pitchFamily="34" charset="0"/>
                <a:cs typeface="Calibri" panose="020F0502020204030204" pitchFamily="34" charset="0"/>
              </a:rPr>
              <a:t>__________________ influence somebody in a positive way, e.g. </a:t>
            </a:r>
          </a:p>
          <a:p>
            <a:pPr marL="0" indent="0" algn="l" rtl="0">
              <a:lnSpc>
                <a:spcPct val="100000"/>
              </a:lnSpc>
              <a:spcAft>
                <a:spcPts val="1000"/>
              </a:spcAft>
              <a:buNone/>
            </a:pPr>
            <a:r>
              <a:rPr lang="en-US" sz="2000" dirty="0">
                <a:effectLst/>
                <a:ea typeface="Calibri" panose="020F0502020204030204" pitchFamily="34" charset="0"/>
                <a:cs typeface="Calibri" panose="020F0502020204030204" pitchFamily="34" charset="0"/>
              </a:rPr>
              <a:t>I _________________ my children to do sport.</a:t>
            </a:r>
            <a:r>
              <a:rPr lang="en-US" sz="2000" b="1" dirty="0">
                <a:effectLst/>
                <a:ea typeface="Calibri" panose="020F0502020204030204" pitchFamily="34" charset="0"/>
                <a:cs typeface="Calibri" panose="020F0502020204030204" pitchFamily="34" charset="0"/>
              </a:rPr>
              <a:t> </a:t>
            </a:r>
            <a:endParaRPr lang="en-US" sz="2000" dirty="0">
              <a:effectLst/>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sz="2000" b="1" dirty="0">
                <a:effectLst/>
                <a:ea typeface="Calibri" panose="020F0502020204030204" pitchFamily="34" charset="0"/>
                <a:cs typeface="Calibri" panose="020F0502020204030204" pitchFamily="34" charset="0"/>
              </a:rPr>
              <a:t>2. </a:t>
            </a:r>
            <a:r>
              <a:rPr lang="en-US" sz="2000" dirty="0">
                <a:effectLst/>
                <a:ea typeface="Calibri" panose="020F0502020204030204" pitchFamily="34" charset="0"/>
                <a:cs typeface="Calibri" panose="020F0502020204030204" pitchFamily="34" charset="0"/>
              </a:rPr>
              <a:t>__________________ to make something bigger, e.g. The boss </a:t>
            </a:r>
          </a:p>
          <a:p>
            <a:pPr marL="0" indent="0" algn="l" rtl="0">
              <a:lnSpc>
                <a:spcPct val="100000"/>
              </a:lnSpc>
              <a:spcAft>
                <a:spcPts val="1000"/>
              </a:spcAft>
              <a:buNone/>
            </a:pPr>
            <a:r>
              <a:rPr lang="en-US" sz="2000" dirty="0">
                <a:effectLst/>
                <a:ea typeface="Calibri" panose="020F0502020204030204" pitchFamily="34" charset="0"/>
                <a:cs typeface="Calibri" panose="020F0502020204030204" pitchFamily="34" charset="0"/>
              </a:rPr>
              <a:t>is going to _________________ my salary.</a:t>
            </a:r>
            <a:endParaRPr lang="en-US" sz="2000" dirty="0">
              <a:effectLst/>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sz="2000" b="1" dirty="0">
                <a:effectLst/>
                <a:ea typeface="Calibri" panose="020F0502020204030204" pitchFamily="34" charset="0"/>
                <a:cs typeface="Calibri" panose="020F0502020204030204" pitchFamily="34" charset="0"/>
              </a:rPr>
              <a:t>3. </a:t>
            </a:r>
            <a:r>
              <a:rPr lang="en-US" sz="2000" dirty="0">
                <a:effectLst/>
                <a:ea typeface="Calibri" panose="020F0502020204030204" pitchFamily="34" charset="0"/>
                <a:cs typeface="Calibri" panose="020F0502020204030204" pitchFamily="34" charset="0"/>
              </a:rPr>
              <a:t>__________________</a:t>
            </a:r>
            <a:r>
              <a:rPr lang="en-US" sz="2000" b="1" dirty="0">
                <a:effectLst/>
                <a:ea typeface="Calibri" panose="020F0502020204030204" pitchFamily="34" charset="0"/>
                <a:cs typeface="Calibri" panose="020F0502020204030204" pitchFamily="34" charset="0"/>
              </a:rPr>
              <a:t> </a:t>
            </a:r>
            <a:r>
              <a:rPr lang="en-US" sz="2000" dirty="0">
                <a:effectLst/>
                <a:ea typeface="Calibri" panose="020F0502020204030204" pitchFamily="34" charset="0"/>
                <a:cs typeface="Calibri" panose="020F0502020204030204" pitchFamily="34" charset="0"/>
              </a:rPr>
              <a:t>to say something is not allowed</a:t>
            </a:r>
            <a:r>
              <a:rPr lang="en-US" sz="2000" b="1" dirty="0">
                <a:effectLst/>
                <a:ea typeface="Calibri" panose="020F0502020204030204" pitchFamily="34" charset="0"/>
                <a:cs typeface="Calibri" panose="020F0502020204030204" pitchFamily="34" charset="0"/>
              </a:rPr>
              <a:t>, </a:t>
            </a:r>
            <a:r>
              <a:rPr lang="en-US" sz="2000" dirty="0">
                <a:effectLst/>
                <a:ea typeface="Calibri" panose="020F0502020204030204" pitchFamily="34" charset="0"/>
                <a:cs typeface="Calibri" panose="020F0502020204030204" pitchFamily="34" charset="0"/>
              </a:rPr>
              <a:t>e.g. We want to _________________</a:t>
            </a:r>
            <a:r>
              <a:rPr lang="en-US" sz="2000" b="1" dirty="0">
                <a:effectLst/>
                <a:ea typeface="Calibri" panose="020F0502020204030204" pitchFamily="34" charset="0"/>
                <a:cs typeface="Calibri" panose="020F0502020204030204" pitchFamily="34" charset="0"/>
              </a:rPr>
              <a:t> </a:t>
            </a:r>
            <a:r>
              <a:rPr lang="en-US" sz="2000" dirty="0">
                <a:effectLst/>
                <a:ea typeface="Calibri" panose="020F0502020204030204" pitchFamily="34" charset="0"/>
                <a:cs typeface="Calibri" panose="020F0502020204030204" pitchFamily="34" charset="0"/>
              </a:rPr>
              <a:t>smoking everywhere.</a:t>
            </a:r>
            <a:endParaRPr lang="en-US" sz="2000" dirty="0">
              <a:effectLst/>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sz="2000" b="1" dirty="0">
                <a:effectLst/>
                <a:ea typeface="Calibri" panose="020F0502020204030204" pitchFamily="34" charset="0"/>
                <a:cs typeface="Calibri" panose="020F0502020204030204" pitchFamily="34" charset="0"/>
              </a:rPr>
              <a:t>4. </a:t>
            </a:r>
            <a:r>
              <a:rPr lang="en-US" sz="2000" dirty="0">
                <a:effectLst/>
                <a:ea typeface="Calibri" panose="020F0502020204030204" pitchFamily="34" charset="0"/>
                <a:cs typeface="Calibri" panose="020F0502020204030204" pitchFamily="34" charset="0"/>
              </a:rPr>
              <a:t>__________________ to help something to happen or develop, e.g. The meeting helped to</a:t>
            </a:r>
          </a:p>
          <a:p>
            <a:pPr marL="0" indent="0" algn="l" rtl="0">
              <a:lnSpc>
                <a:spcPct val="100000"/>
              </a:lnSpc>
              <a:spcAft>
                <a:spcPts val="1000"/>
              </a:spcAft>
              <a:buNone/>
            </a:pPr>
            <a:r>
              <a:rPr lang="en-US" sz="2000" dirty="0">
                <a:effectLst/>
                <a:ea typeface="Calibri" panose="020F0502020204030204" pitchFamily="34" charset="0"/>
                <a:cs typeface="Calibri" panose="020F0502020204030204" pitchFamily="34" charset="0"/>
              </a:rPr>
              <a:t> _________________ better relations.</a:t>
            </a:r>
            <a:endParaRPr lang="en-US" sz="2000" dirty="0">
              <a:effectLst/>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sz="2000" b="1" dirty="0">
                <a:effectLst/>
                <a:ea typeface="Calibri" panose="020F0502020204030204" pitchFamily="34" charset="0"/>
                <a:cs typeface="Calibri" panose="020F0502020204030204" pitchFamily="34" charset="0"/>
              </a:rPr>
              <a:t>5.</a:t>
            </a:r>
            <a:r>
              <a:rPr lang="en-US" sz="2000" dirty="0">
                <a:effectLst/>
                <a:ea typeface="Calibri" panose="020F0502020204030204" pitchFamily="34" charset="0"/>
                <a:cs typeface="Calibri" panose="020F0502020204030204" pitchFamily="34" charset="0"/>
              </a:rPr>
              <a:t> __________________ to make something smaller, e.g.  _________________ the noise, the number of cars.</a:t>
            </a:r>
            <a:endParaRPr lang="en-US" sz="2000" dirty="0">
              <a:effectLst/>
              <a:ea typeface="Calibri" panose="020F0502020204030204" pitchFamily="34" charset="0"/>
              <a:cs typeface="Arial" panose="020B0604020202020204" pitchFamily="34" charset="0"/>
            </a:endParaRPr>
          </a:p>
          <a:p>
            <a:pPr marL="0" indent="0" algn="l" rtl="0">
              <a:lnSpc>
                <a:spcPct val="100000"/>
              </a:lnSpc>
              <a:spcAft>
                <a:spcPts val="1000"/>
              </a:spcAft>
              <a:buNone/>
            </a:pPr>
            <a:r>
              <a:rPr lang="en-US" sz="2000" b="1" dirty="0">
                <a:effectLst/>
                <a:ea typeface="Calibri" panose="020F0502020204030204" pitchFamily="34" charset="0"/>
                <a:cs typeface="Calibri" panose="020F0502020204030204" pitchFamily="34" charset="0"/>
              </a:rPr>
              <a:t>6. </a:t>
            </a:r>
            <a:r>
              <a:rPr lang="en-US" sz="2000" dirty="0">
                <a:effectLst/>
                <a:ea typeface="Calibri" panose="020F0502020204030204" pitchFamily="34" charset="0"/>
                <a:cs typeface="Calibri" panose="020F0502020204030204" pitchFamily="34" charset="0"/>
              </a:rPr>
              <a:t>__________________ to defend somebody or something, or to keep them safe, e.g. We need to</a:t>
            </a:r>
          </a:p>
          <a:p>
            <a:pPr marL="0" indent="0" algn="l" rtl="0">
              <a:lnSpc>
                <a:spcPct val="100000"/>
              </a:lnSpc>
              <a:spcAft>
                <a:spcPts val="1000"/>
              </a:spcAft>
              <a:buNone/>
            </a:pPr>
            <a:r>
              <a:rPr lang="en-US" sz="2000" dirty="0">
                <a:effectLst/>
                <a:ea typeface="Calibri" panose="020F0502020204030204" pitchFamily="34" charset="0"/>
                <a:cs typeface="Calibri" panose="020F0502020204030204" pitchFamily="34" charset="0"/>
              </a:rPr>
              <a:t> _________________ these birds as they are becoming extinct.</a:t>
            </a:r>
            <a:endParaRPr lang="en-US" sz="2000" dirty="0">
              <a:effectLst/>
              <a:ea typeface="Calibri" panose="020F0502020204030204" pitchFamily="34" charset="0"/>
              <a:cs typeface="Arial" panose="020B0604020202020204" pitchFamily="34" charset="0"/>
            </a:endParaRPr>
          </a:p>
          <a:p>
            <a:pPr marL="0" indent="0">
              <a:lnSpc>
                <a:spcPct val="100000"/>
              </a:lnSpc>
              <a:buNone/>
            </a:pPr>
            <a:endParaRPr lang="en-US" sz="2300" b="1" dirty="0">
              <a:solidFill>
                <a:schemeClr val="accent6">
                  <a:lumMod val="75000"/>
                </a:schemeClr>
              </a:solidFill>
              <a:effectLst/>
              <a:ea typeface="Calibri" panose="020F0502020204030204" pitchFamily="34" charset="0"/>
              <a:cs typeface="Calibri" panose="020F0502020204030204" pitchFamily="34" charset="0"/>
            </a:endParaRPr>
          </a:p>
          <a:p>
            <a:pPr marL="0" indent="0">
              <a:lnSpc>
                <a:spcPct val="100000"/>
              </a:lnSpc>
              <a:buNone/>
            </a:pPr>
            <a:endParaRPr lang="en-US" sz="2300" b="1" dirty="0">
              <a:solidFill>
                <a:schemeClr val="accent6">
                  <a:lumMod val="75000"/>
                </a:schemeClr>
              </a:solidFill>
              <a:ea typeface="Calibri" panose="020F0502020204030204" pitchFamily="34" charset="0"/>
              <a:cs typeface="Calibri" panose="020F0502020204030204" pitchFamily="34" charset="0"/>
            </a:endParaRPr>
          </a:p>
          <a:p>
            <a:pPr marL="0" indent="0">
              <a:lnSpc>
                <a:spcPct val="100000"/>
              </a:lnSpc>
              <a:buNone/>
            </a:pPr>
            <a:endParaRPr lang="en-US" sz="2300" b="1" dirty="0">
              <a:solidFill>
                <a:schemeClr val="accent6">
                  <a:lumMod val="75000"/>
                </a:schemeClr>
              </a:solidFill>
              <a:effectLst/>
              <a:ea typeface="Calibri" panose="020F0502020204030204" pitchFamily="34" charset="0"/>
              <a:cs typeface="Calibri" panose="020F0502020204030204" pitchFamily="34" charset="0"/>
            </a:endParaRPr>
          </a:p>
          <a:p>
            <a:pPr marL="0" indent="0">
              <a:lnSpc>
                <a:spcPct val="100000"/>
              </a:lnSpc>
              <a:buNone/>
            </a:pPr>
            <a:endParaRPr lang="en-US" sz="2300" b="1" dirty="0">
              <a:solidFill>
                <a:schemeClr val="accent6">
                  <a:lumMod val="75000"/>
                </a:schemeClr>
              </a:solidFill>
              <a:ea typeface="Calibri" panose="020F0502020204030204" pitchFamily="34" charset="0"/>
              <a:cs typeface="Calibri" panose="020F0502020204030204" pitchFamily="34" charset="0"/>
            </a:endParaRPr>
          </a:p>
          <a:p>
            <a:pPr marL="0" indent="0">
              <a:lnSpc>
                <a:spcPct val="100000"/>
              </a:lnSpc>
              <a:buNone/>
            </a:pPr>
            <a:endParaRPr lang="en-US" sz="2300" b="1" dirty="0">
              <a:solidFill>
                <a:schemeClr val="accent6">
                  <a:lumMod val="75000"/>
                </a:schemeClr>
              </a:solidFill>
              <a:effectLst/>
              <a:ea typeface="Calibri" panose="020F0502020204030204" pitchFamily="34" charset="0"/>
              <a:cs typeface="Calibri" panose="020F0502020204030204" pitchFamily="34" charset="0"/>
            </a:endParaRPr>
          </a:p>
          <a:p>
            <a:pPr marL="0" indent="0">
              <a:lnSpc>
                <a:spcPct val="100000"/>
              </a:lnSpc>
              <a:buNone/>
            </a:pPr>
            <a:endParaRPr lang="en-US" sz="2300" b="1" dirty="0">
              <a:solidFill>
                <a:schemeClr val="accent6">
                  <a:lumMod val="75000"/>
                </a:schemeClr>
              </a:solidFill>
              <a:ea typeface="Calibri" panose="020F0502020204030204" pitchFamily="34" charset="0"/>
              <a:cs typeface="Calibri" panose="020F0502020204030204" pitchFamily="34" charset="0"/>
            </a:endParaRPr>
          </a:p>
          <a:p>
            <a:pPr marL="0" indent="0">
              <a:lnSpc>
                <a:spcPct val="100000"/>
              </a:lnSpc>
              <a:buNone/>
            </a:pPr>
            <a:endParaRPr lang="en-US" sz="2300" b="1" dirty="0">
              <a:solidFill>
                <a:schemeClr val="accent6">
                  <a:lumMod val="75000"/>
                </a:schemeClr>
              </a:solidFill>
              <a:effectLst/>
              <a:ea typeface="Calibri" panose="020F0502020204030204" pitchFamily="34" charset="0"/>
              <a:cs typeface="Calibri" panose="020F0502020204030204" pitchFamily="34" charset="0"/>
            </a:endParaRPr>
          </a:p>
          <a:p>
            <a:pPr marL="0" indent="0">
              <a:lnSpc>
                <a:spcPct val="100000"/>
              </a:lnSpc>
              <a:buNone/>
            </a:pPr>
            <a:endParaRPr lang="en-US" sz="2300" b="1" dirty="0">
              <a:solidFill>
                <a:schemeClr val="accent6">
                  <a:lumMod val="75000"/>
                </a:schemeClr>
              </a:solidFill>
              <a:ea typeface="Calibri" panose="020F0502020204030204" pitchFamily="34" charset="0"/>
              <a:cs typeface="Calibri" panose="020F0502020204030204" pitchFamily="34" charset="0"/>
            </a:endParaRPr>
          </a:p>
          <a:p>
            <a:pPr marL="0" indent="0">
              <a:lnSpc>
                <a:spcPct val="100000"/>
              </a:lnSpc>
              <a:buNone/>
            </a:pPr>
            <a:endParaRPr lang="en-US" sz="2300" dirty="0">
              <a:solidFill>
                <a:schemeClr val="accent6">
                  <a:lumMod val="75000"/>
                </a:schemeClr>
              </a:solidFill>
              <a:effectLst/>
              <a:ea typeface="Calibri" panose="020F0502020204030204" pitchFamily="34" charset="0"/>
              <a:cs typeface="Arial" panose="020B0604020202020204" pitchFamily="34" charset="0"/>
            </a:endParaRPr>
          </a:p>
          <a:p>
            <a:pPr marL="0" indent="0">
              <a:lnSpc>
                <a:spcPct val="100000"/>
              </a:lnSpc>
              <a:buNone/>
            </a:pPr>
            <a:endParaRPr lang="en-US" sz="2300" dirty="0"/>
          </a:p>
          <a:p>
            <a:pPr marL="0" indent="0">
              <a:lnSpc>
                <a:spcPct val="100000"/>
              </a:lnSpc>
              <a:buNone/>
            </a:pPr>
            <a:endParaRPr lang="en-US" sz="2300" dirty="0"/>
          </a:p>
          <a:p>
            <a:pPr marL="0" indent="0">
              <a:lnSpc>
                <a:spcPct val="100000"/>
              </a:lnSpc>
              <a:buNone/>
            </a:pPr>
            <a:endParaRPr lang="en-US" sz="2300" dirty="0"/>
          </a:p>
        </p:txBody>
      </p:sp>
      <p:pic>
        <p:nvPicPr>
          <p:cNvPr id="5" name="Picture 4">
            <a:extLst>
              <a:ext uri="{FF2B5EF4-FFF2-40B4-BE49-F238E27FC236}">
                <a16:creationId xmlns:a16="http://schemas.microsoft.com/office/drawing/2014/main" xmlns="" id="{38236EC0-015D-6200-CCE7-F987EB65A8D5}"/>
              </a:ext>
            </a:extLst>
          </p:cNvPr>
          <p:cNvPicPr>
            <a:picLocks noChangeAspect="1"/>
          </p:cNvPicPr>
          <p:nvPr/>
        </p:nvPicPr>
        <p:blipFill rotWithShape="1">
          <a:blip r:embed="rId5"/>
          <a:srcRect r="11111" b="4853"/>
          <a:stretch/>
        </p:blipFill>
        <p:spPr>
          <a:xfrm>
            <a:off x="8201891" y="0"/>
            <a:ext cx="3990109" cy="2673927"/>
          </a:xfrm>
          <a:prstGeom prst="rect">
            <a:avLst/>
          </a:prstGeom>
        </p:spPr>
      </p:pic>
      <p:sp>
        <p:nvSpPr>
          <p:cNvPr id="6" name="TextBox 5">
            <a:extLst>
              <a:ext uri="{FF2B5EF4-FFF2-40B4-BE49-F238E27FC236}">
                <a16:creationId xmlns:a16="http://schemas.microsoft.com/office/drawing/2014/main" xmlns="" id="{193CCB68-EB19-68AF-0A59-E66B842D88F0}"/>
              </a:ext>
            </a:extLst>
          </p:cNvPr>
          <p:cNvSpPr txBox="1"/>
          <p:nvPr/>
        </p:nvSpPr>
        <p:spPr>
          <a:xfrm>
            <a:off x="706581" y="412956"/>
            <a:ext cx="1177823" cy="369332"/>
          </a:xfrm>
          <a:prstGeom prst="rect">
            <a:avLst/>
          </a:prstGeom>
          <a:noFill/>
        </p:spPr>
        <p:txBody>
          <a:bodyPr wrap="none" rtlCol="0">
            <a:spAutoFit/>
          </a:bodyPr>
          <a:lstStyle/>
          <a:p>
            <a:r>
              <a:rPr lang="en-US" b="1" dirty="0">
                <a:solidFill>
                  <a:schemeClr val="accent2">
                    <a:lumMod val="75000"/>
                  </a:schemeClr>
                </a:solidFill>
              </a:rPr>
              <a:t>encourage</a:t>
            </a:r>
          </a:p>
        </p:txBody>
      </p:sp>
      <p:sp>
        <p:nvSpPr>
          <p:cNvPr id="7" name="TextBox 6">
            <a:extLst>
              <a:ext uri="{FF2B5EF4-FFF2-40B4-BE49-F238E27FC236}">
                <a16:creationId xmlns:a16="http://schemas.microsoft.com/office/drawing/2014/main" xmlns="" id="{AB992211-0F93-41FE-F08A-2B33EBE8427A}"/>
              </a:ext>
            </a:extLst>
          </p:cNvPr>
          <p:cNvSpPr txBox="1"/>
          <p:nvPr/>
        </p:nvSpPr>
        <p:spPr>
          <a:xfrm>
            <a:off x="706581" y="967631"/>
            <a:ext cx="1177823" cy="369332"/>
          </a:xfrm>
          <a:prstGeom prst="rect">
            <a:avLst/>
          </a:prstGeom>
          <a:noFill/>
        </p:spPr>
        <p:txBody>
          <a:bodyPr wrap="none" rtlCol="0">
            <a:spAutoFit/>
          </a:bodyPr>
          <a:lstStyle/>
          <a:p>
            <a:r>
              <a:rPr lang="en-US" b="1" dirty="0">
                <a:solidFill>
                  <a:schemeClr val="accent2">
                    <a:lumMod val="75000"/>
                  </a:schemeClr>
                </a:solidFill>
              </a:rPr>
              <a:t>encourage</a:t>
            </a:r>
          </a:p>
        </p:txBody>
      </p:sp>
      <p:sp>
        <p:nvSpPr>
          <p:cNvPr id="8" name="TextBox 7">
            <a:extLst>
              <a:ext uri="{FF2B5EF4-FFF2-40B4-BE49-F238E27FC236}">
                <a16:creationId xmlns:a16="http://schemas.microsoft.com/office/drawing/2014/main" xmlns="" id="{CF254C28-0AC1-3C6D-F4AC-EC205719CFBA}"/>
              </a:ext>
            </a:extLst>
          </p:cNvPr>
          <p:cNvSpPr txBox="1"/>
          <p:nvPr/>
        </p:nvSpPr>
        <p:spPr>
          <a:xfrm>
            <a:off x="706581" y="2673927"/>
            <a:ext cx="545342" cy="369332"/>
          </a:xfrm>
          <a:prstGeom prst="rect">
            <a:avLst/>
          </a:prstGeom>
          <a:noFill/>
        </p:spPr>
        <p:txBody>
          <a:bodyPr wrap="none" rtlCol="0">
            <a:spAutoFit/>
          </a:bodyPr>
          <a:lstStyle/>
          <a:p>
            <a:r>
              <a:rPr lang="en-US" b="1" dirty="0">
                <a:solidFill>
                  <a:schemeClr val="accent2">
                    <a:lumMod val="75000"/>
                  </a:schemeClr>
                </a:solidFill>
              </a:rPr>
              <a:t>ban</a:t>
            </a:r>
          </a:p>
        </p:txBody>
      </p:sp>
      <p:sp>
        <p:nvSpPr>
          <p:cNvPr id="9" name="TextBox 8">
            <a:extLst>
              <a:ext uri="{FF2B5EF4-FFF2-40B4-BE49-F238E27FC236}">
                <a16:creationId xmlns:a16="http://schemas.microsoft.com/office/drawing/2014/main" xmlns="" id="{8F97F73E-4F7F-39EB-A9A7-E38C1574D011}"/>
              </a:ext>
            </a:extLst>
          </p:cNvPr>
          <p:cNvSpPr txBox="1"/>
          <p:nvPr/>
        </p:nvSpPr>
        <p:spPr>
          <a:xfrm>
            <a:off x="1396610" y="2119927"/>
            <a:ext cx="975588" cy="369332"/>
          </a:xfrm>
          <a:prstGeom prst="rect">
            <a:avLst/>
          </a:prstGeom>
          <a:noFill/>
        </p:spPr>
        <p:txBody>
          <a:bodyPr wrap="none" rtlCol="0">
            <a:spAutoFit/>
          </a:bodyPr>
          <a:lstStyle/>
          <a:p>
            <a:r>
              <a:rPr lang="en-US" b="1" dirty="0">
                <a:solidFill>
                  <a:schemeClr val="accent2">
                    <a:lumMod val="75000"/>
                  </a:schemeClr>
                </a:solidFill>
              </a:rPr>
              <a:t>increase</a:t>
            </a:r>
          </a:p>
        </p:txBody>
      </p:sp>
      <p:sp>
        <p:nvSpPr>
          <p:cNvPr id="10" name="TextBox 9">
            <a:extLst>
              <a:ext uri="{FF2B5EF4-FFF2-40B4-BE49-F238E27FC236}">
                <a16:creationId xmlns:a16="http://schemas.microsoft.com/office/drawing/2014/main" xmlns="" id="{13A287E5-343E-3E56-AC12-AE519147C83F}"/>
              </a:ext>
            </a:extLst>
          </p:cNvPr>
          <p:cNvSpPr txBox="1"/>
          <p:nvPr/>
        </p:nvSpPr>
        <p:spPr>
          <a:xfrm>
            <a:off x="889572" y="1618976"/>
            <a:ext cx="975588" cy="369332"/>
          </a:xfrm>
          <a:prstGeom prst="rect">
            <a:avLst/>
          </a:prstGeom>
          <a:noFill/>
        </p:spPr>
        <p:txBody>
          <a:bodyPr wrap="none" rtlCol="0">
            <a:spAutoFit/>
          </a:bodyPr>
          <a:lstStyle/>
          <a:p>
            <a:r>
              <a:rPr lang="en-US" b="1" dirty="0">
                <a:solidFill>
                  <a:schemeClr val="accent2">
                    <a:lumMod val="75000"/>
                  </a:schemeClr>
                </a:solidFill>
              </a:rPr>
              <a:t>increase</a:t>
            </a:r>
          </a:p>
        </p:txBody>
      </p:sp>
      <p:sp>
        <p:nvSpPr>
          <p:cNvPr id="11" name="TextBox 10">
            <a:extLst>
              <a:ext uri="{FF2B5EF4-FFF2-40B4-BE49-F238E27FC236}">
                <a16:creationId xmlns:a16="http://schemas.microsoft.com/office/drawing/2014/main" xmlns="" id="{03DD0C82-EDB2-3451-89A6-327BDEE6337C}"/>
              </a:ext>
            </a:extLst>
          </p:cNvPr>
          <p:cNvSpPr txBox="1"/>
          <p:nvPr/>
        </p:nvSpPr>
        <p:spPr>
          <a:xfrm>
            <a:off x="8603672" y="2673927"/>
            <a:ext cx="545342" cy="369332"/>
          </a:xfrm>
          <a:prstGeom prst="rect">
            <a:avLst/>
          </a:prstGeom>
          <a:noFill/>
        </p:spPr>
        <p:txBody>
          <a:bodyPr wrap="none" rtlCol="0">
            <a:spAutoFit/>
          </a:bodyPr>
          <a:lstStyle/>
          <a:p>
            <a:r>
              <a:rPr lang="en-US" b="1" dirty="0">
                <a:solidFill>
                  <a:schemeClr val="accent2">
                    <a:lumMod val="75000"/>
                  </a:schemeClr>
                </a:solidFill>
              </a:rPr>
              <a:t>ban</a:t>
            </a:r>
          </a:p>
        </p:txBody>
      </p:sp>
      <p:sp>
        <p:nvSpPr>
          <p:cNvPr id="12" name="TextBox 11">
            <a:extLst>
              <a:ext uri="{FF2B5EF4-FFF2-40B4-BE49-F238E27FC236}">
                <a16:creationId xmlns:a16="http://schemas.microsoft.com/office/drawing/2014/main" xmlns="" id="{3B08003E-FA8C-A107-0B66-56DA904CBE72}"/>
              </a:ext>
            </a:extLst>
          </p:cNvPr>
          <p:cNvSpPr txBox="1"/>
          <p:nvPr/>
        </p:nvSpPr>
        <p:spPr>
          <a:xfrm>
            <a:off x="979252" y="3544212"/>
            <a:ext cx="1014188" cy="369332"/>
          </a:xfrm>
          <a:prstGeom prst="rect">
            <a:avLst/>
          </a:prstGeom>
          <a:noFill/>
        </p:spPr>
        <p:txBody>
          <a:bodyPr wrap="none" rtlCol="0">
            <a:spAutoFit/>
          </a:bodyPr>
          <a:lstStyle/>
          <a:p>
            <a:r>
              <a:rPr lang="en-US" b="1" dirty="0">
                <a:solidFill>
                  <a:schemeClr val="accent2">
                    <a:lumMod val="75000"/>
                  </a:schemeClr>
                </a:solidFill>
              </a:rPr>
              <a:t>promote</a:t>
            </a:r>
          </a:p>
        </p:txBody>
      </p:sp>
      <p:sp>
        <p:nvSpPr>
          <p:cNvPr id="13" name="TextBox 12">
            <a:extLst>
              <a:ext uri="{FF2B5EF4-FFF2-40B4-BE49-F238E27FC236}">
                <a16:creationId xmlns:a16="http://schemas.microsoft.com/office/drawing/2014/main" xmlns="" id="{8EC6E81C-8319-5BE0-B2F3-8A1A5076AE42}"/>
              </a:ext>
            </a:extLst>
          </p:cNvPr>
          <p:cNvSpPr txBox="1"/>
          <p:nvPr/>
        </p:nvSpPr>
        <p:spPr>
          <a:xfrm>
            <a:off x="984266" y="4051015"/>
            <a:ext cx="1014188" cy="369332"/>
          </a:xfrm>
          <a:prstGeom prst="rect">
            <a:avLst/>
          </a:prstGeom>
          <a:noFill/>
        </p:spPr>
        <p:txBody>
          <a:bodyPr wrap="none" rtlCol="0">
            <a:spAutoFit/>
          </a:bodyPr>
          <a:lstStyle/>
          <a:p>
            <a:r>
              <a:rPr lang="en-US" b="1" dirty="0">
                <a:solidFill>
                  <a:schemeClr val="accent2">
                    <a:lumMod val="75000"/>
                  </a:schemeClr>
                </a:solidFill>
              </a:rPr>
              <a:t>promote</a:t>
            </a:r>
          </a:p>
        </p:txBody>
      </p:sp>
      <p:sp>
        <p:nvSpPr>
          <p:cNvPr id="14" name="TextBox 13">
            <a:extLst>
              <a:ext uri="{FF2B5EF4-FFF2-40B4-BE49-F238E27FC236}">
                <a16:creationId xmlns:a16="http://schemas.microsoft.com/office/drawing/2014/main" xmlns="" id="{26841CF2-5AEE-C022-5B6E-B900C3AD9AAA}"/>
              </a:ext>
            </a:extLst>
          </p:cNvPr>
          <p:cNvSpPr txBox="1"/>
          <p:nvPr/>
        </p:nvSpPr>
        <p:spPr>
          <a:xfrm>
            <a:off x="1017852" y="4650774"/>
            <a:ext cx="1034899" cy="369332"/>
          </a:xfrm>
          <a:prstGeom prst="rect">
            <a:avLst/>
          </a:prstGeom>
          <a:noFill/>
        </p:spPr>
        <p:txBody>
          <a:bodyPr wrap="none" rtlCol="0">
            <a:spAutoFit/>
          </a:bodyPr>
          <a:lstStyle/>
          <a:p>
            <a:r>
              <a:rPr lang="en-US" b="1" dirty="0">
                <a:solidFill>
                  <a:schemeClr val="accent2">
                    <a:lumMod val="75000"/>
                  </a:schemeClr>
                </a:solidFill>
              </a:rPr>
              <a:t>decrease</a:t>
            </a:r>
          </a:p>
        </p:txBody>
      </p:sp>
      <p:sp>
        <p:nvSpPr>
          <p:cNvPr id="15" name="TextBox 14">
            <a:extLst>
              <a:ext uri="{FF2B5EF4-FFF2-40B4-BE49-F238E27FC236}">
                <a16:creationId xmlns:a16="http://schemas.microsoft.com/office/drawing/2014/main" xmlns="" id="{5F0CB409-DB86-B3FE-B4EC-7862F3CFB8B2}"/>
              </a:ext>
            </a:extLst>
          </p:cNvPr>
          <p:cNvSpPr txBox="1"/>
          <p:nvPr/>
        </p:nvSpPr>
        <p:spPr>
          <a:xfrm>
            <a:off x="6684361" y="4650774"/>
            <a:ext cx="1034899" cy="369332"/>
          </a:xfrm>
          <a:prstGeom prst="rect">
            <a:avLst/>
          </a:prstGeom>
          <a:noFill/>
        </p:spPr>
        <p:txBody>
          <a:bodyPr wrap="none" rtlCol="0">
            <a:spAutoFit/>
          </a:bodyPr>
          <a:lstStyle/>
          <a:p>
            <a:r>
              <a:rPr lang="en-US" b="1" dirty="0">
                <a:solidFill>
                  <a:schemeClr val="accent2">
                    <a:lumMod val="75000"/>
                  </a:schemeClr>
                </a:solidFill>
              </a:rPr>
              <a:t>decrease</a:t>
            </a:r>
          </a:p>
        </p:txBody>
      </p:sp>
      <p:sp>
        <p:nvSpPr>
          <p:cNvPr id="16" name="TextBox 15">
            <a:extLst>
              <a:ext uri="{FF2B5EF4-FFF2-40B4-BE49-F238E27FC236}">
                <a16:creationId xmlns:a16="http://schemas.microsoft.com/office/drawing/2014/main" xmlns="" id="{3414AD5D-CEDE-00CD-B249-F11957A36359}"/>
              </a:ext>
            </a:extLst>
          </p:cNvPr>
          <p:cNvSpPr txBox="1"/>
          <p:nvPr/>
        </p:nvSpPr>
        <p:spPr>
          <a:xfrm>
            <a:off x="1017851" y="5175442"/>
            <a:ext cx="879536" cy="369332"/>
          </a:xfrm>
          <a:prstGeom prst="rect">
            <a:avLst/>
          </a:prstGeom>
          <a:noFill/>
        </p:spPr>
        <p:txBody>
          <a:bodyPr wrap="none" rtlCol="0">
            <a:spAutoFit/>
          </a:bodyPr>
          <a:lstStyle/>
          <a:p>
            <a:r>
              <a:rPr lang="en-US" b="1" dirty="0">
                <a:solidFill>
                  <a:schemeClr val="accent2">
                    <a:lumMod val="75000"/>
                  </a:schemeClr>
                </a:solidFill>
              </a:rPr>
              <a:t>protect</a:t>
            </a:r>
          </a:p>
        </p:txBody>
      </p:sp>
      <p:sp>
        <p:nvSpPr>
          <p:cNvPr id="17" name="TextBox 16">
            <a:extLst>
              <a:ext uri="{FF2B5EF4-FFF2-40B4-BE49-F238E27FC236}">
                <a16:creationId xmlns:a16="http://schemas.microsoft.com/office/drawing/2014/main" xmlns="" id="{6F83AD79-89FB-93CB-9EB8-8976CE257183}"/>
              </a:ext>
            </a:extLst>
          </p:cNvPr>
          <p:cNvSpPr txBox="1"/>
          <p:nvPr/>
        </p:nvSpPr>
        <p:spPr>
          <a:xfrm>
            <a:off x="1017851" y="5757336"/>
            <a:ext cx="879536" cy="369332"/>
          </a:xfrm>
          <a:prstGeom prst="rect">
            <a:avLst/>
          </a:prstGeom>
          <a:noFill/>
        </p:spPr>
        <p:txBody>
          <a:bodyPr wrap="none" rtlCol="0">
            <a:spAutoFit/>
          </a:bodyPr>
          <a:lstStyle/>
          <a:p>
            <a:r>
              <a:rPr lang="en-US" b="1" dirty="0">
                <a:solidFill>
                  <a:schemeClr val="accent2">
                    <a:lumMod val="75000"/>
                  </a:schemeClr>
                </a:solidFill>
              </a:rPr>
              <a:t>protect</a:t>
            </a:r>
          </a:p>
        </p:txBody>
      </p:sp>
      <p:pic>
        <p:nvPicPr>
          <p:cNvPr id="2" name="Audio 1">
            <a:hlinkClick r:id="" action="ppaction://media"/>
            <a:extLst>
              <a:ext uri="{FF2B5EF4-FFF2-40B4-BE49-F238E27FC236}">
                <a16:creationId xmlns:a16="http://schemas.microsoft.com/office/drawing/2014/main" xmlns="" id="{F0A0683C-A0C1-7508-1EED-F7E02468C851}"/>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2951331032"/>
      </p:ext>
    </p:extLst>
  </p:cSld>
  <p:clrMapOvr>
    <a:masterClrMapping/>
  </p:clrMapOvr>
  <mc:AlternateContent xmlns:mc="http://schemas.openxmlformats.org/markup-compatibility/2006" xmlns:p14="http://schemas.microsoft.com/office/powerpoint/2010/main">
    <mc:Choice Requires="p14">
      <p:transition spd="slow" p14:dur="2000" advTm="264371"/>
    </mc:Choice>
    <mc:Fallback xmlns="">
      <p:transition spd="slow" advTm="2643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556591" y="424070"/>
            <a:ext cx="11065566" cy="5752893"/>
          </a:xfrm>
        </p:spPr>
        <p:txBody>
          <a:bodyPr>
            <a:normAutofit/>
          </a:bodyPr>
          <a:lstStyle/>
          <a:p>
            <a:pPr marL="0" indent="0">
              <a:buNone/>
            </a:pPr>
            <a:r>
              <a:rPr lang="en-US"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a. Read the introduction to the article. What is the ' counter-revolution'?</a:t>
            </a:r>
            <a:endParaRPr lang="en-US"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4" name="Picture 3">
            <a:extLst>
              <a:ext uri="{FF2B5EF4-FFF2-40B4-BE49-F238E27FC236}">
                <a16:creationId xmlns:a16="http://schemas.microsoft.com/office/drawing/2014/main" xmlns="" id="{CFFBA240-19DA-7200-9C48-91B78F9939AB}"/>
              </a:ext>
            </a:extLst>
          </p:cNvPr>
          <p:cNvPicPr>
            <a:picLocks noChangeAspect="1"/>
          </p:cNvPicPr>
          <p:nvPr/>
        </p:nvPicPr>
        <p:blipFill rotWithShape="1">
          <a:blip r:embed="rId5"/>
          <a:srcRect t="11877"/>
          <a:stretch/>
        </p:blipFill>
        <p:spPr>
          <a:xfrm>
            <a:off x="2580108" y="1155348"/>
            <a:ext cx="7031784" cy="5278582"/>
          </a:xfrm>
          <a:prstGeom prst="rect">
            <a:avLst/>
          </a:prstGeom>
        </p:spPr>
      </p:pic>
      <p:cxnSp>
        <p:nvCxnSpPr>
          <p:cNvPr id="8" name="Straight Connector 7">
            <a:extLst>
              <a:ext uri="{FF2B5EF4-FFF2-40B4-BE49-F238E27FC236}">
                <a16:creationId xmlns:a16="http://schemas.microsoft.com/office/drawing/2014/main" xmlns="" id="{B06B7A6B-0FB6-0146-EF75-371E165F262E}"/>
              </a:ext>
            </a:extLst>
          </p:cNvPr>
          <p:cNvCxnSpPr>
            <a:cxnSpLocks/>
          </p:cNvCxnSpPr>
          <p:nvPr/>
        </p:nvCxnSpPr>
        <p:spPr>
          <a:xfrm>
            <a:off x="5773731" y="5506579"/>
            <a:ext cx="2213113"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245A8057-3F4E-715F-D95D-E2F6B5134D6F}"/>
              </a:ext>
            </a:extLst>
          </p:cNvPr>
          <p:cNvCxnSpPr>
            <a:cxnSpLocks/>
          </p:cNvCxnSpPr>
          <p:nvPr/>
        </p:nvCxnSpPr>
        <p:spPr>
          <a:xfrm>
            <a:off x="2988968" y="5811380"/>
            <a:ext cx="4547905"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3A52637C-2F35-4BE4-05C4-640610F905E5}"/>
              </a:ext>
            </a:extLst>
          </p:cNvPr>
          <p:cNvCxnSpPr>
            <a:cxnSpLocks/>
          </p:cNvCxnSpPr>
          <p:nvPr/>
        </p:nvCxnSpPr>
        <p:spPr>
          <a:xfrm>
            <a:off x="2988968" y="6176963"/>
            <a:ext cx="4270814"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xmlns="" id="{0125164A-E5AE-27D8-8283-387D1448B02F}"/>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4251172140"/>
      </p:ext>
    </p:extLst>
  </p:cSld>
  <p:clrMapOvr>
    <a:masterClrMapping/>
  </p:clrMapOvr>
  <mc:AlternateContent xmlns:mc="http://schemas.openxmlformats.org/markup-compatibility/2006" xmlns:p14="http://schemas.microsoft.com/office/powerpoint/2010/main">
    <mc:Choice Requires="p14">
      <p:transition spd="slow" p14:dur="2000" advTm="113950"/>
    </mc:Choice>
    <mc:Fallback xmlns="">
      <p:transition spd="slow" advTm="113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556591" y="92766"/>
            <a:ext cx="11065566" cy="6652592"/>
          </a:xfrm>
        </p:spPr>
        <p:txBody>
          <a:bodyPr>
            <a:normAutofit/>
          </a:bodyPr>
          <a:lstStyle/>
          <a:p>
            <a:pPr marL="0" indent="0" algn="just">
              <a:buNone/>
            </a:pPr>
            <a:endParaRPr lang="en-US" sz="2400" b="1" dirty="0">
              <a:solidFill>
                <a:schemeClr val="accent2">
                  <a:lumMod val="75000"/>
                </a:schemeClr>
              </a:solidFill>
              <a:latin typeface="Calibri" panose="020F0502020204030204" pitchFamily="34" charset="0"/>
            </a:endParaRPr>
          </a:p>
          <a:p>
            <a:pPr marL="0" indent="0" algn="just">
              <a:buNone/>
            </a:pPr>
            <a:endParaRPr lang="en-US" sz="2400" b="1" dirty="0">
              <a:solidFill>
                <a:schemeClr val="accent2">
                  <a:lumMod val="75000"/>
                </a:schemeClr>
              </a:solidFill>
              <a:latin typeface="Calibri" panose="020F0502020204030204" pitchFamily="34" charset="0"/>
            </a:endParaRPr>
          </a:p>
          <a:p>
            <a:pPr marL="0" indent="0" algn="just">
              <a:buNone/>
            </a:pPr>
            <a:endParaRPr lang="en-US" sz="2400" b="1" dirty="0">
              <a:solidFill>
                <a:schemeClr val="accent2">
                  <a:lumMod val="75000"/>
                </a:schemeClr>
              </a:solidFill>
              <a:latin typeface="Calibri" panose="020F0502020204030204" pitchFamily="34" charset="0"/>
            </a:endParaRPr>
          </a:p>
          <a:p>
            <a:pPr marL="0" indent="0" algn="just">
              <a:buNone/>
            </a:pPr>
            <a:r>
              <a:rPr lang="en-US" sz="2400" b="1" dirty="0">
                <a:solidFill>
                  <a:schemeClr val="accent6">
                    <a:lumMod val="75000"/>
                  </a:schemeClr>
                </a:solidFill>
                <a:latin typeface="Calibri" panose="020F0502020204030204" pitchFamily="34" charset="0"/>
              </a:rPr>
              <a:t>The Slow Food movement </a:t>
            </a:r>
            <a:r>
              <a:rPr lang="en-US" sz="2400" b="0" dirty="0">
                <a:solidFill>
                  <a:srgbClr val="000000"/>
                </a:solidFill>
                <a:latin typeface="Calibri" panose="020F0502020204030204" pitchFamily="34" charset="0"/>
              </a:rPr>
              <a:t>was founded the day that an Italian journalist, Carlo </a:t>
            </a:r>
            <a:r>
              <a:rPr lang="en-US" sz="2400" b="0" dirty="0" err="1">
                <a:solidFill>
                  <a:srgbClr val="000000"/>
                </a:solidFill>
                <a:latin typeface="Calibri" panose="020F0502020204030204" pitchFamily="34" charset="0"/>
              </a:rPr>
              <a:t>Petrini</a:t>
            </a:r>
            <a:r>
              <a:rPr lang="en-US" sz="2400" b="0" dirty="0">
                <a:solidFill>
                  <a:srgbClr val="000000"/>
                </a:solidFill>
                <a:latin typeface="Calibri" panose="020F0502020204030204" pitchFamily="34" charset="0"/>
              </a:rPr>
              <a:t>, saw that McDonald's had opened a restaurant in Piazza di </a:t>
            </a:r>
            <a:r>
              <a:rPr lang="en-US" sz="2400" b="0" dirty="0" err="1">
                <a:solidFill>
                  <a:srgbClr val="000000"/>
                </a:solidFill>
                <a:latin typeface="Calibri" panose="020F0502020204030204" pitchFamily="34" charset="0"/>
              </a:rPr>
              <a:t>Spagna</a:t>
            </a:r>
            <a:r>
              <a:rPr lang="en-US" sz="2400" b="0" dirty="0">
                <a:solidFill>
                  <a:srgbClr val="000000"/>
                </a:solidFill>
                <a:latin typeface="Calibri" panose="020F0502020204030204" pitchFamily="34" charset="0"/>
              </a:rPr>
              <a:t>, the beautiful square in Rome. He thought it was tragic that many people today live too quickly to sit down for a proper meal and only eat mass-produced fast food. He decided that he had to try to do something about it and so he started the Slow food movement. Although he didn’t succeed in banning McDonald’s </a:t>
            </a:r>
            <a:r>
              <a:rPr lang="ar-SA" sz="2400" b="0" dirty="0">
                <a:solidFill>
                  <a:srgbClr val="000000"/>
                </a:solidFill>
                <a:latin typeface="Calibri" panose="020F0502020204030204" pitchFamily="34" charset="0"/>
                <a:cs typeface="Calibri" panose="020F0502020204030204" pitchFamily="34" charset="0"/>
              </a:rPr>
              <a:t>أ </a:t>
            </a:r>
            <a:r>
              <a:rPr lang="en-US" sz="2400" b="0" dirty="0">
                <a:solidFill>
                  <a:srgbClr val="000000"/>
                </a:solidFill>
                <a:latin typeface="Calibri" panose="020F0502020204030204" pitchFamily="34" charset="0"/>
                <a:cs typeface="Calibri" panose="020F0502020204030204" pitchFamily="34" charset="0"/>
              </a:rPr>
              <a:t>from Piazza di </a:t>
            </a:r>
            <a:r>
              <a:rPr lang="en-US" sz="2400" b="0" dirty="0" err="1">
                <a:solidFill>
                  <a:srgbClr val="000000"/>
                </a:solidFill>
                <a:latin typeface="Calibri" panose="020F0502020204030204" pitchFamily="34" charset="0"/>
                <a:cs typeface="Calibri" panose="020F0502020204030204" pitchFamily="34" charset="0"/>
              </a:rPr>
              <a:t>spagna</a:t>
            </a:r>
            <a:r>
              <a:rPr lang="en-US" sz="2400" b="0" dirty="0">
                <a:solidFill>
                  <a:srgbClr val="000000"/>
                </a:solidFill>
                <a:latin typeface="Calibri" panose="020F0502020204030204" pitchFamily="34" charset="0"/>
                <a:cs typeface="Calibri" panose="020F0502020204030204" pitchFamily="34" charset="0"/>
              </a:rPr>
              <a:t>, Slow Food has become a global organization and now has more than 80,000 members in 100 countries. </a:t>
            </a:r>
          </a:p>
          <a:p>
            <a:pPr marL="0" indent="0" algn="just" rtl="0">
              <a:buNone/>
            </a:pPr>
            <a:r>
              <a:rPr lang="en-US" sz="2400" dirty="0">
                <a:solidFill>
                  <a:srgbClr val="000000"/>
                </a:solidFill>
                <a:latin typeface="Calibri" panose="020F0502020204030204" pitchFamily="34" charset="0"/>
              </a:rPr>
              <a:t>"We believe,’ says Fiona Richmond of Slow Food UK, </a:t>
            </a:r>
            <a:r>
              <a:rPr lang="en-US" sz="2400" dirty="0">
                <a:solidFill>
                  <a:srgbClr val="000000"/>
                </a:solidFill>
                <a:latin typeface="Calibri" panose="020F0502020204030204" pitchFamily="34" charset="0"/>
                <a:cs typeface="Calibri" panose="020F0502020204030204" pitchFamily="34" charset="0"/>
              </a:rPr>
              <a:t>،that people : should take time to enjoy food.'</a:t>
            </a:r>
          </a:p>
          <a:p>
            <a:pPr marL="0" indent="0" algn="just" rtl="0">
              <a:buNone/>
            </a:pPr>
            <a:r>
              <a:rPr lang="en-US" sz="2400" dirty="0">
                <a:solidFill>
                  <a:srgbClr val="000000"/>
                </a:solidFill>
                <a:latin typeface="Calibri" panose="020F0502020204030204" pitchFamily="34" charset="0"/>
                <a:cs typeface="Calibri" panose="020F0502020204030204" pitchFamily="34" charset="0"/>
              </a:rPr>
              <a:t>Slow Food also encourages people to eat local and regional food, to use local shops and markets, to eat out in small family restaurants, and to </a:t>
            </a:r>
            <a:r>
              <a:rPr lang="ar-SA" sz="2400" dirty="0">
                <a:solidFill>
                  <a:srgbClr val="000000"/>
                </a:solidFill>
                <a:latin typeface="Calibri" panose="020F0502020204030204" pitchFamily="34" charset="0"/>
                <a:cs typeface="Calibri" panose="020F0502020204030204" pitchFamily="34" charset="0"/>
              </a:rPr>
              <a:t>أ </a:t>
            </a:r>
            <a:r>
              <a:rPr lang="en-US" sz="2400" dirty="0">
                <a:solidFill>
                  <a:srgbClr val="000000"/>
                </a:solidFill>
                <a:latin typeface="Calibri" panose="020F0502020204030204" pitchFamily="34" charset="0"/>
                <a:cs typeface="Calibri" panose="020F0502020204030204" pitchFamily="34" charset="0"/>
              </a:rPr>
              <a:t>cook with traditional recipes. Says Richmond, 'There is nothing more ! satisfying than relaxing around a lively table in the company of family </a:t>
            </a:r>
            <a:r>
              <a:rPr lang="ar-SA" sz="2400" dirty="0">
                <a:solidFill>
                  <a:srgbClr val="000000"/>
                </a:solidFill>
                <a:latin typeface="Calibri" panose="020F0502020204030204" pitchFamily="34" charset="0"/>
                <a:cs typeface="Calibri" panose="020F0502020204030204" pitchFamily="34" charset="0"/>
              </a:rPr>
              <a:t>ة </a:t>
            </a:r>
            <a:r>
              <a:rPr lang="en-US" sz="2400" dirty="0">
                <a:solidFill>
                  <a:srgbClr val="000000"/>
                </a:solidFill>
                <a:latin typeface="Calibri" panose="020F0502020204030204" pitchFamily="34" charset="0"/>
                <a:cs typeface="Calibri" panose="020F0502020204030204" pitchFamily="34" charset="0"/>
              </a:rPr>
              <a:t>and friends. The pleasure of eating quality food should be celebrated. </a:t>
            </a:r>
          </a:p>
          <a:p>
            <a:pPr marL="0" indent="0">
              <a:buNone/>
            </a:pPr>
            <a:endParaRPr lang="en-US" sz="1800" b="0" dirty="0">
              <a:solidFill>
                <a:srgbClr val="000000"/>
              </a:solidFill>
              <a:latin typeface="Calibri" panose="020F0502020204030204" pitchFamily="34" charset="0"/>
              <a:cs typeface="Calibri" panose="020F0502020204030204" pitchFamily="34" charset="0"/>
            </a:endParaRPr>
          </a:p>
          <a:p>
            <a:pPr marL="0" indent="0">
              <a:buNone/>
            </a:pPr>
            <a:endParaRPr lang="en-US" dirty="0"/>
          </a:p>
        </p:txBody>
      </p:sp>
      <p:pic>
        <p:nvPicPr>
          <p:cNvPr id="4" name="Picture 3">
            <a:extLst>
              <a:ext uri="{FF2B5EF4-FFF2-40B4-BE49-F238E27FC236}">
                <a16:creationId xmlns:a16="http://schemas.microsoft.com/office/drawing/2014/main" xmlns="" id="{855D30F9-F5C2-2AAE-3608-0CAA7E5F8590}"/>
              </a:ext>
            </a:extLst>
          </p:cNvPr>
          <p:cNvPicPr>
            <a:picLocks noChangeAspect="1"/>
          </p:cNvPicPr>
          <p:nvPr/>
        </p:nvPicPr>
        <p:blipFill>
          <a:blip r:embed="rId4"/>
          <a:stretch>
            <a:fillRect/>
          </a:stretch>
        </p:blipFill>
        <p:spPr>
          <a:xfrm>
            <a:off x="3093761" y="112642"/>
            <a:ext cx="5400883" cy="1240394"/>
          </a:xfrm>
          <a:prstGeom prst="rect">
            <a:avLst/>
          </a:prstGeom>
        </p:spPr>
      </p:pic>
      <p:pic>
        <p:nvPicPr>
          <p:cNvPr id="2" name="Audio 1">
            <a:hlinkClick r:id="" action="ppaction://media"/>
            <a:extLst>
              <a:ext uri="{FF2B5EF4-FFF2-40B4-BE49-F238E27FC236}">
                <a16:creationId xmlns:a16="http://schemas.microsoft.com/office/drawing/2014/main" xmlns="" id="{64F03D45-8CEB-83DE-CA77-635440C9302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325930922"/>
      </p:ext>
    </p:extLst>
  </p:cSld>
  <p:clrMapOvr>
    <a:masterClrMapping/>
  </p:clrMapOvr>
  <mc:AlternateContent xmlns:mc="http://schemas.openxmlformats.org/markup-compatibility/2006" xmlns:p14="http://schemas.microsoft.com/office/powerpoint/2010/main">
    <mc:Choice Requires="p14">
      <p:transition spd="slow" p14:dur="2000" advTm="32355"/>
    </mc:Choice>
    <mc:Fallback xmlns="">
      <p:transition spd="slow" advTm="32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278296" y="106018"/>
            <a:ext cx="11343861" cy="6453808"/>
          </a:xfrm>
        </p:spPr>
        <p:txBody>
          <a:bodyPr>
            <a:normAutofit/>
          </a:bodyPr>
          <a:lstStyle/>
          <a:p>
            <a:pPr marL="0" indent="0" algn="l" rtl="0">
              <a:lnSpc>
                <a:spcPct val="110000"/>
              </a:lnSpc>
              <a:spcAft>
                <a:spcPts val="1000"/>
              </a:spcAft>
              <a:buNone/>
            </a:pPr>
            <a:r>
              <a:rPr lang="en-US" sz="24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1. </a:t>
            </a:r>
            <a:r>
              <a:rPr lang="en-US" sz="2400" b="1" dirty="0">
                <a:effectLst/>
                <a:latin typeface="Calibri" panose="020F0502020204030204" pitchFamily="34" charset="0"/>
                <a:ea typeface="Calibri" panose="020F0502020204030204" pitchFamily="34" charset="0"/>
                <a:cs typeface="Calibri" panose="020F0502020204030204" pitchFamily="34" charset="0"/>
              </a:rPr>
              <a:t>Who started the Slow Food movement? Why?</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0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Carlo </a:t>
            </a:r>
            <a:r>
              <a:rPr lang="en-US" sz="2400" dirty="0" err="1">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Petrini</a:t>
            </a: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an Italian journalist. Because he saw that McDonald's had opened a restaurant in a beautiful square in Rome. </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0000"/>
              </a:lnSpc>
              <a:spcAft>
                <a:spcPts val="1000"/>
              </a:spcAft>
              <a:buNone/>
            </a:pPr>
            <a:r>
              <a:rPr lang="en-US" sz="24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2. </a:t>
            </a:r>
            <a:r>
              <a:rPr lang="en-US" sz="2400" b="1" dirty="0">
                <a:effectLst/>
                <a:latin typeface="Calibri" panose="020F0502020204030204" pitchFamily="34" charset="0"/>
                <a:ea typeface="Calibri" panose="020F0502020204030204" pitchFamily="34" charset="0"/>
                <a:cs typeface="Calibri" panose="020F0502020204030204" pitchFamily="34" charset="0"/>
              </a:rPr>
              <a:t>What did he think was wrong with today's world?</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0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He thought it was tragic that people live too quickly to sit down to eat a proper meal and that they only eat mass-produced food. </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0000"/>
              </a:lnSpc>
              <a:spcAft>
                <a:spcPts val="1000"/>
              </a:spcAft>
              <a:buNone/>
            </a:pPr>
            <a:r>
              <a:rPr lang="en-US" sz="24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3. </a:t>
            </a:r>
            <a:r>
              <a:rPr lang="en-US" sz="2400" b="1" dirty="0">
                <a:effectLst/>
                <a:latin typeface="Calibri" panose="020F0502020204030204" pitchFamily="34" charset="0"/>
                <a:ea typeface="Calibri" panose="020F0502020204030204" pitchFamily="34" charset="0"/>
                <a:cs typeface="Calibri" panose="020F0502020204030204" pitchFamily="34" charset="0"/>
              </a:rPr>
              <a:t>What are the aims of the Slow Food movement?</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0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To encourage people to stop during the day and eat slowly, to use local shops and markets, eat out in small family restaurants, cook with traditional recipes.</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0000"/>
              </a:lnSpc>
              <a:spcAft>
                <a:spcPts val="1000"/>
              </a:spcAft>
              <a:buNone/>
            </a:pPr>
            <a:r>
              <a:rPr lang="en-US" sz="24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4. </a:t>
            </a:r>
            <a:r>
              <a:rPr lang="en-US" sz="2400" b="1" dirty="0">
                <a:effectLst/>
                <a:latin typeface="Calibri" panose="020F0502020204030204" pitchFamily="34" charset="0"/>
                <a:ea typeface="Calibri" panose="020F0502020204030204" pitchFamily="34" charset="0"/>
                <a:cs typeface="Calibri" panose="020F0502020204030204" pitchFamily="34" charset="0"/>
              </a:rPr>
              <a:t>How big is the Slow Food movement now?</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0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It's now a global organization and has members in 100 countries.</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0000"/>
              </a:lnSpc>
              <a:buNone/>
            </a:pPr>
            <a:endParaRPr lang="en-US" dirty="0"/>
          </a:p>
        </p:txBody>
      </p:sp>
      <p:pic>
        <p:nvPicPr>
          <p:cNvPr id="2" name="Audio 1">
            <a:hlinkClick r:id="" action="ppaction://media"/>
            <a:extLst>
              <a:ext uri="{FF2B5EF4-FFF2-40B4-BE49-F238E27FC236}">
                <a16:creationId xmlns:a16="http://schemas.microsoft.com/office/drawing/2014/main" xmlns="" id="{60F3A283-7468-B25F-171A-EE61B007AA3A}"/>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2588625567"/>
      </p:ext>
    </p:extLst>
  </p:cSld>
  <p:clrMapOvr>
    <a:masterClrMapping/>
  </p:clrMapOvr>
  <mc:AlternateContent xmlns:mc="http://schemas.openxmlformats.org/markup-compatibility/2006" xmlns:p14="http://schemas.microsoft.com/office/powerpoint/2010/main">
    <mc:Choice Requires="p14">
      <p:transition spd="slow" p14:dur="2000" advTm="119035"/>
    </mc:Choice>
    <mc:Fallback xmlns="">
      <p:transition spd="slow" advTm="119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636104" y="92766"/>
            <a:ext cx="11039061" cy="6765234"/>
          </a:xfrm>
        </p:spPr>
        <p:txBody>
          <a:bodyPr>
            <a:normAutofit fontScale="92500" lnSpcReduction="20000"/>
          </a:bodyPr>
          <a:lstStyle/>
          <a:p>
            <a:pPr marL="0" indent="0" algn="just" rtl="0">
              <a:lnSpc>
                <a:spcPct val="100000"/>
              </a:lnSpc>
              <a:buNone/>
            </a:pPr>
            <a:endParaRPr lang="en-US" sz="2400" b="1" dirty="0">
              <a:solidFill>
                <a:schemeClr val="accent6">
                  <a:lumMod val="75000"/>
                </a:schemeClr>
              </a:solidFill>
            </a:endParaRPr>
          </a:p>
          <a:p>
            <a:pPr marL="0" indent="0" algn="just" rtl="0">
              <a:lnSpc>
                <a:spcPct val="100000"/>
              </a:lnSpc>
              <a:buNone/>
            </a:pPr>
            <a:endParaRPr lang="en-US" sz="2400" b="1" dirty="0">
              <a:solidFill>
                <a:schemeClr val="accent6">
                  <a:lumMod val="75000"/>
                </a:schemeClr>
              </a:solidFill>
            </a:endParaRPr>
          </a:p>
          <a:p>
            <a:pPr marL="0" indent="0" algn="just" rtl="0">
              <a:lnSpc>
                <a:spcPct val="100000"/>
              </a:lnSpc>
              <a:buNone/>
            </a:pPr>
            <a:endParaRPr lang="en-US" sz="2400" b="1" dirty="0">
              <a:solidFill>
                <a:schemeClr val="accent6">
                  <a:lumMod val="75000"/>
                </a:schemeClr>
              </a:solidFill>
            </a:endParaRPr>
          </a:p>
          <a:p>
            <a:pPr marL="0" indent="0" algn="just" rtl="0">
              <a:lnSpc>
                <a:spcPct val="110000"/>
              </a:lnSpc>
              <a:spcAft>
                <a:spcPts val="1000"/>
              </a:spcAft>
              <a:buNone/>
            </a:pPr>
            <a:endParaRPr lang="en-US" sz="2400" b="1" dirty="0">
              <a:solidFill>
                <a:schemeClr val="accent6">
                  <a:lumMod val="75000"/>
                </a:schemeClr>
              </a:solidFill>
              <a:ea typeface="Calibri" panose="020F0502020204030204" pitchFamily="34" charset="0"/>
              <a:cs typeface="Calibri" panose="020F0502020204030204" pitchFamily="34" charset="0"/>
            </a:endParaRPr>
          </a:p>
          <a:p>
            <a:pPr marL="0" indent="0" algn="just" rtl="0">
              <a:lnSpc>
                <a:spcPct val="110000"/>
              </a:lnSpc>
              <a:spcAft>
                <a:spcPts val="1000"/>
              </a:spcAft>
              <a:buNone/>
            </a:pPr>
            <a:r>
              <a:rPr lang="en-US" sz="2400" b="1" dirty="0">
                <a:solidFill>
                  <a:schemeClr val="accent6">
                    <a:lumMod val="75000"/>
                  </a:schemeClr>
                </a:solidFill>
                <a:effectLst/>
                <a:ea typeface="Calibri" panose="020F0502020204030204" pitchFamily="34" charset="0"/>
                <a:cs typeface="Calibri" panose="020F0502020204030204" pitchFamily="34" charset="0"/>
              </a:rPr>
              <a:t>The idea of ‘</a:t>
            </a:r>
            <a:r>
              <a:rPr lang="en-US" sz="2400" b="1" i="1" dirty="0" err="1">
                <a:solidFill>
                  <a:schemeClr val="accent6">
                    <a:lumMod val="75000"/>
                  </a:schemeClr>
                </a:solidFill>
                <a:effectLst/>
                <a:ea typeface="Calibri" panose="020F0502020204030204" pitchFamily="34" charset="0"/>
                <a:cs typeface="Calibri" panose="020F0502020204030204" pitchFamily="34" charset="0"/>
              </a:rPr>
              <a:t>Cittaslow</a:t>
            </a:r>
            <a:r>
              <a:rPr lang="en-US" sz="2400" b="1" dirty="0">
                <a:solidFill>
                  <a:schemeClr val="accent6">
                    <a:lumMod val="75000"/>
                  </a:schemeClr>
                </a:solidFill>
                <a:effectLst/>
                <a:ea typeface="Calibri" panose="020F0502020204030204" pitchFamily="34" charset="0"/>
                <a:cs typeface="Calibri" panose="020F0502020204030204" pitchFamily="34" charset="0"/>
              </a:rPr>
              <a:t> ‘ or 'slow Cities' </a:t>
            </a:r>
            <a:r>
              <a:rPr lang="en-US" sz="2400" dirty="0">
                <a:effectLst/>
                <a:ea typeface="Calibri" panose="020F0502020204030204" pitchFamily="34" charset="0"/>
                <a:cs typeface="Calibri" panose="020F0502020204030204" pitchFamily="34" charset="0"/>
              </a:rPr>
              <a:t>was inspired by the Slow Food movement and it was started by the mayor of the small Italian town of </a:t>
            </a:r>
            <a:r>
              <a:rPr lang="en-US" sz="2400" dirty="0" err="1">
                <a:effectLst/>
                <a:ea typeface="Calibri" panose="020F0502020204030204" pitchFamily="34" charset="0"/>
                <a:cs typeface="Calibri" panose="020F0502020204030204" pitchFamily="34" charset="0"/>
              </a:rPr>
              <a:t>Greve</a:t>
            </a:r>
            <a:r>
              <a:rPr lang="en-US" sz="2400" dirty="0">
                <a:effectLst/>
                <a:ea typeface="Calibri" panose="020F0502020204030204" pitchFamily="34" charset="0"/>
                <a:cs typeface="Calibri" panose="020F0502020204030204" pitchFamily="34" charset="0"/>
              </a:rPr>
              <a:t> in Chianti. The aim of Slow Cities is to make our towns places where people enjoy living and working, and where they value and protect the things that make the town different. Towns which want to become a Slow City have to reduce traffic and noise, increase the number of green areas, plant trees, build pedestrian zones, and promote local businesses and traditions.</a:t>
            </a:r>
            <a:r>
              <a:rPr lang="en-US" sz="2400" dirty="0">
                <a:ea typeface="Calibri" panose="020F0502020204030204" pitchFamily="34" charset="0"/>
                <a:cs typeface="Arial" panose="020B0604020202020204" pitchFamily="34" charset="0"/>
              </a:rPr>
              <a:t> </a:t>
            </a:r>
            <a:r>
              <a:rPr lang="en-US" sz="2400" dirty="0">
                <a:effectLst/>
                <a:ea typeface="Calibri" panose="020F0502020204030204" pitchFamily="34" charset="0"/>
                <a:cs typeface="Calibri" panose="020F0502020204030204" pitchFamily="34" charset="0"/>
              </a:rPr>
              <a:t>Many other small towns in Italy have joined the movement and it has spread to other countries all over the world, from the UK to Japan and Australia. Aylsham in the UK recently became a Slow City, and most people are delighted.</a:t>
            </a:r>
            <a:r>
              <a:rPr lang="en-US" sz="2400" dirty="0">
                <a:ea typeface="Calibri" panose="020F0502020204030204" pitchFamily="34" charset="0"/>
                <a:cs typeface="Arial" panose="020B0604020202020204" pitchFamily="34" charset="0"/>
              </a:rPr>
              <a:t> </a:t>
            </a:r>
            <a:r>
              <a:rPr lang="en-US" sz="2400" dirty="0">
                <a:effectLst/>
                <a:ea typeface="Calibri" panose="020F0502020204030204" pitchFamily="34" charset="0"/>
                <a:cs typeface="Calibri" panose="020F0502020204030204" pitchFamily="34" charset="0"/>
              </a:rPr>
              <a:t>‘Slow Cities are about having a community life in the town, so people don't come home from work, shut their doors and that’s it,' said a local resident. </a:t>
            </a:r>
            <a:r>
              <a:rPr lang="ar-SA" sz="2400" dirty="0">
                <a:effectLst/>
                <a:ea typeface="Calibri" panose="020F0502020204030204" pitchFamily="34" charset="0"/>
                <a:cs typeface="Calibri" panose="020F0502020204030204" pitchFamily="34" charset="0"/>
              </a:rPr>
              <a:t>،</a:t>
            </a:r>
            <a:r>
              <a:rPr lang="en-US" sz="2400" dirty="0">
                <a:effectLst/>
                <a:ea typeface="Calibri" panose="020F0502020204030204" pitchFamily="34" charset="0"/>
                <a:cs typeface="Calibri" panose="020F0502020204030204" pitchFamily="34" charset="0"/>
              </a:rPr>
              <a:t>It is not “slow” as in “stupid”.</a:t>
            </a:r>
            <a:r>
              <a:rPr lang="en-US" sz="2400" dirty="0">
                <a:ea typeface="Calibri" panose="020F0502020204030204" pitchFamily="34" charset="0"/>
                <a:cs typeface="Arial" panose="020B0604020202020204" pitchFamily="34" charset="0"/>
              </a:rPr>
              <a:t> </a:t>
            </a:r>
            <a:r>
              <a:rPr lang="en-US" sz="2400" dirty="0">
                <a:effectLst/>
                <a:ea typeface="Calibri" panose="020F0502020204030204" pitchFamily="34" charset="0"/>
                <a:cs typeface="Calibri" panose="020F0502020204030204" pitchFamily="34" charset="0"/>
              </a:rPr>
              <a:t>It is “slow” as in the opposite of "frantic” and "stressful". It is about quality of </a:t>
            </a:r>
            <a:r>
              <a:rPr lang="en-US" sz="2400" dirty="0" err="1">
                <a:effectLst/>
                <a:ea typeface="Calibri" panose="020F0502020204030204" pitchFamily="34" charset="0"/>
                <a:cs typeface="Calibri" panose="020F0502020204030204" pitchFamily="34" charset="0"/>
              </a:rPr>
              <a:t>lifeBut</a:t>
            </a:r>
            <a:r>
              <a:rPr lang="en-US" sz="2400" dirty="0">
                <a:effectLst/>
                <a:ea typeface="Calibri" panose="020F0502020204030204" pitchFamily="34" charset="0"/>
                <a:cs typeface="Calibri" panose="020F0502020204030204" pitchFamily="34" charset="0"/>
              </a:rPr>
              <a:t> not everybody in Aylsham is happy. For teenagers, who have to go 25 km to Norwich, the nearest city, to buy trainers or CDs, living in a Slow City is not very attractive. 'It’s all right here,' says Lewis Cook, 16. 'But if you want excitement, you have to go to Norwich. We need more things here for young people.’</a:t>
            </a:r>
            <a:endParaRPr lang="en-US" sz="2400" dirty="0">
              <a:effectLst/>
              <a:ea typeface="Calibri" panose="020F0502020204030204" pitchFamily="34" charset="0"/>
              <a:cs typeface="Arial" panose="020B0604020202020204" pitchFamily="34" charset="0"/>
            </a:endParaRPr>
          </a:p>
          <a:p>
            <a:pPr marL="0" indent="0" algn="just" rtl="0">
              <a:lnSpc>
                <a:spcPct val="110000"/>
              </a:lnSpc>
              <a:buNone/>
            </a:pPr>
            <a:endParaRPr lang="en-US" sz="1800" b="0" i="0" dirty="0">
              <a:solidFill>
                <a:srgbClr val="000000"/>
              </a:solidFill>
              <a:cs typeface="Arial" panose="020B0604020202020204" pitchFamily="34" charset="0"/>
            </a:endParaRPr>
          </a:p>
          <a:p>
            <a:pPr marL="0" indent="0" algn="just">
              <a:lnSpc>
                <a:spcPct val="100000"/>
              </a:lnSpc>
              <a:buNone/>
            </a:pPr>
            <a:endParaRPr lang="en-US" dirty="0"/>
          </a:p>
        </p:txBody>
      </p:sp>
      <p:pic>
        <p:nvPicPr>
          <p:cNvPr id="4" name="Picture 3">
            <a:extLst>
              <a:ext uri="{FF2B5EF4-FFF2-40B4-BE49-F238E27FC236}">
                <a16:creationId xmlns:a16="http://schemas.microsoft.com/office/drawing/2014/main" xmlns="" id="{05026A93-3B69-12AE-23CD-BDDE744966B1}"/>
              </a:ext>
            </a:extLst>
          </p:cNvPr>
          <p:cNvPicPr>
            <a:picLocks noChangeAspect="1"/>
          </p:cNvPicPr>
          <p:nvPr/>
        </p:nvPicPr>
        <p:blipFill>
          <a:blip r:embed="rId4"/>
          <a:stretch>
            <a:fillRect/>
          </a:stretch>
        </p:blipFill>
        <p:spPr>
          <a:xfrm>
            <a:off x="1046922" y="0"/>
            <a:ext cx="8587408" cy="1534074"/>
          </a:xfrm>
          <a:prstGeom prst="rect">
            <a:avLst/>
          </a:prstGeom>
        </p:spPr>
      </p:pic>
      <p:pic>
        <p:nvPicPr>
          <p:cNvPr id="2" name="Audio 1">
            <a:hlinkClick r:id="" action="ppaction://media"/>
            <a:extLst>
              <a:ext uri="{FF2B5EF4-FFF2-40B4-BE49-F238E27FC236}">
                <a16:creationId xmlns:a16="http://schemas.microsoft.com/office/drawing/2014/main" xmlns="" id="{9573630B-9F6A-1A89-82E2-2EC94E7A4B1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955488587"/>
      </p:ext>
    </p:extLst>
  </p:cSld>
  <p:clrMapOvr>
    <a:masterClrMapping/>
  </p:clrMapOvr>
  <mc:AlternateContent xmlns:mc="http://schemas.openxmlformats.org/markup-compatibility/2006" xmlns:p14="http://schemas.microsoft.com/office/powerpoint/2010/main">
    <mc:Choice Requires="p14">
      <p:transition spd="slow" p14:dur="2000" advTm="16333"/>
    </mc:Choice>
    <mc:Fallback xmlns="">
      <p:transition spd="slow" advTm="16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185530" y="92766"/>
            <a:ext cx="11860696" cy="6467060"/>
          </a:xfrm>
        </p:spPr>
        <p:txBody>
          <a:bodyPr>
            <a:normAutofit fontScale="92500"/>
          </a:bodyPr>
          <a:lstStyle/>
          <a:p>
            <a:pPr marL="0" indent="0" algn="l" rtl="0">
              <a:lnSpc>
                <a:spcPct val="115000"/>
              </a:lnSpc>
              <a:spcAft>
                <a:spcPts val="1000"/>
              </a:spcAft>
              <a:buNone/>
            </a:pPr>
            <a:r>
              <a:rPr lang="en-US" sz="2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1. </a:t>
            </a:r>
            <a:r>
              <a:rPr lang="en-US" sz="2600" b="1" dirty="0">
                <a:effectLst/>
                <a:latin typeface="Calibri" panose="020F0502020204030204" pitchFamily="34" charset="0"/>
                <a:ea typeface="Calibri" panose="020F0502020204030204" pitchFamily="34" charset="0"/>
                <a:cs typeface="Calibri" panose="020F0502020204030204" pitchFamily="34" charset="0"/>
              </a:rPr>
              <a:t>How did the Slow City movement start?</a:t>
            </a:r>
            <a:endParaRPr lang="en-US" sz="26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It was inspired by the Slow Food movement. It was started m\by mayor of </a:t>
            </a:r>
            <a:r>
              <a:rPr lang="en-US" sz="2400" dirty="0" err="1">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Greve</a:t>
            </a: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in Chianti in Italy. </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2. </a:t>
            </a:r>
            <a:r>
              <a:rPr lang="en-US" sz="2600" b="1" dirty="0">
                <a:effectLst/>
                <a:latin typeface="Calibri" panose="020F0502020204030204" pitchFamily="34" charset="0"/>
                <a:ea typeface="Calibri" panose="020F0502020204030204" pitchFamily="34" charset="0"/>
                <a:cs typeface="Calibri" panose="020F0502020204030204" pitchFamily="34" charset="0"/>
              </a:rPr>
              <a:t>What are the aims of the Slow City movement?</a:t>
            </a:r>
            <a:endParaRPr lang="en-US" sz="26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It aims to make our towns places where people enjoy living and working and to protect things that make the town different. </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3. </a:t>
            </a:r>
            <a:r>
              <a:rPr lang="en-US" sz="2600" b="1" dirty="0">
                <a:effectLst/>
                <a:latin typeface="Calibri" panose="020F0502020204030204" pitchFamily="34" charset="0"/>
                <a:ea typeface="Calibri" panose="020F0502020204030204" pitchFamily="34" charset="0"/>
                <a:cs typeface="Calibri" panose="020F0502020204030204" pitchFamily="34" charset="0"/>
              </a:rPr>
              <a:t>Where has it spread to?</a:t>
            </a:r>
            <a:endParaRPr lang="en-US" sz="26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It has spread all over the world, e.g. Japan, Australia, etc.</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600" b="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4. </a:t>
            </a:r>
            <a:r>
              <a:rPr lang="en-US" sz="2600" b="1" dirty="0">
                <a:effectLst/>
                <a:latin typeface="Calibri" panose="020F0502020204030204" pitchFamily="34" charset="0"/>
                <a:ea typeface="Calibri" panose="020F0502020204030204" pitchFamily="34" charset="0"/>
                <a:cs typeface="Calibri" panose="020F0502020204030204" pitchFamily="34" charset="0"/>
              </a:rPr>
              <a:t>What do the people of Aylsham in the UK think about living in a Slow City?</a:t>
            </a:r>
            <a:endParaRPr lang="en-US" sz="2600" b="1" dirty="0">
              <a:effectLst/>
              <a:latin typeface="Calibri" panose="020F0502020204030204" pitchFamily="34" charset="0"/>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Most people are very happy (delighted) because they think it increases their quality of life. Teenagers aren't so happy. They have to travel 25 km to the nearest city if they want excitement. </a:t>
            </a:r>
            <a:endParaRPr lang="en-US" sz="2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F8801E90-F54A-EFDF-42DD-8FFA4330F904}"/>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extLst>
      <p:ext uri="{BB962C8B-B14F-4D97-AF65-F5344CB8AC3E}">
        <p14:creationId xmlns:p14="http://schemas.microsoft.com/office/powerpoint/2010/main" val="4155667767"/>
      </p:ext>
    </p:extLst>
  </p:cSld>
  <p:clrMapOvr>
    <a:masterClrMapping/>
  </p:clrMapOvr>
  <mc:AlternateContent xmlns:mc="http://schemas.openxmlformats.org/markup-compatibility/2006" xmlns:p14="http://schemas.microsoft.com/office/powerpoint/2010/main">
    <mc:Choice Requires="p14">
      <p:transition spd="slow" p14:dur="2000" advTm="142812"/>
    </mc:Choice>
    <mc:Fallback xmlns="">
      <p:transition spd="slow" advTm="142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2" name="Audio 1">
            <a:hlinkClick r:id="" action="ppaction://media"/>
            <a:extLst>
              <a:ext uri="{FF2B5EF4-FFF2-40B4-BE49-F238E27FC236}">
                <a16:creationId xmlns:a16="http://schemas.microsoft.com/office/drawing/2014/main" xmlns="" id="{74BB4F63-EA3E-63C6-E2F1-C4B329AA320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4218512725"/>
      </p:ext>
    </p:extLst>
  </p:cSld>
  <p:clrMapOvr>
    <a:masterClrMapping/>
  </p:clrMapOvr>
  <mc:AlternateContent xmlns:mc="http://schemas.openxmlformats.org/markup-compatibility/2006" xmlns:p14="http://schemas.microsoft.com/office/powerpoint/2010/main">
    <mc:Choice Requires="p14">
      <p:transition spd="slow" p14:dur="2000" advTm="6326"/>
    </mc:Choice>
    <mc:Fallback xmlns="">
      <p:transition spd="slow" advTm="6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6.3"/>
</p:tagLst>
</file>

<file path=ppt/tags/tag2.xml><?xml version="1.0" encoding="utf-8"?>
<p:tagLst xmlns:a="http://schemas.openxmlformats.org/drawingml/2006/main" xmlns:r="http://schemas.openxmlformats.org/officeDocument/2006/relationships" xmlns:p="http://schemas.openxmlformats.org/presentationml/2006/main">
  <p:tag name="TIMING" val="|89.8|8.9|9.4"/>
</p:tagLst>
</file>

<file path=ppt/tags/tag3.xml><?xml version="1.0" encoding="utf-8"?>
<p:tagLst xmlns:a="http://schemas.openxmlformats.org/drawingml/2006/main" xmlns:r="http://schemas.openxmlformats.org/officeDocument/2006/relationships" xmlns:p="http://schemas.openxmlformats.org/presentationml/2006/main">
  <p:tag name="TIMING" val="|12.8|4|14.6|4.7"/>
</p:tagLst>
</file>

<file path=ppt/tags/tag4.xml><?xml version="1.0" encoding="utf-8"?>
<p:tagLst xmlns:a="http://schemas.openxmlformats.org/drawingml/2006/main" xmlns:r="http://schemas.openxmlformats.org/officeDocument/2006/relationships" xmlns:p="http://schemas.openxmlformats.org/presentationml/2006/main">
  <p:tag name="TIMING" val="|12.6|12.8|10.5|6.4|8.1"/>
</p:tagLst>
</file>

<file path=ppt/tags/tag5.xml><?xml version="1.0" encoding="utf-8"?>
<p:tagLst xmlns:a="http://schemas.openxmlformats.org/drawingml/2006/main" xmlns:r="http://schemas.openxmlformats.org/officeDocument/2006/relationships" xmlns:p="http://schemas.openxmlformats.org/presentationml/2006/main">
  <p:tag name="TIMING" val="|147.1|5.8|21.8|11.7"/>
</p:tagLst>
</file>

<file path=ppt/tags/tag6.xml><?xml version="1.0" encoding="utf-8"?>
<p:tagLst xmlns:a="http://schemas.openxmlformats.org/drawingml/2006/main" xmlns:r="http://schemas.openxmlformats.org/officeDocument/2006/relationships" xmlns:p="http://schemas.openxmlformats.org/presentationml/2006/main">
  <p:tag name="TIMING" val="|75.9|14.2|39.3"/>
</p:tagLst>
</file>

<file path=ppt/tags/tag7.xml><?xml version="1.0" encoding="utf-8"?>
<p:tagLst xmlns:a="http://schemas.openxmlformats.org/drawingml/2006/main" xmlns:r="http://schemas.openxmlformats.org/officeDocument/2006/relationships" xmlns:p="http://schemas.openxmlformats.org/presentationml/2006/main">
  <p:tag name="TIMING" val="|62|9.9"/>
</p:tagLst>
</file>

<file path=ppt/tags/tag8.xml><?xml version="1.0" encoding="utf-8"?>
<p:tagLst xmlns:a="http://schemas.openxmlformats.org/drawingml/2006/main" xmlns:r="http://schemas.openxmlformats.org/officeDocument/2006/relationships" xmlns:p="http://schemas.openxmlformats.org/presentationml/2006/main">
  <p:tag name="TIMING" val="|18|9.3|37.5|8.5|10.8|5.3|6.9|18.8|10"/>
</p:tagLst>
</file>

<file path=ppt/tags/tag9.xml><?xml version="1.0" encoding="utf-8"?>
<p:tagLst xmlns:a="http://schemas.openxmlformats.org/drawingml/2006/main" xmlns:r="http://schemas.openxmlformats.org/officeDocument/2006/relationships" xmlns:p="http://schemas.openxmlformats.org/presentationml/2006/main">
  <p:tag name="TIMING" val="|17.8|16.6|10.7|9.3|5.3|4.6|3.9|9.3|10.1"/>
</p:tagLst>
</file>

<file path=ppt/tags/tag10.xml><?xml version="1.0" encoding="utf-8"?>
<p:tagLst xmlns:a="http://schemas.openxmlformats.org/drawingml/2006/main" xmlns:r="http://schemas.openxmlformats.org/officeDocument/2006/relationships" xmlns:p="http://schemas.openxmlformats.org/presentationml/2006/main">
  <p:tag name="TIMING" val="|123.4|3.4|6.5|8.6|2.9|12.5|5.8|14|7.6|6.2|12.8|34.7"/>
</p:tagLst>
</file>

<file path=ppt/tags/tag11.xml><?xml version="1.0" encoding="utf-8"?>
<p:tagLst xmlns:a="http://schemas.openxmlformats.org/drawingml/2006/main" xmlns:r="http://schemas.openxmlformats.org/officeDocument/2006/relationships" xmlns:p="http://schemas.openxmlformats.org/presentationml/2006/main">
  <p:tag name="TIMING" val="|100.3|3.6|4.5"/>
</p:tagLst>
</file>

<file path=ppt/tags/tag12.xml><?xml version="1.0" encoding="utf-8"?>
<p:tagLst xmlns:a="http://schemas.openxmlformats.org/drawingml/2006/main" xmlns:r="http://schemas.openxmlformats.org/officeDocument/2006/relationships" xmlns:p="http://schemas.openxmlformats.org/presentationml/2006/main">
  <p:tag name="TIMING" val="|25.4|29.5|27.6|23.5"/>
</p:tagLst>
</file>

<file path=ppt/tags/tag13.xml><?xml version="1.0" encoding="utf-8"?>
<p:tagLst xmlns:a="http://schemas.openxmlformats.org/drawingml/2006/main" xmlns:r="http://schemas.openxmlformats.org/officeDocument/2006/relationships" xmlns:p="http://schemas.openxmlformats.org/presentationml/2006/main">
  <p:tag name="TIMING" val="|17.9|24|44.8|2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1634</Words>
  <Application>Microsoft Office PowerPoint</Application>
  <PresentationFormat>ملء الشاشة</PresentationFormat>
  <Paragraphs>162</Paragraphs>
  <Slides>20</Slides>
  <Notes>0</Notes>
  <HiddenSlides>0</HiddenSlides>
  <MMClips>20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20</vt:i4>
      </vt:variant>
    </vt:vector>
  </HeadingPairs>
  <TitlesOfParts>
    <vt:vector size="26" baseType="lpstr">
      <vt:lpstr>Arial</vt:lpstr>
      <vt:lpstr>Calibri</vt:lpstr>
      <vt:lpstr>Calibri Light</vt:lpstr>
      <vt:lpstr>Symbol</vt:lpstr>
      <vt:lpstr>Wingdings</vt:lpstr>
      <vt:lpstr>Office Theme</vt:lpstr>
      <vt:lpstr>New English File  </vt:lpstr>
      <vt:lpstr>New English File Intermediate  </vt:lpstr>
      <vt:lpstr>عرض تقديمي في PowerPoint</vt:lpstr>
      <vt:lpstr>  a. Answer the following questions about you. </vt:lpstr>
      <vt:lpstr>Read the article Are you happy with your work-life balance?  And underline the correct phrases.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Lida</dc:creator>
  <cp:lastModifiedBy>hp</cp:lastModifiedBy>
  <cp:revision>119</cp:revision>
  <dcterms:created xsi:type="dcterms:W3CDTF">2022-10-28T18:57:55Z</dcterms:created>
  <dcterms:modified xsi:type="dcterms:W3CDTF">2025-09-16T09:42:22Z</dcterms:modified>
</cp:coreProperties>
</file>