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uUwGmFBGiOsSQEBHix+48Q==" hashData="wvqMwJUi9EqcS3iiYuAoWG2/5Ao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7" d="100"/>
          <a:sy n="87" d="100"/>
        </p:scale>
        <p:origin x="6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CB0ECD-4AAA-4F54-A339-0C3B9745E0B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6091B31-A02C-4DE5-8212-56A1B13090F6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Nom masculin commençant par une consonne</a:t>
          </a:r>
        </a:p>
      </dgm:t>
    </dgm:pt>
    <dgm:pt modelId="{C45DA5FA-F065-469A-BBBF-9B09B6859A72}" type="parTrans" cxnId="{D30FE50E-1C4C-46D0-BE71-43FD9423C71A}">
      <dgm:prSet/>
      <dgm:spPr/>
      <dgm:t>
        <a:bodyPr/>
        <a:lstStyle/>
        <a:p>
          <a:endParaRPr lang="fr-FR"/>
        </a:p>
      </dgm:t>
    </dgm:pt>
    <dgm:pt modelId="{B5CB962C-0F4C-4138-A8FA-85FFA26D0617}" type="sibTrans" cxnId="{D30FE50E-1C4C-46D0-BE71-43FD9423C71A}">
      <dgm:prSet/>
      <dgm:spPr/>
      <dgm:t>
        <a:bodyPr/>
        <a:lstStyle/>
        <a:p>
          <a:endParaRPr lang="fr-FR"/>
        </a:p>
      </dgm:t>
    </dgm:pt>
    <dgm:pt modelId="{4623F7CB-DEB9-45D2-A4C3-7C064C657317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du pain, </a:t>
          </a:r>
        </a:p>
      </dgm:t>
    </dgm:pt>
    <dgm:pt modelId="{C3F29A54-EDBC-4186-947A-6E0F1D1199EB}" type="parTrans" cxnId="{913C6E9A-CED4-42BE-A216-ABF310A85160}">
      <dgm:prSet/>
      <dgm:spPr/>
      <dgm:t>
        <a:bodyPr/>
        <a:lstStyle/>
        <a:p>
          <a:endParaRPr lang="fr-FR"/>
        </a:p>
      </dgm:t>
    </dgm:pt>
    <dgm:pt modelId="{836C1DE1-887E-4C05-BC95-20A0237C8502}" type="sibTrans" cxnId="{913C6E9A-CED4-42BE-A216-ABF310A85160}">
      <dgm:prSet/>
      <dgm:spPr/>
      <dgm:t>
        <a:bodyPr/>
        <a:lstStyle/>
        <a:p>
          <a:endParaRPr lang="fr-FR"/>
        </a:p>
      </dgm:t>
    </dgm:pt>
    <dgm:pt modelId="{DF4FB35C-DE43-44CE-AD3A-C7AC2EA9A69B}">
      <dgm:prSet phldrT="[Texte]"/>
      <dgm:spPr>
        <a:solidFill>
          <a:schemeClr val="accent1"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dirty="0"/>
            <a:t>de la </a:t>
          </a:r>
        </a:p>
      </dgm:t>
    </dgm:pt>
    <dgm:pt modelId="{8BF45D66-D7B5-4890-A7B4-05694F9AD4E5}" type="parTrans" cxnId="{DD8A463A-77FE-4770-9388-6D111DA88F0A}">
      <dgm:prSet/>
      <dgm:spPr/>
      <dgm:t>
        <a:bodyPr/>
        <a:lstStyle/>
        <a:p>
          <a:endParaRPr lang="fr-FR"/>
        </a:p>
      </dgm:t>
    </dgm:pt>
    <dgm:pt modelId="{21B09F4B-D1EA-40E7-BAE3-C6CE58AEDC58}" type="sibTrans" cxnId="{DD8A463A-77FE-4770-9388-6D111DA88F0A}">
      <dgm:prSet/>
      <dgm:spPr/>
      <dgm:t>
        <a:bodyPr/>
        <a:lstStyle/>
        <a:p>
          <a:endParaRPr lang="fr-FR"/>
        </a:p>
      </dgm:t>
    </dgm:pt>
    <dgm:pt modelId="{2588EFE5-85BF-419F-80B7-F1C53E97259E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Nom féminin commençant par une consonne.</a:t>
          </a:r>
        </a:p>
      </dgm:t>
    </dgm:pt>
    <dgm:pt modelId="{C9B99200-150A-4F13-8868-0F8EFE610AE3}" type="parTrans" cxnId="{9D8C0C26-27CD-4A4B-A05E-2DA3AFDCFD05}">
      <dgm:prSet/>
      <dgm:spPr/>
      <dgm:t>
        <a:bodyPr/>
        <a:lstStyle/>
        <a:p>
          <a:endParaRPr lang="fr-FR"/>
        </a:p>
      </dgm:t>
    </dgm:pt>
    <dgm:pt modelId="{2153159C-5ADC-4E5B-BDE9-1842ECD80229}" type="sibTrans" cxnId="{9D8C0C26-27CD-4A4B-A05E-2DA3AFDCFD05}">
      <dgm:prSet/>
      <dgm:spPr/>
      <dgm:t>
        <a:bodyPr/>
        <a:lstStyle/>
        <a:p>
          <a:endParaRPr lang="fr-FR"/>
        </a:p>
      </dgm:t>
    </dgm:pt>
    <dgm:pt modelId="{F38D4964-F4DB-4FB4-B241-13C743F35637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de la salade</a:t>
          </a:r>
        </a:p>
      </dgm:t>
    </dgm:pt>
    <dgm:pt modelId="{335F68B4-B3A3-417F-AE02-B274CCB48C6D}" type="parTrans" cxnId="{075A0171-57A2-4426-8863-959E5C376A64}">
      <dgm:prSet/>
      <dgm:spPr/>
      <dgm:t>
        <a:bodyPr/>
        <a:lstStyle/>
        <a:p>
          <a:endParaRPr lang="fr-FR"/>
        </a:p>
      </dgm:t>
    </dgm:pt>
    <dgm:pt modelId="{875EFA06-3B57-49B5-8E54-85EE3EDA30F9}" type="sibTrans" cxnId="{075A0171-57A2-4426-8863-959E5C376A64}">
      <dgm:prSet/>
      <dgm:spPr/>
      <dgm:t>
        <a:bodyPr/>
        <a:lstStyle/>
        <a:p>
          <a:endParaRPr lang="fr-FR"/>
        </a:p>
      </dgm:t>
    </dgm:pt>
    <dgm:pt modelId="{99DCFA15-156C-49E1-90A5-3A153A585A18}">
      <dgm:prSet phldrT="[Texte]"/>
      <dgm:spPr>
        <a:solidFill>
          <a:schemeClr val="accent1"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dirty="0"/>
            <a:t>de l’</a:t>
          </a:r>
        </a:p>
      </dgm:t>
    </dgm:pt>
    <dgm:pt modelId="{4EF41084-D293-4F07-BDC9-E653DB724B2F}" type="parTrans" cxnId="{FD1CE0C5-5A9E-4D96-8FD1-72960F3F9978}">
      <dgm:prSet/>
      <dgm:spPr/>
      <dgm:t>
        <a:bodyPr/>
        <a:lstStyle/>
        <a:p>
          <a:endParaRPr lang="fr-FR"/>
        </a:p>
      </dgm:t>
    </dgm:pt>
    <dgm:pt modelId="{25798FE4-BBD5-4BD3-B7C5-A9D737B3BB8B}" type="sibTrans" cxnId="{FD1CE0C5-5A9E-4D96-8FD1-72960F3F9978}">
      <dgm:prSet/>
      <dgm:spPr/>
      <dgm:t>
        <a:bodyPr/>
        <a:lstStyle/>
        <a:p>
          <a:endParaRPr lang="fr-FR"/>
        </a:p>
      </dgm:t>
    </dgm:pt>
    <dgm:pt modelId="{8A95E456-653A-4B94-BA5B-A170F4120185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Nom masculin ou féminin commençant par une voyelle</a:t>
          </a:r>
        </a:p>
      </dgm:t>
    </dgm:pt>
    <dgm:pt modelId="{DF002E9F-488C-4CBF-8F5C-D7421E4A3F66}" type="parTrans" cxnId="{3AF12FA0-114B-4A49-8E01-1C3697B4A367}">
      <dgm:prSet/>
      <dgm:spPr/>
      <dgm:t>
        <a:bodyPr/>
        <a:lstStyle/>
        <a:p>
          <a:endParaRPr lang="fr-FR"/>
        </a:p>
      </dgm:t>
    </dgm:pt>
    <dgm:pt modelId="{8414E819-4C2B-4E36-B52F-C4D5C60ADBBB}" type="sibTrans" cxnId="{3AF12FA0-114B-4A49-8E01-1C3697B4A367}">
      <dgm:prSet/>
      <dgm:spPr/>
      <dgm:t>
        <a:bodyPr/>
        <a:lstStyle/>
        <a:p>
          <a:endParaRPr lang="fr-FR"/>
        </a:p>
      </dgm:t>
    </dgm:pt>
    <dgm:pt modelId="{82791910-889E-4814-BD20-C88A314B3F5A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De l’eau (féminin)</a:t>
          </a:r>
        </a:p>
      </dgm:t>
    </dgm:pt>
    <dgm:pt modelId="{460D2988-68EE-437E-8529-EE21D2E224B8}" type="parTrans" cxnId="{DAD0D27D-33C2-440E-968C-ABF7BD5F0EBF}">
      <dgm:prSet/>
      <dgm:spPr/>
      <dgm:t>
        <a:bodyPr/>
        <a:lstStyle/>
        <a:p>
          <a:endParaRPr lang="fr-FR"/>
        </a:p>
      </dgm:t>
    </dgm:pt>
    <dgm:pt modelId="{0E5666DE-C6EE-4D7F-8F05-7C8D63263538}" type="sibTrans" cxnId="{DAD0D27D-33C2-440E-968C-ABF7BD5F0EBF}">
      <dgm:prSet/>
      <dgm:spPr/>
      <dgm:t>
        <a:bodyPr/>
        <a:lstStyle/>
        <a:p>
          <a:endParaRPr lang="fr-FR"/>
        </a:p>
      </dgm:t>
    </dgm:pt>
    <dgm:pt modelId="{40DE1356-6E1D-4D6E-858D-B8BD41C5DA23}">
      <dgm:prSet/>
      <dgm:spPr>
        <a:solidFill>
          <a:schemeClr val="accent1"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dirty="0"/>
            <a:t>des</a:t>
          </a:r>
        </a:p>
      </dgm:t>
    </dgm:pt>
    <dgm:pt modelId="{0D26745B-67D4-4A85-B4D0-9E58FB05FB73}" type="parTrans" cxnId="{DAA8BA42-7AA6-4DD6-A1A7-649C44A86BFD}">
      <dgm:prSet/>
      <dgm:spPr/>
      <dgm:t>
        <a:bodyPr/>
        <a:lstStyle/>
        <a:p>
          <a:endParaRPr lang="fr-FR"/>
        </a:p>
      </dgm:t>
    </dgm:pt>
    <dgm:pt modelId="{C17E7304-E70B-48AB-BC9A-19947EB0BE61}" type="sibTrans" cxnId="{DAA8BA42-7AA6-4DD6-A1A7-649C44A86BFD}">
      <dgm:prSet/>
      <dgm:spPr/>
      <dgm:t>
        <a:bodyPr/>
        <a:lstStyle/>
        <a:p>
          <a:endParaRPr lang="fr-FR"/>
        </a:p>
      </dgm:t>
    </dgm:pt>
    <dgm:pt modelId="{6E3E4AAE-2B2C-4793-B982-3DF15AF03FD6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du café,</a:t>
          </a:r>
        </a:p>
      </dgm:t>
    </dgm:pt>
    <dgm:pt modelId="{117A08EC-6108-41D1-A93E-7EDEFE422288}" type="parTrans" cxnId="{BB3A395D-0191-48FE-98D9-F3C2AF688234}">
      <dgm:prSet/>
      <dgm:spPr/>
      <dgm:t>
        <a:bodyPr/>
        <a:lstStyle/>
        <a:p>
          <a:endParaRPr lang="fr-FR"/>
        </a:p>
      </dgm:t>
    </dgm:pt>
    <dgm:pt modelId="{308E501E-7D6C-44B0-9D25-1B79B47F8F6D}" type="sibTrans" cxnId="{BB3A395D-0191-48FE-98D9-F3C2AF688234}">
      <dgm:prSet/>
      <dgm:spPr/>
      <dgm:t>
        <a:bodyPr/>
        <a:lstStyle/>
        <a:p>
          <a:endParaRPr lang="fr-FR"/>
        </a:p>
      </dgm:t>
    </dgm:pt>
    <dgm:pt modelId="{80F1B2A1-EDB9-44CE-97D5-897F8BEB9FCF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de la confiture</a:t>
          </a:r>
        </a:p>
      </dgm:t>
    </dgm:pt>
    <dgm:pt modelId="{C6E579C5-1798-4467-B7A8-83A30A88CBD3}" type="parTrans" cxnId="{577F8A9C-8132-411C-898F-CAFEDE7A0FB8}">
      <dgm:prSet/>
      <dgm:spPr/>
      <dgm:t>
        <a:bodyPr/>
        <a:lstStyle/>
        <a:p>
          <a:endParaRPr lang="fr-FR"/>
        </a:p>
      </dgm:t>
    </dgm:pt>
    <dgm:pt modelId="{BFA16506-F954-4380-9DFB-35CCF54C573B}" type="sibTrans" cxnId="{577F8A9C-8132-411C-898F-CAFEDE7A0FB8}">
      <dgm:prSet/>
      <dgm:spPr/>
      <dgm:t>
        <a:bodyPr/>
        <a:lstStyle/>
        <a:p>
          <a:endParaRPr lang="fr-FR"/>
        </a:p>
      </dgm:t>
    </dgm:pt>
    <dgm:pt modelId="{DB1201ED-E6F9-4E2F-AEE0-C89D3C17598D}">
      <dgm:prSet phldrT="[Texte]"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De l’ail (masculin)</a:t>
          </a:r>
        </a:p>
      </dgm:t>
    </dgm:pt>
    <dgm:pt modelId="{04C21F44-D18F-4721-B7A3-8482FC62627F}" type="parTrans" cxnId="{5C6EE23F-2D23-42D7-A558-D6490299C26B}">
      <dgm:prSet/>
      <dgm:spPr/>
      <dgm:t>
        <a:bodyPr/>
        <a:lstStyle/>
        <a:p>
          <a:endParaRPr lang="fr-FR"/>
        </a:p>
      </dgm:t>
    </dgm:pt>
    <dgm:pt modelId="{2B6C7D4B-6138-4728-9183-1D3A7F85ED77}" type="sibTrans" cxnId="{5C6EE23F-2D23-42D7-A558-D6490299C26B}">
      <dgm:prSet/>
      <dgm:spPr/>
      <dgm:t>
        <a:bodyPr/>
        <a:lstStyle/>
        <a:p>
          <a:endParaRPr lang="fr-FR"/>
        </a:p>
      </dgm:t>
    </dgm:pt>
    <dgm:pt modelId="{CC6C7B55-2C17-46A5-83CD-72249E9B7CE6}">
      <dgm:prSet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Nom masculin ou féminin au pluriel</a:t>
          </a:r>
        </a:p>
      </dgm:t>
    </dgm:pt>
    <dgm:pt modelId="{FDADF934-BF76-4645-B016-7D392571B991}" type="parTrans" cxnId="{A298CE47-DA53-4BDD-AB0F-CCADB137C474}">
      <dgm:prSet/>
      <dgm:spPr/>
      <dgm:t>
        <a:bodyPr/>
        <a:lstStyle/>
        <a:p>
          <a:endParaRPr lang="fr-FR"/>
        </a:p>
      </dgm:t>
    </dgm:pt>
    <dgm:pt modelId="{2A2081C6-FF13-402C-BCDC-A1BC5C99A8CA}" type="sibTrans" cxnId="{A298CE47-DA53-4BDD-AB0F-CCADB137C474}">
      <dgm:prSet/>
      <dgm:spPr/>
      <dgm:t>
        <a:bodyPr/>
        <a:lstStyle/>
        <a:p>
          <a:endParaRPr lang="fr-FR"/>
        </a:p>
      </dgm:t>
    </dgm:pt>
    <dgm:pt modelId="{C1D6D372-A35A-4398-B3B9-A6204020DC12}">
      <dgm:prSet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Des fruits (masculin)</a:t>
          </a:r>
        </a:p>
      </dgm:t>
    </dgm:pt>
    <dgm:pt modelId="{653F58CE-3614-4736-809D-EAAEA0B1CC40}" type="parTrans" cxnId="{447190E3-5999-4B97-94C2-6164AD6ACFA4}">
      <dgm:prSet/>
      <dgm:spPr/>
      <dgm:t>
        <a:bodyPr/>
        <a:lstStyle/>
        <a:p>
          <a:endParaRPr lang="fr-FR"/>
        </a:p>
      </dgm:t>
    </dgm:pt>
    <dgm:pt modelId="{89C563A9-19B9-4B46-9144-1AA45BE260ED}" type="sibTrans" cxnId="{447190E3-5999-4B97-94C2-6164AD6ACFA4}">
      <dgm:prSet/>
      <dgm:spPr/>
      <dgm:t>
        <a:bodyPr/>
        <a:lstStyle/>
        <a:p>
          <a:endParaRPr lang="fr-FR"/>
        </a:p>
      </dgm:t>
    </dgm:pt>
    <dgm:pt modelId="{4C931C97-1D6D-4E08-8E1D-846BD3BE14E1}">
      <dgm:prSet custT="1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sz="2100" dirty="0"/>
            <a:t>Des pommes (féminin)</a:t>
          </a:r>
        </a:p>
      </dgm:t>
    </dgm:pt>
    <dgm:pt modelId="{163CF94E-113A-4873-A745-9C5F5E072BEC}" type="parTrans" cxnId="{3CA34FC1-208D-4093-838A-1A439FFA92F4}">
      <dgm:prSet/>
      <dgm:spPr/>
      <dgm:t>
        <a:bodyPr/>
        <a:lstStyle/>
        <a:p>
          <a:endParaRPr lang="fr-FR"/>
        </a:p>
      </dgm:t>
    </dgm:pt>
    <dgm:pt modelId="{A50F2CF3-6E2A-4FE1-8CFD-9CDADCAA790C}" type="sibTrans" cxnId="{3CA34FC1-208D-4093-838A-1A439FFA92F4}">
      <dgm:prSet/>
      <dgm:spPr/>
      <dgm:t>
        <a:bodyPr/>
        <a:lstStyle/>
        <a:p>
          <a:endParaRPr lang="fr-FR"/>
        </a:p>
      </dgm:t>
    </dgm:pt>
    <dgm:pt modelId="{F751BE89-3D3A-4521-A764-20A2459237E3}">
      <dgm:prSet phldrT="[Texte]"/>
      <dgm:spPr>
        <a:solidFill>
          <a:schemeClr val="accent1"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r>
            <a:rPr lang="fr-FR" dirty="0"/>
            <a:t>du</a:t>
          </a:r>
        </a:p>
      </dgm:t>
    </dgm:pt>
    <dgm:pt modelId="{52312702-C366-4FB8-B8A6-F20C191F6B97}" type="sibTrans" cxnId="{C23E11C9-40E4-4653-8143-1602D32B9A24}">
      <dgm:prSet/>
      <dgm:spPr/>
      <dgm:t>
        <a:bodyPr/>
        <a:lstStyle/>
        <a:p>
          <a:endParaRPr lang="fr-FR"/>
        </a:p>
      </dgm:t>
    </dgm:pt>
    <dgm:pt modelId="{D77F4663-12F0-47B8-A911-4B00C1E98A1D}" type="parTrans" cxnId="{C23E11C9-40E4-4653-8143-1602D32B9A24}">
      <dgm:prSet/>
      <dgm:spPr/>
      <dgm:t>
        <a:bodyPr/>
        <a:lstStyle/>
        <a:p>
          <a:endParaRPr lang="fr-FR"/>
        </a:p>
      </dgm:t>
    </dgm:pt>
    <dgm:pt modelId="{C982A62F-23E4-4AE3-8540-86041915642F}">
      <dgm:prSet phldrT="[Texte]"/>
      <dgm:spPr>
        <a:solidFill>
          <a:schemeClr val="accent1">
            <a:tint val="40000"/>
            <a:hueOff val="0"/>
            <a:satOff val="0"/>
            <a:lumOff val="0"/>
            <a:alpha val="35000"/>
          </a:schemeClr>
        </a:solidFill>
      </dgm:spPr>
      <dgm:t>
        <a:bodyPr/>
        <a:lstStyle/>
        <a:p>
          <a:endParaRPr lang="fr-FR" sz="500" dirty="0"/>
        </a:p>
      </dgm:t>
    </dgm:pt>
    <dgm:pt modelId="{15CDB3EE-FECD-44DF-A4D5-9EE77F9FE940}" type="parTrans" cxnId="{08067280-B567-40BB-8F7F-355EE48C8E01}">
      <dgm:prSet/>
      <dgm:spPr/>
      <dgm:t>
        <a:bodyPr/>
        <a:lstStyle/>
        <a:p>
          <a:endParaRPr lang="fr-FR"/>
        </a:p>
      </dgm:t>
    </dgm:pt>
    <dgm:pt modelId="{60900D48-8C24-4CC1-AD9D-0078AEE2A354}" type="sibTrans" cxnId="{08067280-B567-40BB-8F7F-355EE48C8E01}">
      <dgm:prSet/>
      <dgm:spPr/>
      <dgm:t>
        <a:bodyPr/>
        <a:lstStyle/>
        <a:p>
          <a:endParaRPr lang="fr-FR"/>
        </a:p>
      </dgm:t>
    </dgm:pt>
    <dgm:pt modelId="{D0B97B48-6BB6-43B9-A96B-60962C48575F}" type="pres">
      <dgm:prSet presAssocID="{DACB0ECD-4AAA-4F54-A339-0C3B9745E0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  <dgm:pt modelId="{846A68A2-C6A6-4226-B8B9-BE9BCFD4184B}" type="pres">
      <dgm:prSet presAssocID="{F751BE89-3D3A-4521-A764-20A2459237E3}" presName="composite" presStyleCnt="0"/>
      <dgm:spPr/>
    </dgm:pt>
    <dgm:pt modelId="{3A32988E-1FFB-467B-91EF-CA0787704F00}" type="pres">
      <dgm:prSet presAssocID="{F751BE89-3D3A-4521-A764-20A2459237E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B0EBCEB-DBB8-4C9F-A943-F22DC2368591}" type="pres">
      <dgm:prSet presAssocID="{F751BE89-3D3A-4521-A764-20A2459237E3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B5D830C8-3340-4C9A-A3FB-508DC6B78E42}" type="pres">
      <dgm:prSet presAssocID="{52312702-C366-4FB8-B8A6-F20C191F6B97}" presName="space" presStyleCnt="0"/>
      <dgm:spPr/>
    </dgm:pt>
    <dgm:pt modelId="{56BAB626-93B7-45A1-B0E6-AF690A4917C0}" type="pres">
      <dgm:prSet presAssocID="{DF4FB35C-DE43-44CE-AD3A-C7AC2EA9A69B}" presName="composite" presStyleCnt="0"/>
      <dgm:spPr/>
    </dgm:pt>
    <dgm:pt modelId="{F5A93073-06A0-41C9-BDF1-47EEEF551064}" type="pres">
      <dgm:prSet presAssocID="{DF4FB35C-DE43-44CE-AD3A-C7AC2EA9A69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33588FB2-00D7-42C9-B844-48F595D0ED44}" type="pres">
      <dgm:prSet presAssocID="{DF4FB35C-DE43-44CE-AD3A-C7AC2EA9A69B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A7D82477-F555-4ECD-82B8-386EC1C1041C}" type="pres">
      <dgm:prSet presAssocID="{21B09F4B-D1EA-40E7-BAE3-C6CE58AEDC58}" presName="space" presStyleCnt="0"/>
      <dgm:spPr/>
    </dgm:pt>
    <dgm:pt modelId="{EA041656-3387-4F5B-B096-0E2E08B8F9D6}" type="pres">
      <dgm:prSet presAssocID="{99DCFA15-156C-49E1-90A5-3A153A585A18}" presName="composite" presStyleCnt="0"/>
      <dgm:spPr/>
    </dgm:pt>
    <dgm:pt modelId="{E3C0EA55-A494-4B88-BC6F-9147256F9FFA}" type="pres">
      <dgm:prSet presAssocID="{99DCFA15-156C-49E1-90A5-3A153A585A1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A44BEC35-7B90-4623-8B16-696635A923F8}" type="pres">
      <dgm:prSet presAssocID="{99DCFA15-156C-49E1-90A5-3A153A585A18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970141E-C94B-42DD-A2EA-064CBC471DF5}" type="pres">
      <dgm:prSet presAssocID="{25798FE4-BBD5-4BD3-B7C5-A9D737B3BB8B}" presName="space" presStyleCnt="0"/>
      <dgm:spPr/>
    </dgm:pt>
    <dgm:pt modelId="{D7D8FA2C-770D-4695-A861-2C9826A4C168}" type="pres">
      <dgm:prSet presAssocID="{40DE1356-6E1D-4D6E-858D-B8BD41C5DA23}" presName="composite" presStyleCnt="0"/>
      <dgm:spPr/>
    </dgm:pt>
    <dgm:pt modelId="{3CF04296-0B51-41F7-B635-4CEAA03B919F}" type="pres">
      <dgm:prSet presAssocID="{40DE1356-6E1D-4D6E-858D-B8BD41C5DA2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AEFD1385-CC27-482B-BA55-B258BAAA90BF}" type="pres">
      <dgm:prSet presAssocID="{40DE1356-6E1D-4D6E-858D-B8BD41C5DA23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36FC961D-EDBF-48A2-B6BA-1B05EB8D1C59}" type="presOf" srcId="{C982A62F-23E4-4AE3-8540-86041915642F}" destId="{A44BEC35-7B90-4623-8B16-696635A923F8}" srcOrd="0" destOrd="0" presId="urn:microsoft.com/office/officeart/2005/8/layout/hList1"/>
    <dgm:cxn modelId="{79420519-D419-4317-9BB8-A4175262512B}" type="presOf" srcId="{DACB0ECD-4AAA-4F54-A339-0C3B9745E0BA}" destId="{D0B97B48-6BB6-43B9-A96B-60962C48575F}" srcOrd="0" destOrd="0" presId="urn:microsoft.com/office/officeart/2005/8/layout/hList1"/>
    <dgm:cxn modelId="{F891B885-11E4-4A7E-A6EE-F5EC52DFE5F6}" type="presOf" srcId="{4C931C97-1D6D-4E08-8E1D-846BD3BE14E1}" destId="{AEFD1385-CC27-482B-BA55-B258BAAA90BF}" srcOrd="0" destOrd="2" presId="urn:microsoft.com/office/officeart/2005/8/layout/hList1"/>
    <dgm:cxn modelId="{BB3A395D-0191-48FE-98D9-F3C2AF688234}" srcId="{F751BE89-3D3A-4521-A764-20A2459237E3}" destId="{6E3E4AAE-2B2C-4793-B982-3DF15AF03FD6}" srcOrd="2" destOrd="0" parTransId="{117A08EC-6108-41D1-A93E-7EDEFE422288}" sibTransId="{308E501E-7D6C-44B0-9D25-1B79B47F8F6D}"/>
    <dgm:cxn modelId="{66251520-0A69-4C22-B52E-BC2E49EA504F}" type="presOf" srcId="{99DCFA15-156C-49E1-90A5-3A153A585A18}" destId="{E3C0EA55-A494-4B88-BC6F-9147256F9FFA}" srcOrd="0" destOrd="0" presId="urn:microsoft.com/office/officeart/2005/8/layout/hList1"/>
    <dgm:cxn modelId="{4276E49B-4FEA-4B22-827D-6A37E85A7BA6}" type="presOf" srcId="{8A95E456-653A-4B94-BA5B-A170F4120185}" destId="{A44BEC35-7B90-4623-8B16-696635A923F8}" srcOrd="0" destOrd="1" presId="urn:microsoft.com/office/officeart/2005/8/layout/hList1"/>
    <dgm:cxn modelId="{277A429C-7A46-43F2-B657-C89437D92F54}" type="presOf" srcId="{4623F7CB-DEB9-45D2-A4C3-7C064C657317}" destId="{CB0EBCEB-DBB8-4C9F-A943-F22DC2368591}" srcOrd="0" destOrd="1" presId="urn:microsoft.com/office/officeart/2005/8/layout/hList1"/>
    <dgm:cxn modelId="{577F8A9C-8132-411C-898F-CAFEDE7A0FB8}" srcId="{DF4FB35C-DE43-44CE-AD3A-C7AC2EA9A69B}" destId="{80F1B2A1-EDB9-44CE-97D5-897F8BEB9FCF}" srcOrd="2" destOrd="0" parTransId="{C6E579C5-1798-4467-B7A8-83A30A88CBD3}" sibTransId="{BFA16506-F954-4380-9DFB-35CCF54C573B}"/>
    <dgm:cxn modelId="{C23E11C9-40E4-4653-8143-1602D32B9A24}" srcId="{DACB0ECD-4AAA-4F54-A339-0C3B9745E0BA}" destId="{F751BE89-3D3A-4521-A764-20A2459237E3}" srcOrd="0" destOrd="0" parTransId="{D77F4663-12F0-47B8-A911-4B00C1E98A1D}" sibTransId="{52312702-C366-4FB8-B8A6-F20C191F6B97}"/>
    <dgm:cxn modelId="{CD781664-5576-4FF1-BD0B-E187AC65418E}" type="presOf" srcId="{56091B31-A02C-4DE5-8212-56A1B13090F6}" destId="{CB0EBCEB-DBB8-4C9F-A943-F22DC2368591}" srcOrd="0" destOrd="0" presId="urn:microsoft.com/office/officeart/2005/8/layout/hList1"/>
    <dgm:cxn modelId="{3AF12FA0-114B-4A49-8E01-1C3697B4A367}" srcId="{99DCFA15-156C-49E1-90A5-3A153A585A18}" destId="{8A95E456-653A-4B94-BA5B-A170F4120185}" srcOrd="1" destOrd="0" parTransId="{DF002E9F-488C-4CBF-8F5C-D7421E4A3F66}" sibTransId="{8414E819-4C2B-4E36-B52F-C4D5C60ADBBB}"/>
    <dgm:cxn modelId="{FD1CE0C5-5A9E-4D96-8FD1-72960F3F9978}" srcId="{DACB0ECD-4AAA-4F54-A339-0C3B9745E0BA}" destId="{99DCFA15-156C-49E1-90A5-3A153A585A18}" srcOrd="2" destOrd="0" parTransId="{4EF41084-D293-4F07-BDC9-E653DB724B2F}" sibTransId="{25798FE4-BBD5-4BD3-B7C5-A9D737B3BB8B}"/>
    <dgm:cxn modelId="{248A646E-0190-430F-B003-0149816D191C}" type="presOf" srcId="{F38D4964-F4DB-4FB4-B241-13C743F35637}" destId="{33588FB2-00D7-42C9-B844-48F595D0ED44}" srcOrd="0" destOrd="1" presId="urn:microsoft.com/office/officeart/2005/8/layout/hList1"/>
    <dgm:cxn modelId="{7DB5344F-E774-4C86-A30B-DC97415F231B}" type="presOf" srcId="{40DE1356-6E1D-4D6E-858D-B8BD41C5DA23}" destId="{3CF04296-0B51-41F7-B635-4CEAA03B919F}" srcOrd="0" destOrd="0" presId="urn:microsoft.com/office/officeart/2005/8/layout/hList1"/>
    <dgm:cxn modelId="{7D5082E4-FF58-403C-B8B3-2FA2097C8570}" type="presOf" srcId="{C1D6D372-A35A-4398-B3B9-A6204020DC12}" destId="{AEFD1385-CC27-482B-BA55-B258BAAA90BF}" srcOrd="0" destOrd="1" presId="urn:microsoft.com/office/officeart/2005/8/layout/hList1"/>
    <dgm:cxn modelId="{3CA34FC1-208D-4093-838A-1A439FFA92F4}" srcId="{40DE1356-6E1D-4D6E-858D-B8BD41C5DA23}" destId="{4C931C97-1D6D-4E08-8E1D-846BD3BE14E1}" srcOrd="2" destOrd="0" parTransId="{163CF94E-113A-4873-A745-9C5F5E072BEC}" sibTransId="{A50F2CF3-6E2A-4FE1-8CFD-9CDADCAA790C}"/>
    <dgm:cxn modelId="{A298CE47-DA53-4BDD-AB0F-CCADB137C474}" srcId="{40DE1356-6E1D-4D6E-858D-B8BD41C5DA23}" destId="{CC6C7B55-2C17-46A5-83CD-72249E9B7CE6}" srcOrd="0" destOrd="0" parTransId="{FDADF934-BF76-4645-B016-7D392571B991}" sibTransId="{2A2081C6-FF13-402C-BCDC-A1BC5C99A8CA}"/>
    <dgm:cxn modelId="{5C6EE23F-2D23-42D7-A558-D6490299C26B}" srcId="{99DCFA15-156C-49E1-90A5-3A153A585A18}" destId="{DB1201ED-E6F9-4E2F-AEE0-C89D3C17598D}" srcOrd="3" destOrd="0" parTransId="{04C21F44-D18F-4721-B7A3-8482FC62627F}" sibTransId="{2B6C7D4B-6138-4728-9183-1D3A7F85ED77}"/>
    <dgm:cxn modelId="{5449A119-2A37-46A3-85A7-83F8171002AB}" type="presOf" srcId="{CC6C7B55-2C17-46A5-83CD-72249E9B7CE6}" destId="{AEFD1385-CC27-482B-BA55-B258BAAA90BF}" srcOrd="0" destOrd="0" presId="urn:microsoft.com/office/officeart/2005/8/layout/hList1"/>
    <dgm:cxn modelId="{DD8A463A-77FE-4770-9388-6D111DA88F0A}" srcId="{DACB0ECD-4AAA-4F54-A339-0C3B9745E0BA}" destId="{DF4FB35C-DE43-44CE-AD3A-C7AC2EA9A69B}" srcOrd="1" destOrd="0" parTransId="{8BF45D66-D7B5-4890-A7B4-05694F9AD4E5}" sibTransId="{21B09F4B-D1EA-40E7-BAE3-C6CE58AEDC58}"/>
    <dgm:cxn modelId="{08067280-B567-40BB-8F7F-355EE48C8E01}" srcId="{99DCFA15-156C-49E1-90A5-3A153A585A18}" destId="{C982A62F-23E4-4AE3-8540-86041915642F}" srcOrd="0" destOrd="0" parTransId="{15CDB3EE-FECD-44DF-A4D5-9EE77F9FE940}" sibTransId="{60900D48-8C24-4CC1-AD9D-0078AEE2A354}"/>
    <dgm:cxn modelId="{B7C6010D-8BC7-44AA-B4E3-636B91F655F1}" type="presOf" srcId="{6E3E4AAE-2B2C-4793-B982-3DF15AF03FD6}" destId="{CB0EBCEB-DBB8-4C9F-A943-F22DC2368591}" srcOrd="0" destOrd="2" presId="urn:microsoft.com/office/officeart/2005/8/layout/hList1"/>
    <dgm:cxn modelId="{1F128093-DFB5-444C-AAC5-32FE795BD1BD}" type="presOf" srcId="{80F1B2A1-EDB9-44CE-97D5-897F8BEB9FCF}" destId="{33588FB2-00D7-42C9-B844-48F595D0ED44}" srcOrd="0" destOrd="2" presId="urn:microsoft.com/office/officeart/2005/8/layout/hList1"/>
    <dgm:cxn modelId="{075A0171-57A2-4426-8863-959E5C376A64}" srcId="{DF4FB35C-DE43-44CE-AD3A-C7AC2EA9A69B}" destId="{F38D4964-F4DB-4FB4-B241-13C743F35637}" srcOrd="1" destOrd="0" parTransId="{335F68B4-B3A3-417F-AE02-B274CCB48C6D}" sibTransId="{875EFA06-3B57-49B5-8E54-85EE3EDA30F9}"/>
    <dgm:cxn modelId="{447190E3-5999-4B97-94C2-6164AD6ACFA4}" srcId="{40DE1356-6E1D-4D6E-858D-B8BD41C5DA23}" destId="{C1D6D372-A35A-4398-B3B9-A6204020DC12}" srcOrd="1" destOrd="0" parTransId="{653F58CE-3614-4736-809D-EAAEA0B1CC40}" sibTransId="{89C563A9-19B9-4B46-9144-1AA45BE260ED}"/>
    <dgm:cxn modelId="{2B9F77C9-8BF3-4AFD-9188-63E065585677}" type="presOf" srcId="{2588EFE5-85BF-419F-80B7-F1C53E97259E}" destId="{33588FB2-00D7-42C9-B844-48F595D0ED44}" srcOrd="0" destOrd="0" presId="urn:microsoft.com/office/officeart/2005/8/layout/hList1"/>
    <dgm:cxn modelId="{D28EF0CB-9DB5-444F-B7AF-FAB1637E941B}" type="presOf" srcId="{DB1201ED-E6F9-4E2F-AEE0-C89D3C17598D}" destId="{A44BEC35-7B90-4623-8B16-696635A923F8}" srcOrd="0" destOrd="3" presId="urn:microsoft.com/office/officeart/2005/8/layout/hList1"/>
    <dgm:cxn modelId="{DAA8BA42-7AA6-4DD6-A1A7-649C44A86BFD}" srcId="{DACB0ECD-4AAA-4F54-A339-0C3B9745E0BA}" destId="{40DE1356-6E1D-4D6E-858D-B8BD41C5DA23}" srcOrd="3" destOrd="0" parTransId="{0D26745B-67D4-4A85-B4D0-9E58FB05FB73}" sibTransId="{C17E7304-E70B-48AB-BC9A-19947EB0BE61}"/>
    <dgm:cxn modelId="{913C6E9A-CED4-42BE-A216-ABF310A85160}" srcId="{F751BE89-3D3A-4521-A764-20A2459237E3}" destId="{4623F7CB-DEB9-45D2-A4C3-7C064C657317}" srcOrd="1" destOrd="0" parTransId="{C3F29A54-EDBC-4186-947A-6E0F1D1199EB}" sibTransId="{836C1DE1-887E-4C05-BC95-20A0237C8502}"/>
    <dgm:cxn modelId="{DAD0D27D-33C2-440E-968C-ABF7BD5F0EBF}" srcId="{99DCFA15-156C-49E1-90A5-3A153A585A18}" destId="{82791910-889E-4814-BD20-C88A314B3F5A}" srcOrd="2" destOrd="0" parTransId="{460D2988-68EE-437E-8529-EE21D2E224B8}" sibTransId="{0E5666DE-C6EE-4D7F-8F05-7C8D63263538}"/>
    <dgm:cxn modelId="{027B1CD8-1191-463A-BA77-86339FBA93CC}" type="presOf" srcId="{DF4FB35C-DE43-44CE-AD3A-C7AC2EA9A69B}" destId="{F5A93073-06A0-41C9-BDF1-47EEEF551064}" srcOrd="0" destOrd="0" presId="urn:microsoft.com/office/officeart/2005/8/layout/hList1"/>
    <dgm:cxn modelId="{56F0BD8C-9A36-4B0E-BA63-6E7CF5DEBCAF}" type="presOf" srcId="{82791910-889E-4814-BD20-C88A314B3F5A}" destId="{A44BEC35-7B90-4623-8B16-696635A923F8}" srcOrd="0" destOrd="2" presId="urn:microsoft.com/office/officeart/2005/8/layout/hList1"/>
    <dgm:cxn modelId="{D30FE50E-1C4C-46D0-BE71-43FD9423C71A}" srcId="{F751BE89-3D3A-4521-A764-20A2459237E3}" destId="{56091B31-A02C-4DE5-8212-56A1B13090F6}" srcOrd="0" destOrd="0" parTransId="{C45DA5FA-F065-469A-BBBF-9B09B6859A72}" sibTransId="{B5CB962C-0F4C-4138-A8FA-85FFA26D0617}"/>
    <dgm:cxn modelId="{DBA0EB44-310A-4527-A053-FF0596F18018}" type="presOf" srcId="{F751BE89-3D3A-4521-A764-20A2459237E3}" destId="{3A32988E-1FFB-467B-91EF-CA0787704F00}" srcOrd="0" destOrd="0" presId="urn:microsoft.com/office/officeart/2005/8/layout/hList1"/>
    <dgm:cxn modelId="{9D8C0C26-27CD-4A4B-A05E-2DA3AFDCFD05}" srcId="{DF4FB35C-DE43-44CE-AD3A-C7AC2EA9A69B}" destId="{2588EFE5-85BF-419F-80B7-F1C53E97259E}" srcOrd="0" destOrd="0" parTransId="{C9B99200-150A-4F13-8868-0F8EFE610AE3}" sibTransId="{2153159C-5ADC-4E5B-BDE9-1842ECD80229}"/>
    <dgm:cxn modelId="{D7C0C2EC-D258-42E7-9DB8-6C54BCFA7514}" type="presParOf" srcId="{D0B97B48-6BB6-43B9-A96B-60962C48575F}" destId="{846A68A2-C6A6-4226-B8B9-BE9BCFD4184B}" srcOrd="0" destOrd="0" presId="urn:microsoft.com/office/officeart/2005/8/layout/hList1"/>
    <dgm:cxn modelId="{4A65F88B-6CCA-451A-8BAE-58F197966190}" type="presParOf" srcId="{846A68A2-C6A6-4226-B8B9-BE9BCFD4184B}" destId="{3A32988E-1FFB-467B-91EF-CA0787704F00}" srcOrd="0" destOrd="0" presId="urn:microsoft.com/office/officeart/2005/8/layout/hList1"/>
    <dgm:cxn modelId="{5FB01600-3138-4D83-8E75-A8865B07B898}" type="presParOf" srcId="{846A68A2-C6A6-4226-B8B9-BE9BCFD4184B}" destId="{CB0EBCEB-DBB8-4C9F-A943-F22DC2368591}" srcOrd="1" destOrd="0" presId="urn:microsoft.com/office/officeart/2005/8/layout/hList1"/>
    <dgm:cxn modelId="{CDE8E87F-3A40-49FF-9227-90B85B8620EF}" type="presParOf" srcId="{D0B97B48-6BB6-43B9-A96B-60962C48575F}" destId="{B5D830C8-3340-4C9A-A3FB-508DC6B78E42}" srcOrd="1" destOrd="0" presId="urn:microsoft.com/office/officeart/2005/8/layout/hList1"/>
    <dgm:cxn modelId="{E6DD981B-8263-46F6-A1FA-77F2EE7C9AFB}" type="presParOf" srcId="{D0B97B48-6BB6-43B9-A96B-60962C48575F}" destId="{56BAB626-93B7-45A1-B0E6-AF690A4917C0}" srcOrd="2" destOrd="0" presId="urn:microsoft.com/office/officeart/2005/8/layout/hList1"/>
    <dgm:cxn modelId="{B4A4DD85-5948-4FC1-8FFA-E5C8FF139353}" type="presParOf" srcId="{56BAB626-93B7-45A1-B0E6-AF690A4917C0}" destId="{F5A93073-06A0-41C9-BDF1-47EEEF551064}" srcOrd="0" destOrd="0" presId="urn:microsoft.com/office/officeart/2005/8/layout/hList1"/>
    <dgm:cxn modelId="{C047CC60-2028-46BD-BFC4-88F7CFF4D024}" type="presParOf" srcId="{56BAB626-93B7-45A1-B0E6-AF690A4917C0}" destId="{33588FB2-00D7-42C9-B844-48F595D0ED44}" srcOrd="1" destOrd="0" presId="urn:microsoft.com/office/officeart/2005/8/layout/hList1"/>
    <dgm:cxn modelId="{ADE3D057-5B49-4632-92EE-C6D699E15140}" type="presParOf" srcId="{D0B97B48-6BB6-43B9-A96B-60962C48575F}" destId="{A7D82477-F555-4ECD-82B8-386EC1C1041C}" srcOrd="3" destOrd="0" presId="urn:microsoft.com/office/officeart/2005/8/layout/hList1"/>
    <dgm:cxn modelId="{A4214546-0956-424F-A479-2E1173D2CE68}" type="presParOf" srcId="{D0B97B48-6BB6-43B9-A96B-60962C48575F}" destId="{EA041656-3387-4F5B-B096-0E2E08B8F9D6}" srcOrd="4" destOrd="0" presId="urn:microsoft.com/office/officeart/2005/8/layout/hList1"/>
    <dgm:cxn modelId="{770CA55B-C317-4265-B91E-5C7C2414E00C}" type="presParOf" srcId="{EA041656-3387-4F5B-B096-0E2E08B8F9D6}" destId="{E3C0EA55-A494-4B88-BC6F-9147256F9FFA}" srcOrd="0" destOrd="0" presId="urn:microsoft.com/office/officeart/2005/8/layout/hList1"/>
    <dgm:cxn modelId="{2E04D88A-4269-46FA-A5BF-16145F65B0C0}" type="presParOf" srcId="{EA041656-3387-4F5B-B096-0E2E08B8F9D6}" destId="{A44BEC35-7B90-4623-8B16-696635A923F8}" srcOrd="1" destOrd="0" presId="urn:microsoft.com/office/officeart/2005/8/layout/hList1"/>
    <dgm:cxn modelId="{C58E4C71-C51A-4D4E-8825-3CC11C226012}" type="presParOf" srcId="{D0B97B48-6BB6-43B9-A96B-60962C48575F}" destId="{9970141E-C94B-42DD-A2EA-064CBC471DF5}" srcOrd="5" destOrd="0" presId="urn:microsoft.com/office/officeart/2005/8/layout/hList1"/>
    <dgm:cxn modelId="{4BEA23C1-EC19-4BC8-970F-2B5D6837D8DA}" type="presParOf" srcId="{D0B97B48-6BB6-43B9-A96B-60962C48575F}" destId="{D7D8FA2C-770D-4695-A861-2C9826A4C168}" srcOrd="6" destOrd="0" presId="urn:microsoft.com/office/officeart/2005/8/layout/hList1"/>
    <dgm:cxn modelId="{D2063946-8F05-4AB0-92E9-FB159DA72F80}" type="presParOf" srcId="{D7D8FA2C-770D-4695-A861-2C9826A4C168}" destId="{3CF04296-0B51-41F7-B635-4CEAA03B919F}" srcOrd="0" destOrd="0" presId="urn:microsoft.com/office/officeart/2005/8/layout/hList1"/>
    <dgm:cxn modelId="{69E34032-AAB5-4EB0-B13F-986A0D8AEC51}" type="presParOf" srcId="{D7D8FA2C-770D-4695-A861-2C9826A4C168}" destId="{AEFD1385-CC27-482B-BA55-B258BAAA90B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2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8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7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7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4D719-7A49-4C02-9976-85CA9B339907}" type="datetimeFigureOut">
              <a:rPr lang="ar-SY" smtClean="0"/>
              <a:pPr/>
              <a:t>24/03/1447</a:t>
            </a:fld>
            <a:endParaRPr lang="ar-S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8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C5B73-6239-475F-A3E2-F9843E42605A}" type="slidenum">
              <a:rPr lang="ar-SY" smtClean="0"/>
              <a:pPr/>
              <a:t>‹#›</a:t>
            </a:fld>
            <a:endParaRPr lang="ar-S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9.wav"/><Relationship Id="rId7" Type="http://schemas.openxmlformats.org/officeDocument/2006/relationships/diagramQuickStyle" Target="../diagrams/quickStyle1.xml"/><Relationship Id="rId2" Type="http://schemas.microsoft.com/office/2007/relationships/media" Target="../media/media9.wav"/><Relationship Id="rId1" Type="http://schemas.openxmlformats.org/officeDocument/2006/relationships/themeOverride" Target="../theme/themeOverride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2" Type="http://schemas.microsoft.com/office/2007/relationships/media" Target="../media/media11.wav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7" Type="http://schemas.openxmlformats.org/officeDocument/2006/relationships/image" Target="../media/image2.png"/><Relationship Id="rId2" Type="http://schemas.microsoft.com/office/2007/relationships/media" Target="../media/media12.wav"/><Relationship Id="rId1" Type="http://schemas.openxmlformats.org/officeDocument/2006/relationships/themeOverride" Target="../theme/themeOverride11.xml"/><Relationship Id="rId6" Type="http://schemas.openxmlformats.org/officeDocument/2006/relationships/hyperlink" Target="https://www.lalanguefrancaise.com/grammaire/preposition/" TargetMode="External"/><Relationship Id="rId5" Type="http://schemas.openxmlformats.org/officeDocument/2006/relationships/hyperlink" Target="https://www.lalanguefrancaise.com/conjugaison/avoir" TargetMode="Externa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46100" y="476704"/>
            <a:ext cx="7772400" cy="1542033"/>
          </a:xfrm>
          <a:solidFill>
            <a:schemeClr val="accent4">
              <a:lumMod val="40000"/>
              <a:lumOff val="60000"/>
              <a:alpha val="35000"/>
            </a:schemeClr>
          </a:solidFill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Séquence 2</a:t>
            </a:r>
            <a:endParaRPr lang="fr-FR" dirty="0"/>
          </a:p>
        </p:txBody>
      </p:sp>
      <p:sp>
        <p:nvSpPr>
          <p:cNvPr id="4" name="Espace réservé du contenu 2"/>
          <p:cNvSpPr>
            <a:spLocks noGrp="1"/>
          </p:cNvSpPr>
          <p:nvPr>
            <p:ph type="subTitle" idx="1"/>
          </p:nvPr>
        </p:nvSpPr>
        <p:spPr>
          <a:xfrm>
            <a:off x="611560" y="2132856"/>
            <a:ext cx="7706940" cy="3899644"/>
          </a:xfrm>
          <a:solidFill>
            <a:schemeClr val="accent1">
              <a:lumMod val="20000"/>
              <a:lumOff val="80000"/>
              <a:alpha val="35000"/>
            </a:schemeClr>
          </a:solidFill>
          <a:ln w="12700"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457200" indent="-457200" rtl="0">
              <a:buFont typeface="Wingdings" pitchFamily="2" charset="2"/>
              <a:buChar char="Ø"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C’est un \ C’est une + nom+ adjectif</a:t>
            </a:r>
          </a:p>
          <a:p>
            <a:pPr marL="457200" indent="-457200" rtl="0">
              <a:buFont typeface="Wingdings" pitchFamily="2" charset="2"/>
              <a:buChar char="Ø"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Masculin \ Féminin</a:t>
            </a:r>
          </a:p>
          <a:p>
            <a:pPr marL="457200" indent="-457200" rtl="0">
              <a:buFont typeface="Wingdings" pitchFamily="2" charset="2"/>
              <a:buChar char="Ø"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nombres</a:t>
            </a:r>
          </a:p>
          <a:p>
            <a:pPr marL="457200" indent="-457200" rtl="0">
              <a:buFont typeface="Wingdings" pitchFamily="2" charset="2"/>
              <a:buChar char="Ø"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singulier \ Le pluriel</a:t>
            </a:r>
          </a:p>
          <a:p>
            <a:pPr marL="457200" indent="-457200" rtl="0">
              <a:buFont typeface="Wingdings" pitchFamily="2" charset="2"/>
              <a:buChar char="Ø"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\ de la \ des</a:t>
            </a:r>
          </a:p>
          <a:p>
            <a:pPr marL="457200" indent="-457200" rtl="0">
              <a:buFont typeface="Wingdings" pitchFamily="2" charset="2"/>
              <a:buChar char="Ø"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Verbes: avoir, vouloir, connaitre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04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14"/>
    </mc:Choice>
    <mc:Fallback xmlns="">
      <p:transition spd="slow" advTm="21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45664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C’est un \ c’est une+ nom + adjectif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295401"/>
            <a:ext cx="7886700" cy="5222966"/>
          </a:xfrm>
          <a:solidFill>
            <a:schemeClr val="accent1">
              <a:lumMod val="20000"/>
              <a:lumOff val="80000"/>
              <a:alpha val="35000"/>
            </a:schemeClr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Avec c’est un \ c’est une, vous pouvez donner une ou plusieurs informations concernant quelque chose ou quelqu’un:</a:t>
            </a:r>
          </a:p>
          <a:p>
            <a:pPr algn="l" rtl="0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Ex: C’est une actrice 				 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 information</a:t>
            </a:r>
          </a:p>
          <a:p>
            <a:pPr algn="l" rtl="0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Ex: C’est un acteur italien			 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deux informations</a:t>
            </a:r>
          </a:p>
          <a:p>
            <a:pPr algn="l" rtl="0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Ex: C’est une jolie petite ville du Sud de la France  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trois informations</a:t>
            </a:r>
          </a:p>
          <a:p>
            <a:pPr marL="0" indent="0" algn="l">
              <a:buNone/>
            </a:pPr>
            <a:endParaRPr lang="fr-FR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fr-FR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Complétez les phrases avec un ou une:</a:t>
            </a:r>
          </a:p>
          <a:p>
            <a:pPr marL="0" indent="0" algn="l">
              <a:buNone/>
            </a:pPr>
            <a:r>
              <a:rPr lang="fr-F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Olivier et Rachel ont deux enfants: </a:t>
            </a:r>
            <a:r>
              <a:rPr lang="fr-FR" sz="2000" u="dotted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fr-F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garçon et </a:t>
            </a:r>
            <a:r>
              <a:rPr lang="fr-FR" sz="2000" u="dotted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fr-F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fille.</a:t>
            </a:r>
          </a:p>
          <a:p>
            <a:pPr marL="0" indent="0" algn="l">
              <a:buNone/>
            </a:pPr>
            <a:r>
              <a:rPr lang="fr-F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Tu veux </a:t>
            </a:r>
            <a:r>
              <a:rPr lang="fr-FR" sz="2000" u="dotted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bière ou </a:t>
            </a:r>
            <a:r>
              <a:rPr lang="fr-FR" sz="2000" u="dotted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FR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coca?</a:t>
            </a:r>
          </a:p>
          <a:p>
            <a:pPr marL="0" indent="0" algn="l">
              <a:buNone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fr-FR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Faites la suite de l’exercice 10 à la page 15 (cahier d’exercices)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23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4964"/>
    </mc:Choice>
    <mc:Fallback xmlns="">
      <p:transition spd="slow" advTm="54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79904"/>
          </a:xfrm>
          <a:solidFill>
            <a:schemeClr val="accent4">
              <a:lumMod val="40000"/>
              <a:lumOff val="60000"/>
              <a:alpha val="35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2800" b="1" dirty="0">
                <a:solidFill>
                  <a:srgbClr val="002060"/>
                </a:solidFill>
              </a:rPr>
              <a:t>La conjugaison des verbes: avoir, vouloir et connaitre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324921"/>
            <a:ext cx="7886700" cy="4912391"/>
          </a:xfrm>
        </p:spPr>
        <p:txBody>
          <a:bodyPr/>
          <a:lstStyle/>
          <a:p>
            <a:pPr algn="l" rtl="0">
              <a:buFont typeface="Wingdings" pitchFamily="2" charset="2"/>
              <a:buChar char="Ø"/>
            </a:pPr>
            <a:r>
              <a:rPr lang="fr-FR" b="1" dirty="0">
                <a:cs typeface="+mj-cs"/>
              </a:rPr>
              <a:t>Avoir		Vouloir		connaitre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>
                <a:cs typeface="+mj-cs"/>
              </a:rPr>
              <a:t>J’ai			je veux			 je connais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>
                <a:cs typeface="+mj-cs"/>
              </a:rPr>
              <a:t>Tu as			tu veux			 tu connais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>
                <a:cs typeface="+mj-cs"/>
              </a:rPr>
              <a:t>Il / elle a		il \ elle veut		 il / elle connait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>
                <a:cs typeface="+mj-cs"/>
              </a:rPr>
              <a:t>Nous avons		nous voulons		 nous connaissons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>
                <a:cs typeface="+mj-cs"/>
              </a:rPr>
              <a:t>Vous avez		vous voulez		 vous connaissez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>
                <a:cs typeface="+mj-cs"/>
              </a:rPr>
              <a:t>Ils \ elles ont		ils \ elles veulent		 ils / elles connaissent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lang="fr-FR" sz="1600" dirty="0">
              <a:cs typeface="+mj-cs"/>
            </a:endParaRPr>
          </a:p>
          <a:p>
            <a:pPr marL="457200" lvl="1" indent="0" algn="l">
              <a:lnSpc>
                <a:spcPct val="100000"/>
              </a:lnSpc>
              <a:spcBef>
                <a:spcPts val="0"/>
              </a:spcBef>
              <a:buNone/>
            </a:pPr>
            <a:endParaRPr lang="fr-FR" sz="1600" dirty="0">
              <a:cs typeface="+mj-cs"/>
            </a:endParaRP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cs typeface="+mj-cs"/>
              </a:rPr>
              <a:t>Ex - Bonjour, je m’appelle Clémentine, j’</a:t>
            </a:r>
            <a:r>
              <a:rPr lang="fr-FR" sz="2000" b="1" dirty="0">
                <a:solidFill>
                  <a:srgbClr val="002060"/>
                </a:solidFill>
                <a:cs typeface="+mj-cs"/>
              </a:rPr>
              <a:t>ai</a:t>
            </a:r>
            <a:r>
              <a:rPr lang="fr-FR" sz="2000" dirty="0">
                <a:cs typeface="+mj-cs"/>
              </a:rPr>
              <a:t> 26 ans, je</a:t>
            </a:r>
            <a:r>
              <a:rPr lang="fr-FR" sz="2000" b="1" dirty="0">
                <a:solidFill>
                  <a:srgbClr val="002060"/>
                </a:solidFill>
                <a:cs typeface="+mj-cs"/>
              </a:rPr>
              <a:t> veux </a:t>
            </a:r>
            <a:r>
              <a:rPr lang="fr-FR" sz="2000" dirty="0">
                <a:cs typeface="+mj-cs"/>
              </a:rPr>
              <a:t>voyager en   	France, parce que je</a:t>
            </a:r>
            <a:r>
              <a:rPr lang="fr-FR" sz="2000" b="1" dirty="0">
                <a:solidFill>
                  <a:srgbClr val="002060"/>
                </a:solidFill>
                <a:cs typeface="+mj-cs"/>
              </a:rPr>
              <a:t> connais </a:t>
            </a:r>
            <a:r>
              <a:rPr lang="fr-FR" sz="2000" dirty="0">
                <a:cs typeface="+mj-cs"/>
              </a:rPr>
              <a:t>des amis français, ils sont 	sympathiques.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lang="fr-FR" sz="2000" dirty="0">
              <a:cs typeface="+mj-cs"/>
            </a:endParaRPr>
          </a:p>
          <a:p>
            <a:pPr lvl="1" algn="l" rtl="0">
              <a:lnSpc>
                <a:spcPct val="100000"/>
              </a:lnSpc>
              <a:spcBef>
                <a:spcPts val="0"/>
              </a:spcBef>
            </a:pPr>
            <a:r>
              <a:rPr lang="fr-FR" sz="2000" b="1" u="sng" dirty="0">
                <a:solidFill>
                  <a:srgbClr val="002060"/>
                </a:solidFill>
                <a:cs typeface="+mj-cs"/>
              </a:rPr>
              <a:t>Complétez le texte suivant:</a:t>
            </a:r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cs typeface="+mj-cs"/>
              </a:rPr>
              <a:t>	Il s’appelle Pierre François, il est informaticien, il ………….. 45 ans, 	il  …………… travailler dans une banque, il ……………le directeur.</a:t>
            </a: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endParaRPr lang="fr-FR" sz="1800" dirty="0">
              <a:cs typeface="+mj-cs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93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87501"/>
    </mc:Choice>
    <mc:Fallback xmlns="">
      <p:transition spd="slow" advTm="875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301901"/>
            <a:ext cx="6263748" cy="96324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    Voici la liste des chiffres et nombres que vous devez absolument connaître</a:t>
            </a:r>
            <a:b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pour pouvoir les écrire en lettres.</a:t>
            </a:r>
            <a:endParaRPr lang="fr-F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4981013"/>
              </p:ext>
            </p:extLst>
          </p:nvPr>
        </p:nvGraphicFramePr>
        <p:xfrm>
          <a:off x="852297" y="1446801"/>
          <a:ext cx="6263748" cy="5059222"/>
        </p:xfrm>
        <a:graphic>
          <a:graphicData uri="http://schemas.openxmlformats.org/drawingml/2006/table">
            <a:tbl>
              <a:tblPr/>
              <a:tblGrid>
                <a:gridCol w="3131874">
                  <a:extLst>
                    <a:ext uri="{9D8B030D-6E8A-4147-A177-3AD203B41FA5}">
                      <a16:colId xmlns:a16="http://schemas.microsoft.com/office/drawing/2014/main" xmlns="" val="721333719"/>
                    </a:ext>
                  </a:extLst>
                </a:gridCol>
                <a:gridCol w="3131874">
                  <a:extLst>
                    <a:ext uri="{9D8B030D-6E8A-4147-A177-3AD203B41FA5}">
                      <a16:colId xmlns:a16="http://schemas.microsoft.com/office/drawing/2014/main" xmlns="" val="4050405149"/>
                    </a:ext>
                  </a:extLst>
                </a:gridCol>
              </a:tblGrid>
              <a:tr h="290493">
                <a:tc>
                  <a:txBody>
                    <a:bodyPr/>
                    <a:lstStyle/>
                    <a:p>
                      <a:pPr algn="l" rtl="0"/>
                      <a:r>
                        <a:rPr lang="fr-FR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Les nombres</a:t>
                      </a:r>
                      <a:r>
                        <a:rPr lang="fr-FR" sz="20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de 1 </a:t>
                      </a:r>
                      <a:r>
                        <a:rPr lang="fr-FR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à </a:t>
                      </a:r>
                      <a:r>
                        <a:rPr lang="fr-FR" sz="20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20</a:t>
                      </a:r>
                      <a:endParaRPr lang="fr-FR" sz="2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54467" marR="54467" marT="36312" marB="36312"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fr-FR" sz="1800" dirty="0"/>
                    </a:p>
                  </a:txBody>
                  <a:tcPr marL="54467" marR="54467" marT="36312" marB="36312"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678637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0  = zéro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11  = onze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2327253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  = un 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12  = douze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5133008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2  = deux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13  = treize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7358878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3  = trois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14  = quatorze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25555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4  = quatre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15  = quinze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9687864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5  = cinq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16  = seize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3293925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6  = six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17 = dix-sept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7233943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7  = sept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18  = dix-huit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7170450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8  = huit 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19  = dix-neuf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9786945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9  = neuf 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20  = vingt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1723488"/>
                  </a:ext>
                </a:extLst>
              </a:tr>
              <a:tr h="369168">
                <a:tc>
                  <a:txBody>
                    <a:bodyPr/>
                    <a:lstStyle/>
                    <a:p>
                      <a:pPr algn="l" rtl="0"/>
                      <a:r>
                        <a:rPr lang="fr-FR" sz="1800" dirty="0"/>
                        <a:t>10  = dix   </a:t>
                      </a:r>
                    </a:p>
                  </a:txBody>
                  <a:tcPr marL="56737" marR="56737" marT="75649" marB="756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fr-FR" sz="1800" dirty="0"/>
                    </a:p>
                  </a:txBody>
                  <a:tcPr marL="54467" marR="54467" marT="36312" marB="36312">
                    <a:lnL>
                      <a:noFill/>
                    </a:lnL>
                    <a:lnT>
                      <a:noFill/>
                    </a:lnT>
                    <a:solidFill>
                      <a:schemeClr val="accent4">
                        <a:lumMod val="40000"/>
                        <a:lumOff val="6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154895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4872"/>
    </mc:Choice>
    <mc:Fallback xmlns="">
      <p:transition spd="slow" advTm="34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3543" y="470263"/>
            <a:ext cx="7886700" cy="8553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Encore une petite liste de nombres en lettres (pour les dizaines)...</a:t>
            </a:r>
            <a:endParaRPr lang="fr-F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8454" y="1564367"/>
            <a:ext cx="7956913" cy="5058501"/>
          </a:xfrm>
          <a:solidFill>
            <a:schemeClr val="accent4">
              <a:lumMod val="40000"/>
              <a:lumOff val="60000"/>
              <a:alpha val="35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fr-FR" sz="2400" b="1" dirty="0"/>
              <a:t>20  = vingt                                  70  = soixante-dix</a:t>
            </a:r>
          </a:p>
          <a:p>
            <a:pPr algn="l" rtl="0"/>
            <a:r>
              <a:rPr lang="fr-FR" sz="2400" b="1" dirty="0"/>
              <a:t>30  = trente                                80  = quatre-vingts</a:t>
            </a:r>
          </a:p>
          <a:p>
            <a:pPr algn="l" rtl="0"/>
            <a:r>
              <a:rPr lang="fr-FR" sz="2400" b="1" dirty="0"/>
              <a:t>40  = quarante                           90  = quatre-vingt-dix</a:t>
            </a:r>
          </a:p>
          <a:p>
            <a:pPr algn="l" rtl="0"/>
            <a:r>
              <a:rPr lang="fr-FR" sz="2400" b="1" dirty="0"/>
              <a:t>50  = cinquante                         100 = cent</a:t>
            </a:r>
          </a:p>
          <a:p>
            <a:pPr algn="l" rtl="0"/>
            <a:r>
              <a:rPr lang="fr-FR" sz="2400" b="1" dirty="0"/>
              <a:t>60  = soixante</a:t>
            </a:r>
          </a:p>
          <a:p>
            <a:pPr algn="l" rtl="0">
              <a:buFont typeface="Wingdings" pitchFamily="2" charset="2"/>
              <a:buChar char="Ø"/>
            </a:pPr>
            <a:r>
              <a:rPr lang="fr-FR" sz="2000" b="1" dirty="0">
                <a:solidFill>
                  <a:schemeClr val="accent5">
                    <a:lumMod val="75000"/>
                  </a:schemeClr>
                </a:solidFill>
              </a:rPr>
              <a:t>Une fois que vous saurez utiliser ces termes, il vous suffira d'appliquer 2 règles très simples à retenir !</a:t>
            </a:r>
          </a:p>
          <a:p>
            <a:pPr algn="l" rtl="0">
              <a:buFont typeface="Wingdings" pitchFamily="2" charset="2"/>
              <a:buChar char="Ø"/>
            </a:pPr>
            <a:r>
              <a:rPr lang="fr-FR" sz="2000" b="1" u="sng" dirty="0">
                <a:solidFill>
                  <a:srgbClr val="FF0000"/>
                </a:solidFill>
              </a:rPr>
              <a:t>Comment écrire les composés en lettres :</a:t>
            </a:r>
          </a:p>
          <a:p>
            <a:pPr marL="0" indent="0" algn="l" rtl="0">
              <a:buNone/>
            </a:pPr>
            <a:r>
              <a:rPr lang="fr-FR" sz="2000" dirty="0"/>
              <a:t>a) En général, on utilise la conjonction de coordination "et" les nombres qui se terminent par 1 :</a:t>
            </a:r>
          </a:p>
          <a:p>
            <a:pPr marL="0" indent="0" algn="l" rtl="0">
              <a:buNone/>
            </a:pPr>
            <a:r>
              <a:rPr lang="fr-FR" sz="2000" b="1" dirty="0"/>
              <a:t>      61 =soixante et un  		     21 = vingt et un</a:t>
            </a:r>
          </a:p>
          <a:p>
            <a:pPr algn="l" rtl="0"/>
            <a:r>
              <a:rPr lang="fr-FR" sz="2000" b="1" dirty="0">
                <a:solidFill>
                  <a:srgbClr val="FF0000"/>
                </a:solidFill>
              </a:rPr>
              <a:t>ATTENTION :</a:t>
            </a:r>
          </a:p>
          <a:p>
            <a:pPr marL="0" indent="0" algn="l" rtl="0">
              <a:buNone/>
            </a:pPr>
            <a:r>
              <a:rPr lang="fr-FR" sz="2000" b="1" dirty="0"/>
              <a:t>      91 = quatre-vingt-onze 	     81 = quatre-vingt-un</a:t>
            </a:r>
            <a:endParaRPr lang="fr-FR" b="1" dirty="0"/>
          </a:p>
          <a:p>
            <a:pPr marL="0" indent="0" algn="l" rtl="0">
              <a:buNone/>
            </a:pPr>
            <a:endParaRPr lang="fr-FR" sz="2000" b="1" dirty="0"/>
          </a:p>
          <a:p>
            <a:pPr marL="0" indent="0" algn="l" rtl="0">
              <a:buNone/>
            </a:pPr>
            <a:endParaRPr lang="fr-FR" b="1" dirty="0"/>
          </a:p>
          <a:p>
            <a:pPr marL="0" indent="0" algn="l" rtl="0">
              <a:buNone/>
            </a:pPr>
            <a:endParaRPr lang="fr-FR" sz="2000" dirty="0"/>
          </a:p>
          <a:p>
            <a:pPr algn="l" rtl="0"/>
            <a:endParaRPr lang="fr-FR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57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67286"/>
    </mc:Choice>
    <mc:Fallback xmlns="">
      <p:transition spd="slow" advTm="672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287386"/>
            <a:ext cx="7886700" cy="6413863"/>
          </a:xfrm>
          <a:solidFill>
            <a:schemeClr val="accent4">
              <a:lumMod val="40000"/>
              <a:lumOff val="60000"/>
              <a:alpha val="35000"/>
            </a:schemeClr>
          </a:solidFill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sz="1800" b="1" dirty="0"/>
              <a:t>b) </a:t>
            </a:r>
            <a:r>
              <a:rPr lang="fr-FR" sz="1800" dirty="0"/>
              <a:t>On utilise un trait d'union pour les nombres qui se terminent par 3, 4, 5, 6, 7, 8, 9 :</a:t>
            </a:r>
            <a:r>
              <a:rPr lang="fr-FR" sz="1800" b="1" dirty="0"/>
              <a:t>  </a:t>
            </a:r>
            <a:br>
              <a:rPr lang="fr-FR" sz="1800" b="1" dirty="0"/>
            </a:br>
            <a:r>
              <a:rPr lang="fr-FR" sz="1800" b="1" dirty="0"/>
              <a:t>17 = dix-sept		38 = trente-huit		55 = cinquante-cinq</a:t>
            </a:r>
          </a:p>
          <a:p>
            <a:pPr marL="0" indent="0" algn="l">
              <a:buNone/>
            </a:pPr>
            <a:endParaRPr lang="fr-FR" sz="1800" b="1" dirty="0"/>
          </a:p>
          <a:p>
            <a:pPr marL="0" indent="0" algn="l">
              <a:buNone/>
            </a:pPr>
            <a:r>
              <a:rPr lang="fr-FR" sz="1800" b="1" dirty="0"/>
              <a:t>c) </a:t>
            </a:r>
            <a:r>
              <a:rPr lang="fr-FR" sz="1800" dirty="0"/>
              <a:t>Attention à l'accord du nombre 100.</a:t>
            </a:r>
          </a:p>
          <a:p>
            <a:pPr marL="0" indent="0" algn="l">
              <a:buNone/>
            </a:pPr>
            <a:r>
              <a:rPr lang="fr-FR" sz="1800" dirty="0"/>
              <a:t>100 s'accorde s'il est multiplié et  lorsqu'il n'y a pas de chiffre après. Dans le cas contraire, il est invariable.</a:t>
            </a:r>
          </a:p>
          <a:p>
            <a:pPr algn="l" rtl="0"/>
            <a:r>
              <a:rPr lang="fr-FR" sz="1800" dirty="0"/>
              <a:t>100= cent	101= cent un	102= cent deux 	200= deux cents</a:t>
            </a:r>
          </a:p>
          <a:p>
            <a:pPr marL="0" indent="0" algn="l" rtl="0">
              <a:buNone/>
            </a:pPr>
            <a:r>
              <a:rPr lang="fr-FR" sz="1800" dirty="0">
                <a:solidFill>
                  <a:schemeClr val="accent5"/>
                </a:solidFill>
              </a:rPr>
              <a:t>Ex- Pierre a acheté deux cents livres.</a:t>
            </a:r>
          </a:p>
          <a:p>
            <a:pPr marL="0" indent="0" algn="l" rtl="0">
              <a:buNone/>
            </a:pPr>
            <a:r>
              <a:rPr lang="fr-FR" sz="1800" dirty="0">
                <a:solidFill>
                  <a:schemeClr val="accent5"/>
                </a:solidFill>
              </a:rPr>
              <a:t>Ex- Pierre a acheté cent quatre livres</a:t>
            </a:r>
            <a:r>
              <a:rPr lang="fr-FR" sz="1800" dirty="0"/>
              <a:t>.</a:t>
            </a:r>
            <a:endParaRPr lang="fr-FR" sz="1800" b="1" u="sng" dirty="0"/>
          </a:p>
          <a:p>
            <a:pPr algn="l" rtl="0">
              <a:buFont typeface="Wingdings" pitchFamily="2" charset="2"/>
              <a:buChar char="v"/>
            </a:pPr>
            <a:r>
              <a:rPr lang="fr-FR" sz="1800" b="1" u="sng" dirty="0"/>
              <a:t>Exercice: choisissez la bonne réponse:</a:t>
            </a:r>
          </a:p>
          <a:p>
            <a:pPr marL="0" indent="0" algn="l" rtl="0">
              <a:buNone/>
            </a:pPr>
            <a:r>
              <a:rPr lang="fr-FR" sz="1800" dirty="0"/>
              <a:t>1-Ton anniversaire, c’est le (14)…………………. Octobre? </a:t>
            </a:r>
          </a:p>
          <a:p>
            <a:pPr marL="0" indent="0" algn="l" rtl="0">
              <a:buNone/>
            </a:pPr>
            <a:r>
              <a:rPr lang="fr-FR" sz="1800" dirty="0"/>
              <a:t>a-quatre			b-quatorze		c-quarante  </a:t>
            </a:r>
          </a:p>
          <a:p>
            <a:pPr marL="0" indent="0" algn="l" rtl="0">
              <a:buNone/>
            </a:pPr>
            <a:r>
              <a:rPr lang="fr-FR" sz="1800" dirty="0"/>
              <a:t>-Non, c’est le (24) ……………………. Octobre</a:t>
            </a:r>
          </a:p>
          <a:p>
            <a:pPr marL="0" indent="0" algn="l" rtl="0">
              <a:buNone/>
            </a:pPr>
            <a:r>
              <a:rPr lang="fr-FR" sz="1800" dirty="0"/>
              <a:t> a-vingt-quatre		b-vingt-deux		c-quarante-deux</a:t>
            </a:r>
          </a:p>
          <a:p>
            <a:pPr marL="0" indent="0" algn="l" rtl="0">
              <a:buNone/>
            </a:pPr>
            <a:r>
              <a:rPr lang="fr-FR" sz="1800" dirty="0"/>
              <a:t>2- Tu habites loin? - À (9) …………………….. Kilomètres.</a:t>
            </a:r>
          </a:p>
          <a:p>
            <a:pPr marL="0" indent="0" algn="l" rtl="0">
              <a:buNone/>
            </a:pPr>
            <a:r>
              <a:rPr lang="fr-FR" sz="1800" dirty="0"/>
              <a:t> a-dix-neuf		b-sept			c-neuf</a:t>
            </a:r>
          </a:p>
          <a:p>
            <a:pPr marL="0" indent="0" algn="l" rtl="0">
              <a:buNone/>
            </a:pPr>
            <a:r>
              <a:rPr lang="fr-FR" sz="1800" dirty="0"/>
              <a:t>3-Tu as une réservation?  - Oui, c’est la place (62) ……………..	</a:t>
            </a:r>
          </a:p>
          <a:p>
            <a:pPr marL="0" indent="0" algn="l" rtl="0">
              <a:buNone/>
            </a:pPr>
            <a:r>
              <a:rPr lang="fr-FR" sz="1800" dirty="0"/>
              <a:t> a-soixante-douze		b-soixante-dix		c-soixante-deux </a:t>
            </a:r>
          </a:p>
          <a:p>
            <a:pPr algn="l" rtl="0">
              <a:buFont typeface="Wingdings" pitchFamily="2" charset="2"/>
              <a:buChar char="v"/>
            </a:pPr>
            <a:r>
              <a:rPr lang="fr-FR" sz="1800" dirty="0">
                <a:solidFill>
                  <a:srgbClr val="FF0000"/>
                </a:solidFill>
              </a:rPr>
              <a:t> La correction: (1-b/a  2-c 3-c)</a:t>
            </a:r>
          </a:p>
          <a:p>
            <a:pPr marL="0" indent="0" algn="l">
              <a:buNone/>
            </a:pPr>
            <a:endParaRPr lang="fr-FR" sz="1800" b="1" dirty="0"/>
          </a:p>
          <a:p>
            <a:pPr marL="0" indent="0" algn="l">
              <a:buNone/>
            </a:pPr>
            <a:r>
              <a:rPr lang="fr-FR" sz="1800" dirty="0"/>
              <a:t/>
            </a:r>
            <a:br>
              <a:rPr lang="fr-FR" sz="1800" dirty="0"/>
            </a:br>
            <a:endParaRPr lang="fr-FR" sz="18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25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50906"/>
    </mc:Choice>
    <mc:Fallback xmlns="">
      <p:transition spd="slow" advTm="150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58"/>
            <a:ext cx="7886700" cy="941161"/>
          </a:xfrm>
          <a:solidFill>
            <a:schemeClr val="accent2">
              <a:lumMod val="40000"/>
              <a:lumOff val="60000"/>
              <a:alpha val="35000"/>
            </a:schemeClr>
          </a:solidFill>
        </p:spPr>
        <p:txBody>
          <a:bodyPr>
            <a:normAutofit/>
          </a:bodyPr>
          <a:lstStyle/>
          <a:p>
            <a:pPr rtl="0"/>
            <a:r>
              <a:rPr lang="fr-FR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singulier et le pluriel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433739"/>
            <a:ext cx="7886700" cy="5045438"/>
          </a:xfrm>
        </p:spPr>
        <p:txBody>
          <a:bodyPr>
            <a:normAutofit fontScale="925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Quand un nom est au pluriel, on ajoute généralement un « </a:t>
            </a:r>
            <a:r>
              <a:rPr lang="fr-FR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 »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>
              <a:buFont typeface="Wingdings" pitchFamily="2" charset="2"/>
              <a:buChar char="Ø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Tous les éléments de la phrase concernés par le pluriel 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(noms, verbes, adjectifs)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doivent </a:t>
            </a:r>
            <a:r>
              <a:rPr lang="fr-FR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s’accorder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Ex-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amies italienn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sont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très sympathique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elles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parl</a:t>
            </a:r>
            <a:r>
              <a:rPr lang="fr-F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bien français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l" rtl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fr-FR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Attention: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aller,     faire,    être,    avoir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Ils vont, ils font, ils sont,  ils ont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372746"/>
              </p:ext>
            </p:extLst>
          </p:nvPr>
        </p:nvGraphicFramePr>
        <p:xfrm>
          <a:off x="750026" y="3123232"/>
          <a:ext cx="6096000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391114958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3713588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Singulier</a:t>
                      </a:r>
                    </a:p>
                  </a:txBody>
                  <a:tcPr marL="68580" marR="68580">
                    <a:solidFill>
                      <a:schemeClr val="accent2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Pluriel</a:t>
                      </a:r>
                    </a:p>
                  </a:txBody>
                  <a:tcPr marL="68580" marR="68580">
                    <a:solidFill>
                      <a:schemeClr val="accent2"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984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</a:t>
                      </a:r>
                      <a:r>
                        <a:rPr lang="fr-FR" baseline="0" dirty="0"/>
                        <a:t>  \  elle</a:t>
                      </a:r>
                      <a:endParaRPr lang="fr-FR" dirty="0"/>
                    </a:p>
                  </a:txBody>
                  <a:tcPr marL="68580" marR="68580">
                    <a:solidFill>
                      <a:schemeClr val="accent2">
                        <a:tint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Ils  \ elles</a:t>
                      </a:r>
                    </a:p>
                  </a:txBody>
                  <a:tcPr marL="68580" marR="68580">
                    <a:solidFill>
                      <a:schemeClr val="accent2">
                        <a:tint val="4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544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 parle</a:t>
                      </a:r>
                    </a:p>
                  </a:txBody>
                  <a:tcPr marL="68580" marR="68580">
                    <a:solidFill>
                      <a:schemeClr val="accent2">
                        <a:tint val="2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Elles parlent</a:t>
                      </a:r>
                    </a:p>
                  </a:txBody>
                  <a:tcPr marL="68580" marR="68580">
                    <a:solidFill>
                      <a:schemeClr val="accent2">
                        <a:tint val="2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267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Ton amie</a:t>
                      </a:r>
                    </a:p>
                  </a:txBody>
                  <a:tcPr marL="68580" marR="68580">
                    <a:solidFill>
                      <a:schemeClr val="accent2">
                        <a:tint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Tes amies</a:t>
                      </a:r>
                    </a:p>
                  </a:txBody>
                  <a:tcPr marL="68580" marR="68580">
                    <a:solidFill>
                      <a:schemeClr val="accent2">
                        <a:tint val="4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538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</a:t>
                      </a:r>
                      <a:r>
                        <a:rPr lang="fr-FR" baseline="0" dirty="0"/>
                        <a:t> est sympathique</a:t>
                      </a:r>
                      <a:endParaRPr lang="fr-FR" dirty="0"/>
                    </a:p>
                  </a:txBody>
                  <a:tcPr marL="68580" marR="68580">
                    <a:solidFill>
                      <a:schemeClr val="accent2">
                        <a:tint val="2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Elles sont sympathiques</a:t>
                      </a:r>
                    </a:p>
                  </a:txBody>
                  <a:tcPr marL="68580" marR="68580">
                    <a:solidFill>
                      <a:schemeClr val="accent2">
                        <a:tint val="2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4715122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2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83002"/>
    </mc:Choice>
    <mc:Fallback xmlns="">
      <p:transition spd="slow" advTm="83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522514"/>
            <a:ext cx="7886700" cy="6113417"/>
          </a:xfrm>
        </p:spPr>
        <p:txBody>
          <a:bodyPr>
            <a:normAutofit/>
          </a:bodyPr>
          <a:lstStyle/>
          <a:p>
            <a:pPr algn="l" rtl="0"/>
            <a:r>
              <a:rPr lang="fr-FR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Transformez ces phrases au pluriel: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La ville française est jolie. 			Les villes françaises sont jolies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Il mange beaucoup.			Ils mangent beaucoup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Elle habite à Montpellier.			Elles habitent à Montpellier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Qu’est-ce qu’il fait?			Qu’est-ce qu’ils font?</a:t>
            </a:r>
          </a:p>
          <a:p>
            <a:pPr marL="0" indent="0" algn="l" rtl="0">
              <a:buNone/>
            </a:pP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fr-FR" sz="18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 \ de la \ de l’ \ des</a:t>
            </a:r>
          </a:p>
          <a:p>
            <a:pPr marL="0" indent="0" algn="l" rtl="0">
              <a:buNone/>
            </a:pP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rtl="0">
              <a:buNone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3655471" y="1052736"/>
            <a:ext cx="14205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3635896" y="1382844"/>
            <a:ext cx="14205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3635896" y="1742884"/>
            <a:ext cx="142058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3635896" y="2030916"/>
            <a:ext cx="1473020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209618"/>
              </p:ext>
            </p:extLst>
          </p:nvPr>
        </p:nvGraphicFramePr>
        <p:xfrm>
          <a:off x="628651" y="3544780"/>
          <a:ext cx="6934746" cy="2965407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311582">
                  <a:extLst>
                    <a:ext uri="{9D8B030D-6E8A-4147-A177-3AD203B41FA5}">
                      <a16:colId xmlns:a16="http://schemas.microsoft.com/office/drawing/2014/main" xmlns="" val="1507584759"/>
                    </a:ext>
                  </a:extLst>
                </a:gridCol>
                <a:gridCol w="2311582">
                  <a:extLst>
                    <a:ext uri="{9D8B030D-6E8A-4147-A177-3AD203B41FA5}">
                      <a16:colId xmlns:a16="http://schemas.microsoft.com/office/drawing/2014/main" xmlns="" val="4070313209"/>
                    </a:ext>
                  </a:extLst>
                </a:gridCol>
                <a:gridCol w="2311582">
                  <a:extLst>
                    <a:ext uri="{9D8B030D-6E8A-4147-A177-3AD203B41FA5}">
                      <a16:colId xmlns:a16="http://schemas.microsoft.com/office/drawing/2014/main" xmlns="" val="1359976162"/>
                    </a:ext>
                  </a:extLst>
                </a:gridCol>
              </a:tblGrid>
              <a:tr h="857019">
                <a:tc>
                  <a:txBody>
                    <a:bodyPr/>
                    <a:lstStyle/>
                    <a:p>
                      <a:pPr marL="285750" indent="-285750" algn="l" rtl="0">
                        <a:buFont typeface="Wingdings" pitchFamily="2" charset="2"/>
                        <a:buChar char="Ø"/>
                      </a:pPr>
                      <a:r>
                        <a:rPr lang="fr-FR" dirty="0"/>
                        <a:t>Pour parler d’un objet visible ou d’une chose en général</a:t>
                      </a:r>
                    </a:p>
                  </a:txBody>
                  <a:tcPr marL="68580" marR="68580">
                    <a:solidFill>
                      <a:schemeClr val="accent5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Wingdings" pitchFamily="2" charset="2"/>
                        <a:buChar char="Ø"/>
                      </a:pPr>
                      <a:r>
                        <a:rPr lang="fr-FR" dirty="0"/>
                        <a:t>Pour parler d’une quantité imprécise</a:t>
                      </a:r>
                    </a:p>
                  </a:txBody>
                  <a:tcPr marL="68580" marR="68580">
                    <a:solidFill>
                      <a:schemeClr val="accent5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Wingdings" pitchFamily="2" charset="2"/>
                        <a:buChar char="Ø"/>
                      </a:pPr>
                      <a:r>
                        <a:rPr lang="fr-FR" dirty="0"/>
                        <a:t>Pour parler d’une quantité précise</a:t>
                      </a:r>
                    </a:p>
                  </a:txBody>
                  <a:tcPr marL="68580" marR="68580">
                    <a:solidFill>
                      <a:schemeClr val="accent5"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6001849"/>
                  </a:ext>
                </a:extLst>
              </a:tr>
              <a:tr h="496527"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Passe-moi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le</a:t>
                      </a:r>
                      <a:r>
                        <a:rPr lang="fr-FR" dirty="0"/>
                        <a:t> pain</a:t>
                      </a:r>
                    </a:p>
                  </a:txBody>
                  <a:tcPr marL="68580" marR="68580">
                    <a:solidFill>
                      <a:schemeClr val="accent5">
                        <a:tint val="2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Tu veux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du</a:t>
                      </a:r>
                      <a:r>
                        <a:rPr lang="fr-FR" dirty="0"/>
                        <a:t> pain?</a:t>
                      </a:r>
                    </a:p>
                  </a:txBody>
                  <a:tcPr marL="68580" marR="68580">
                    <a:solidFill>
                      <a:schemeClr val="accent5">
                        <a:tint val="2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Je voudrais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trois </a:t>
                      </a:r>
                      <a:r>
                        <a:rPr lang="fr-FR" dirty="0"/>
                        <a:t>pains.</a:t>
                      </a:r>
                    </a:p>
                  </a:txBody>
                  <a:tcPr marL="68580" marR="68580">
                    <a:solidFill>
                      <a:schemeClr val="accent5">
                        <a:tint val="2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963323"/>
                  </a:ext>
                </a:extLst>
              </a:tr>
              <a:tr h="496527"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J’aime bien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la</a:t>
                      </a:r>
                      <a:r>
                        <a:rPr lang="fr-FR" dirty="0"/>
                        <a:t> salade</a:t>
                      </a:r>
                    </a:p>
                  </a:txBody>
                  <a:tcPr marL="68580" marR="68580">
                    <a:solidFill>
                      <a:schemeClr val="lt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Il y a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de la </a:t>
                      </a:r>
                      <a:r>
                        <a:rPr lang="fr-FR" dirty="0"/>
                        <a:t>salade</a:t>
                      </a:r>
                    </a:p>
                  </a:txBody>
                  <a:tcPr marL="68580" marR="68580">
                    <a:solidFill>
                      <a:schemeClr val="lt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Une</a:t>
                      </a:r>
                      <a:r>
                        <a:rPr lang="fr-FR" dirty="0"/>
                        <a:t> salade, s’il vous plait!</a:t>
                      </a:r>
                    </a:p>
                  </a:txBody>
                  <a:tcPr marL="68580" marR="68580">
                    <a:solidFill>
                      <a:schemeClr val="lt1"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5920194"/>
                  </a:ext>
                </a:extLst>
              </a:tr>
              <a:tr h="496527"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J’aime bien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les</a:t>
                      </a:r>
                      <a:r>
                        <a:rPr lang="fr-FR" dirty="0"/>
                        <a:t> yaourts</a:t>
                      </a:r>
                    </a:p>
                  </a:txBody>
                  <a:tcPr marL="68580" marR="68580">
                    <a:solidFill>
                      <a:schemeClr val="accent5">
                        <a:tint val="2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Il y a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des</a:t>
                      </a:r>
                      <a:r>
                        <a:rPr lang="fr-FR" dirty="0"/>
                        <a:t> yaourts dans le frigo</a:t>
                      </a:r>
                    </a:p>
                  </a:txBody>
                  <a:tcPr marL="68580" marR="68580">
                    <a:solidFill>
                      <a:schemeClr val="accent5">
                        <a:tint val="2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Tu veux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un</a:t>
                      </a:r>
                      <a:r>
                        <a:rPr lang="fr-FR" dirty="0"/>
                        <a:t> yaourt?</a:t>
                      </a:r>
                    </a:p>
                  </a:txBody>
                  <a:tcPr marL="68580" marR="68580">
                    <a:solidFill>
                      <a:schemeClr val="accent5">
                        <a:tint val="2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710199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121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07716"/>
    </mc:Choice>
    <mc:Fallback xmlns="">
      <p:transition spd="slow" advTm="1077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053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 ça marche?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9137509"/>
              </p:ext>
            </p:extLst>
          </p:nvPr>
        </p:nvGraphicFramePr>
        <p:xfrm>
          <a:off x="323530" y="1412776"/>
          <a:ext cx="860457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41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72967"/>
    </mc:Choice>
    <mc:Fallback xmlns="">
      <p:transition spd="slow" advTm="72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53778"/>
          </a:xfrm>
        </p:spPr>
        <p:txBody>
          <a:bodyPr>
            <a:normAutofit/>
          </a:bodyPr>
          <a:lstStyle/>
          <a:p>
            <a:pPr marL="342900" indent="-342900" rtl="0">
              <a:buFont typeface="Arial" pitchFamily="34" charset="0"/>
              <a:buChar char="•"/>
            </a:pPr>
            <a:r>
              <a:rPr lang="fr-FR" sz="2400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Exercice du\ de la \ des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018904"/>
            <a:ext cx="7886700" cy="5525587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 veux du ………….? Camembert ou roquefort? 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lait		pain		fromage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S’il te plait, achète du …………</a:t>
            </a:r>
          </a:p>
          <a:p>
            <a:pPr marL="0" indent="0" algn="l" rtl="0"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pain		café		fromage</a:t>
            </a:r>
          </a:p>
          <a:p>
            <a:pPr algn="l" rtl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je prends?</a:t>
            </a:r>
          </a:p>
          <a:p>
            <a:pPr algn="l" rtl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Deux baguettes. 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À midi, il y a de la ………… verte, du poisson et du riz.</a:t>
            </a:r>
          </a:p>
          <a:p>
            <a:pPr marL="0" indent="0" algn="l" rtl="0"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	tomate		salade		viande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J’ai faim! - Il y a du ………. dans le frigo.</a:t>
            </a:r>
          </a:p>
          <a:p>
            <a:pPr marL="914400" lvl="2" indent="0" algn="l" rtl="0">
              <a:lnSpc>
                <a:spcPct val="100000"/>
              </a:lnSpc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 d’orange 	jambon		café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 Tu veux du ……….? - Non, je ne bois pas d’alcool.</a:t>
            </a:r>
          </a:p>
          <a:p>
            <a:pPr marL="914400" lvl="2" indent="0" algn="l" rtl="0">
              <a:lnSpc>
                <a:spcPct val="100000"/>
              </a:lnSpc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café 		jambon		vin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 Comme désert, il y a des ……….: des pommes, des bananes et des oranges.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fruits		salades		œufs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 Pour le petit déjeuner vous voulez du…………….. ou du ………….?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café 		thé		glace		eau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3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24364"/>
    </mc:Choice>
    <mc:Fallback xmlns="">
      <p:transition spd="slow" advTm="124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58"/>
            <a:ext cx="7886700" cy="640715"/>
          </a:xfrm>
        </p:spPr>
        <p:txBody>
          <a:bodyPr>
            <a:normAutofit/>
          </a:bodyPr>
          <a:lstStyle/>
          <a:p>
            <a:pPr marL="457200" indent="-457200" rtl="0">
              <a:buFont typeface="Arial" pitchFamily="34" charset="0"/>
              <a:buChar char="•"/>
            </a:pPr>
            <a:r>
              <a:rPr lang="fr-FR" sz="2800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Exercice du\ de la \ des   		</a:t>
            </a:r>
            <a:r>
              <a:rPr lang="fr-FR" sz="28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correction</a:t>
            </a:r>
            <a:endParaRPr lang="fr-FR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628650" y="1005840"/>
            <a:ext cx="7886700" cy="5734594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Tu veux du ………….? Camembert ou roquefort? 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lait		pain		</a:t>
            </a:r>
            <a:r>
              <a:rPr lang="fr-FR" sz="1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fromage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S’il te plait, achète du …………</a:t>
            </a:r>
          </a:p>
          <a:p>
            <a:pPr algn="l" rtl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Qu’est-ce que je prends?</a:t>
            </a:r>
          </a:p>
          <a:p>
            <a:pPr algn="l" rtl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Deux baguettes. 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café		fromage</a:t>
            </a:r>
          </a:p>
          <a:p>
            <a:pPr marL="0" indent="0" algn="l" rtl="0"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A midi, il y a de la ………… verte, du poisson et du riz.</a:t>
            </a:r>
          </a:p>
          <a:p>
            <a:pPr marL="0" indent="0" algn="l" rtl="0"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	tomate		</a:t>
            </a:r>
            <a:r>
              <a:rPr lang="fr-FR" sz="1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salade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viande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J’ai faim!  - Il y a du ………. dans le frigo.</a:t>
            </a:r>
          </a:p>
          <a:p>
            <a:pPr marL="914400" lvl="2" indent="0" algn="l" rtl="0">
              <a:lnSpc>
                <a:spcPct val="100000"/>
              </a:lnSpc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 d’orange 	</a:t>
            </a:r>
            <a:r>
              <a:rPr lang="fr-FR" sz="1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jambon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café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 Tu veux du ……….?  - Non, je ne bois pas d’alcool.</a:t>
            </a:r>
          </a:p>
          <a:p>
            <a:pPr marL="914400" lvl="2" indent="0" algn="l" rtl="0">
              <a:lnSpc>
                <a:spcPct val="100000"/>
              </a:lnSpc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café 		jambon		</a:t>
            </a:r>
            <a:r>
              <a:rPr lang="fr-FR" sz="1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vin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 Comme désert, il y a des ……….: des pommes, des bananes et des oranges.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fruits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salades		œufs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 Pour le petit déjeuner vous voulez du…………….. ou du ………….?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café 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fr-FR" sz="1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glace		eau </a:t>
            </a:r>
          </a:p>
          <a:p>
            <a:pPr marL="0" lvl="2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2" indent="-285750" algn="l" rtl="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fr-FR" sz="1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Faites l’exercice 12 à la page 15 (cahier d’exercices)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62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70203"/>
    </mc:Choice>
    <mc:Fallback xmlns="">
      <p:transition spd="slow" advTm="70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286749"/>
            <a:ext cx="7886700" cy="692966"/>
          </a:xfrm>
          <a:solidFill>
            <a:srgbClr val="FFFF00">
              <a:alpha val="35000"/>
            </a:srgbClr>
          </a:solidFill>
        </p:spPr>
        <p:txBody>
          <a:bodyPr>
            <a:normAutofit fontScale="90000"/>
          </a:bodyPr>
          <a:lstStyle/>
          <a:p>
            <a:pPr rtl="0"/>
            <a:r>
              <a:rPr lang="fr-FR" sz="4000" b="1" dirty="0"/>
              <a:t>Orthographe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188720"/>
            <a:ext cx="7886700" cy="5421086"/>
          </a:xfrm>
        </p:spPr>
        <p:txBody>
          <a:bodyPr>
            <a:normAutofit lnSpcReduction="100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la différence entre « a » et « à » ?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Font typeface="Wingdings" pitchFamily="2" charset="2"/>
              <a:buChar char="ü"/>
            </a:pP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a » sans accent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est tout simplement la </a:t>
            </a:r>
            <a:r>
              <a:rPr lang="fr-FR" sz="1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https://www.lalanguefrancaise.com/conjugaison/avoir"/>
              </a:rPr>
              <a:t>conjugaison du verbe avoir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https://www.lalanguefrancaise.com/conjugaison/avoir"/>
              </a:rPr>
              <a:t> 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la troisième personne du singulier du présent de l'indicatif.</a:t>
            </a:r>
          </a:p>
          <a:p>
            <a:pPr algn="l" rtl="0">
              <a:buFont typeface="Wingdings" pitchFamily="2" charset="2"/>
              <a:buChar char="ü"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écrit « à » avec un accent : la 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La préposition"/>
              </a:rPr>
              <a:t>préposition</a:t>
            </a: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« à »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s'écrit toujours avec un accent grave.</a:t>
            </a:r>
          </a:p>
          <a:p>
            <a:pPr algn="l" rtl="0"/>
            <a:r>
              <a:rPr lang="fr-FR" sz="1800" b="1" u="sng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Complétez en utilisant « à » ou « a »: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Nous avons habité </a:t>
            </a:r>
            <a:r>
              <a:rPr lang="fr-FR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Genève. (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La préposition"/>
              </a:rPr>
              <a:t>préposition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Florence </a:t>
            </a:r>
            <a:r>
              <a:rPr lang="fr-FR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vingt-deux ans.      (</a:t>
            </a:r>
            <a:r>
              <a:rPr lang="fr-FR" sz="1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https://www.lalanguefrancaise.com/conjugaison/avoir"/>
              </a:rPr>
              <a:t>conjugaison du verbe avoir</a:t>
            </a:r>
            <a:r>
              <a:rPr lang="fr-FR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 rtl="0">
              <a:buFont typeface="Wingdings" pitchFamily="2" charset="2"/>
              <a:buChar char="Ø"/>
            </a:pP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est la différence entre « et » et « est »?</a:t>
            </a:r>
          </a:p>
          <a:p>
            <a:pPr algn="l" rtl="0">
              <a:buFont typeface="Wingdings" pitchFamily="2" charset="2"/>
              <a:buChar char="ü"/>
            </a:pP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et »? 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 avant tout une conjonction de coordination, c'est-à-dire qu'il est utilisé pour faire la liaison entre les mots et les idées </a:t>
            </a:r>
            <a:r>
              <a:rPr lang="fr-FR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le chien et le chat.</a:t>
            </a:r>
          </a:p>
          <a:p>
            <a:pPr algn="l" rtl="0">
              <a:buFont typeface="Wingdings" pitchFamily="2" charset="2"/>
              <a:buChar char="ü"/>
            </a:pP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est »? 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 un verbe venant de être. On le retrouve dans la conjugaison </a:t>
            </a:r>
            <a:r>
              <a:rPr lang="fr-FR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il est. - Il est venu.</a:t>
            </a:r>
          </a:p>
          <a:p>
            <a:pPr algn="l" rtl="0"/>
            <a:r>
              <a:rPr lang="fr-FR" sz="1800" b="1" u="sng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Complétez en utilisant et ou est: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Jérémie </a:t>
            </a:r>
            <a:r>
              <a:rPr lang="fr-FR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Pablo sont de vieux amis. (</a:t>
            </a:r>
            <a:r>
              <a:rPr lang="fr-FR" sz="1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conjonction de coordination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 rtl="0"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2-Où </a:t>
            </a:r>
            <a:r>
              <a:rPr lang="fr-FR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 stylo? (</a:t>
            </a:r>
            <a:r>
              <a:rPr lang="fr-FR" sz="1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verbe être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l" rtl="0">
              <a:buNone/>
            </a:pP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fr-FR" sz="1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Faites les exercices 17-18 à la page 18 (cahier d’exercices)</a:t>
            </a:r>
          </a:p>
          <a:p>
            <a:pPr marL="0" indent="0" algn="l" rtl="0"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 algn="l" rtl="0">
              <a:buNone/>
            </a:pPr>
            <a:endParaRPr lang="fr-FR" sz="2000" b="1" u="sng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 algn="l" rtl="0">
              <a:buNone/>
            </a:pPr>
            <a:endParaRPr lang="fr-FR" sz="2000" b="1" u="sng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0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62749"/>
    </mc:Choice>
    <mc:Fallback xmlns="">
      <p:transition spd="slow" advTm="162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7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391</Words>
  <Application>Microsoft Office PowerPoint</Application>
  <PresentationFormat>عرض على الشاشة (3:4)‏</PresentationFormat>
  <Paragraphs>199</Paragraphs>
  <Slides>12</Slides>
  <Notes>0</Notes>
  <HiddenSlides>0</HiddenSlides>
  <MMClips>12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Office Theme</vt:lpstr>
      <vt:lpstr>Séquence 2</vt:lpstr>
      <vt:lpstr>C’est un \ c’est une+ nom + adjectif</vt:lpstr>
      <vt:lpstr>La conjugaison des verbes: avoir, vouloir et connaitre</vt:lpstr>
      <vt:lpstr>    Voici la liste des chiffres et nombres que vous devez absolument connaître pour pouvoir les écrire en lettres.</vt:lpstr>
      <vt:lpstr>Encore une petite liste de nombres en lettres (pour les dizaines)...</vt:lpstr>
      <vt:lpstr>عرض تقديمي في PowerPoint</vt:lpstr>
      <vt:lpstr>Le singulier et le pluriel</vt:lpstr>
      <vt:lpstr>عرض تقديمي في PowerPoint</vt:lpstr>
      <vt:lpstr>Comment ça marche?</vt:lpstr>
      <vt:lpstr>Exercice du\ de la \ des </vt:lpstr>
      <vt:lpstr>Exercice du\ de la \ des     La correction</vt:lpstr>
      <vt:lpstr>Orthographe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Séquence 2</dc:title>
  <dc:creator/>
  <cp:lastModifiedBy/>
  <cp:revision>23</cp:revision>
  <dcterms:created xsi:type="dcterms:W3CDTF">2022-12-19T10:48:05Z</dcterms:created>
  <dcterms:modified xsi:type="dcterms:W3CDTF">2025-09-16T10:05:52Z</dcterms:modified>
</cp:coreProperties>
</file>