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6" r:id="rId2"/>
    <p:sldId id="258" r:id="rId3"/>
    <p:sldId id="316" r:id="rId4"/>
    <p:sldId id="317" r:id="rId5"/>
    <p:sldId id="318" r:id="rId6"/>
    <p:sldId id="315" r:id="rId7"/>
    <p:sldId id="319" r:id="rId8"/>
    <p:sldId id="320" r:id="rId9"/>
    <p:sldId id="321" r:id="rId10"/>
    <p:sldId id="322" r:id="rId11"/>
    <p:sldId id="323" r:id="rId12"/>
    <p:sldId id="324" r:id="rId13"/>
    <p:sldId id="325" r:id="rId14"/>
    <p:sldId id="30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PqiqX5D6Lgs3eCObCR5veQ==" hashData="6rfFE1LLzN5WGqrm8HwdVIQVRmQia16Zv+qKJ5hZBiBIf8Tp8xP8FNMl2hspTxeS4EHaXkOjYqwyiKKXCwb62w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108" y="3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3EE0CD-3E60-A242-ADB2-D660CB30D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1F910A8-5DA4-0F1A-EE38-6803142E76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FAFFD7E-202D-06CE-D54D-C0DD5CE40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65FC100-6168-2DD2-1408-B607B424E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8A75981-5CD4-9AD2-6D64-8E8475001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531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F6B6961-9F76-2213-34C9-1BC39E4B9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F914131-1487-F4A7-A22B-0A790E7772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05CCF7F-3810-A6EA-B80B-7BD54AA20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C68291C-FB6E-AD84-2EB6-0C9E9DB4F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9F5B316-8F73-7457-9737-3CDEF5A56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967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3027D8-A41A-900A-212B-FF510023D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651BEDB-D9D9-5AD3-17EE-F6411EDF5F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13E1E50-5A9A-F3A6-5621-544C53059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2B1584E-9B70-A6AD-3A80-39D9CE39D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5AB8DD8-471B-AAD4-9045-B0D636BAD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107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FF0C56D-5F38-F17B-3068-0E0D89235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7E4E09F-9D36-39FE-D29E-7D08668889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49DE846-3F29-E46B-7D2D-6202CCB397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FEFAB2E-2441-C3B3-E0AA-2487C3DEF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42F1020-BAC9-FB4D-0423-16D923B37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4740613-7B20-DFF3-CC53-A634EC64E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321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328A8F-15E7-9B08-9623-D622B7B92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1A565BF-C749-FF12-D6DE-52EB7D9E7B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69C8A32-C055-45A1-9F27-15A2D5F684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3784770-1750-972F-76DE-451963E8BC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CFFD98DB-E251-0853-9B67-1E11DE856C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82A05F27-4EB0-0E08-C93F-BD2749A45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5DEDFF2-F346-68D9-E751-2EF8B7807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8579FAB8-723C-B586-349E-1894F9F1B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895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DB33DB-1868-4941-6517-57E2ED3C3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6E36031-58ED-93F1-08FF-ADAB5C926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A4F4AA6-D9F2-0F2C-4D12-03473BD09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D2A5DAF-0A18-A15A-B4A4-445105F0D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211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4173A1E2-EA8A-BCF4-AEBB-F7C8F7A8A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AC6532B-5F4C-5985-1871-A76099CF0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06844EC-3FF2-22A2-85B2-EE8A60239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371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A6201D-9DE8-8C92-FBD3-E048DD082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A514599-D839-B7E0-87BD-DEDC4F3F1E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AA69151-8163-8D5C-C1AD-617733CDB3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195840B-1217-0FA4-1F0D-9192F6E6E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05F550B-F006-3005-4A1A-37FC27E08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05F6259-E21F-17D9-7C74-6609F6AA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74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C0C1D4-AA8E-1A36-400A-93D469936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7C416AD-7610-AF62-9843-37E4C248EA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73E3D07-C088-11B9-CFE9-B4FCB79273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4CCE445-B796-9400-9911-B5CE170B2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09F69A4-13CF-0C76-37A8-E383FEF6F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653DBD7-1663-45D6-E99F-399BA021A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726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430E22E-D4E8-B804-ECF1-D08EA69D6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D8A39C4-0F65-C708-A363-90238D2C8B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B0A724F-0FF4-91A5-C423-8982F5DFC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9BC90DC-D928-43EF-5EA6-28CF246D1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954B8AE-7B2A-2D8D-A368-7D3495D10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76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EA6CE66-2C69-EE26-AEAC-122CF682B6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F925EC7-6F16-AE45-CD0D-15E45EFF33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D53C22D-5B63-CD72-78BB-3F98EC5FD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B1A20E8-83FE-EBDB-07C8-3BFDCEE12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F009F78-7EE9-40AD-0C2C-1F80D4313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752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000"/>
            <a:lum/>
          </a:blip>
          <a:srcRect/>
          <a:stretch>
            <a:fillRect t="-75000" b="-7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C4801A57-15EC-F67B-1B63-E4B2D72EA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3DD78B6-D338-1620-E457-B5BA59271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D975A36-09BF-8A7B-6599-8F1D5BFA7B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EA5C67F-7EB8-8286-AE3E-0C4B83B9DE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3F97F75-00DC-304C-E43A-3AF361739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13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7" Type="http://schemas.openxmlformats.org/officeDocument/2006/relationships/image" Target="../media/image2.png"/><Relationship Id="rId2" Type="http://schemas.microsoft.com/office/2007/relationships/media" Target="../media/media3.m4a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2" Type="http://schemas.microsoft.com/office/2007/relationships/media" Target="../media/media4.m4a"/><Relationship Id="rId1" Type="http://schemas.openxmlformats.org/officeDocument/2006/relationships/tags" Target="../tags/tag2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2" Type="http://schemas.microsoft.com/office/2007/relationships/media" Target="../media/media7.m4a"/><Relationship Id="rId1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4a"/><Relationship Id="rId2" Type="http://schemas.microsoft.com/office/2007/relationships/media" Target="../media/media8.m4a"/><Relationship Id="rId1" Type="http://schemas.openxmlformats.org/officeDocument/2006/relationships/tags" Target="../tags/tag4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2" Type="http://schemas.microsoft.com/office/2007/relationships/media" Target="../media/media9.m4a"/><Relationship Id="rId1" Type="http://schemas.openxmlformats.org/officeDocument/2006/relationships/tags" Target="../tags/tag5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m4a"/><Relationship Id="rId2" Type="http://schemas.microsoft.com/office/2007/relationships/media" Target="../media/media10.m4a"/><Relationship Id="rId1" Type="http://schemas.openxmlformats.org/officeDocument/2006/relationships/tags" Target="../tags/tag6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m4a"/><Relationship Id="rId2" Type="http://schemas.microsoft.com/office/2007/relationships/media" Target="../media/media11.m4a"/><Relationship Id="rId1" Type="http://schemas.openxmlformats.org/officeDocument/2006/relationships/tags" Target="../tags/tag7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m4a"/><Relationship Id="rId2" Type="http://schemas.microsoft.com/office/2007/relationships/media" Target="../media/media12.m4a"/><Relationship Id="rId1" Type="http://schemas.openxmlformats.org/officeDocument/2006/relationships/tags" Target="../tags/tag8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3.m4a"/><Relationship Id="rId2" Type="http://schemas.microsoft.com/office/2007/relationships/media" Target="../media/media13.m4a"/><Relationship Id="rId1" Type="http://schemas.openxmlformats.org/officeDocument/2006/relationships/tags" Target="../tags/tag9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C125AA-CABC-241E-49C3-2F407EF2B0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8653670" cy="87871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New English File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8B1C1C4-8963-DE6E-9CE9-DC34F98046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4974" y="1396966"/>
            <a:ext cx="8653670" cy="878715"/>
          </a:xfrm>
        </p:spPr>
        <p:txBody>
          <a:bodyPr>
            <a:normAutofit fontScale="92500" lnSpcReduction="20000"/>
          </a:bodyPr>
          <a:lstStyle/>
          <a:p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Intermediate</a:t>
            </a:r>
          </a:p>
          <a:p>
            <a:r>
              <a:rPr lang="en-US" sz="3200" b="1" dirty="0"/>
              <a:t>Session 12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xmlns="" id="{45B942AE-AE36-8EC9-773A-F9EBAA7238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204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79"/>
    </mc:Choice>
    <mc:Fallback xmlns="">
      <p:transition spd="slow" advTm="51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9FF6C63-EDB0-C63C-80E7-4BE11AE41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6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Unit7 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Writing</a:t>
            </a:r>
            <a:endParaRPr lang="en-US" sz="4400" b="1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 article fo</a:t>
            </a: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 a magazine</a:t>
            </a:r>
            <a:endParaRPr lang="en-US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462CB205-A9AD-52E3-06C0-CAF079F112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02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92"/>
    </mc:Choice>
    <mc:Fallback xmlns="">
      <p:transition spd="slow" advTm="70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AC06D69-A632-95B4-EA60-3B8E156A3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791" y="172278"/>
            <a:ext cx="11701670" cy="6493565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a. Read an article for a student magazine about the advantages and disadvantages of living without a TV. The computer has found ten mistakes (grammar, punctuation, or spelling). Can you correct them?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1912654-4DF3-50AA-2332-3FE7C5AB1D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2452" y="781879"/>
            <a:ext cx="4269923" cy="60761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C0FA990-131A-B0EF-B3AB-8948090617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2375" y="781879"/>
            <a:ext cx="4412847" cy="32202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E93CC3F-0570-96A4-6694-B73B6DE3DDFA}"/>
              </a:ext>
            </a:extLst>
          </p:cNvPr>
          <p:cNvSpPr txBox="1"/>
          <p:nvPr/>
        </p:nvSpPr>
        <p:spPr>
          <a:xfrm>
            <a:off x="5522253" y="4179838"/>
            <a:ext cx="643783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Check your answers</a:t>
            </a:r>
          </a:p>
          <a:p>
            <a:r>
              <a:rPr lang="en-US" dirty="0"/>
              <a:t>1 has		6 </a:t>
            </a:r>
            <a:r>
              <a:rPr lang="en-US" dirty="0" err="1"/>
              <a:t>programmes</a:t>
            </a:r>
            <a:endParaRPr lang="en-US" dirty="0"/>
          </a:p>
          <a:p>
            <a:r>
              <a:rPr lang="en-US" dirty="0"/>
              <a:t>2 talking		7 documentaries</a:t>
            </a:r>
          </a:p>
          <a:p>
            <a:r>
              <a:rPr lang="en-US" dirty="0"/>
              <a:t>3 fitter		8 what’s (or what is)</a:t>
            </a:r>
          </a:p>
          <a:p>
            <a:r>
              <a:rPr lang="en-US" dirty="0"/>
              <a:t>4 different	9 although</a:t>
            </a:r>
          </a:p>
          <a:p>
            <a:r>
              <a:rPr lang="en-US" dirty="0"/>
              <a:t>5 their		10 off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279C814E-9123-61CB-7F36-07ECFC2F989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30994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9590"/>
    </mc:Choice>
    <mc:Fallback xmlns="">
      <p:transition spd="slow" advTm="1795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AC06D69-A632-95B4-EA60-3B8E156A3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096" y="450574"/>
            <a:ext cx="10986052" cy="602973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b. Read the article again. Then answer the questions.</a:t>
            </a:r>
          </a:p>
          <a:p>
            <a:pPr marL="0" indent="0">
              <a:buNone/>
            </a:pP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b="1" dirty="0"/>
              <a:t>1. What are the three advantages of life without a TV?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Families spend time talking to each other. They do more creative things like reading. They are usually fitter.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2.  What are the two disadvantages?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Children who don’t have a TV may feel different from their friends. They might know less about what is happening in the world.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3.  Is the writer for or against having a TV?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The writer is for having a TV but thinks we should only watch good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</a:rPr>
              <a:t>programmes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410D7310-598A-E141-8E3F-3240854ADF6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78981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657"/>
    </mc:Choice>
    <mc:Fallback xmlns="">
      <p:transition spd="slow" advTm="776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AC06D69-A632-95B4-EA60-3B8E156A3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096" y="450574"/>
            <a:ext cx="10986052" cy="6029739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Useful language</a:t>
            </a:r>
          </a:p>
          <a:p>
            <a:pPr marL="0" indent="0" algn="ctr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writing about advantages and disadvantages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/>
              <a:t>Listing advantages</a:t>
            </a:r>
          </a:p>
          <a:p>
            <a:pPr marL="0" indent="0">
              <a:buNone/>
            </a:pPr>
            <a:r>
              <a:rPr lang="en-US" dirty="0"/>
              <a:t>First,/Firstly,... Secondly,... Thirdly,...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/>
              <a:t>Listing disadvantages</a:t>
            </a:r>
          </a:p>
          <a:p>
            <a:pPr marL="0" indent="0">
              <a:buNone/>
            </a:pPr>
            <a:r>
              <a:rPr lang="en-US" dirty="0"/>
              <a:t>On the other hand, there are also (some) disadvantages.</a:t>
            </a:r>
          </a:p>
          <a:p>
            <a:pPr marL="0" indent="0">
              <a:buNone/>
            </a:pPr>
            <a:r>
              <a:rPr lang="en-US" dirty="0"/>
              <a:t>For instance,... / For example,...</a:t>
            </a:r>
          </a:p>
          <a:p>
            <a:pPr marL="0" indent="0">
              <a:buNone/>
            </a:pPr>
            <a:r>
              <a:rPr lang="en-US" dirty="0"/>
              <a:t>Also,...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/>
              <a:t>Conclusion</a:t>
            </a:r>
          </a:p>
          <a:p>
            <a:pPr marL="0" indent="0">
              <a:buNone/>
            </a:pPr>
            <a:r>
              <a:rPr lang="en-US" dirty="0"/>
              <a:t>In conclusion / To sum up, I think. ،.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EBF707E6-DFB3-8E94-30F6-DEBAC0C1A5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83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620"/>
    </mc:Choice>
    <mc:Fallback xmlns="">
      <p:transition spd="slow" advTm="716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9FF6C63-EDB0-C63C-80E7-4BE11AE41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6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Unit 7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Review</a:t>
            </a:r>
            <a:endParaRPr lang="en-US" sz="4400" b="1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do you remember?</a:t>
            </a:r>
            <a:endParaRPr lang="en-US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36E69FF8-2758-0C2E-45A4-4A03C94F4D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656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11"/>
    </mc:Choice>
    <mc:Fallback xmlns="">
      <p:transition spd="slow" advTm="52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AC06D69-A632-95B4-EA60-3B8E156A3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835" y="185530"/>
            <a:ext cx="11052313" cy="66724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Grammar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a. Choose a, b, or c. </a:t>
            </a:r>
          </a:p>
          <a:p>
            <a:pPr marL="0" indent="0">
              <a:buNone/>
            </a:pPr>
            <a:r>
              <a:rPr lang="en-US" b="1" dirty="0"/>
              <a:t>1. If we hadn’t gone to that meeting, we ____ each other. </a:t>
            </a:r>
          </a:p>
          <a:p>
            <a:pPr marL="0" indent="0">
              <a:buNone/>
            </a:pPr>
            <a:r>
              <a:rPr lang="en-US" b="1" dirty="0"/>
              <a:t>a. </a:t>
            </a:r>
            <a:r>
              <a:rPr lang="en-US" dirty="0"/>
              <a:t>wouldn’t meet 	</a:t>
            </a:r>
            <a:r>
              <a:rPr lang="en-US" b="1" dirty="0"/>
              <a:t>b. </a:t>
            </a:r>
            <a:r>
              <a:rPr lang="en-US" dirty="0"/>
              <a:t>hadn’t met 	</a:t>
            </a:r>
            <a:r>
              <a:rPr lang="en-US" b="1" dirty="0"/>
              <a:t>c. </a:t>
            </a:r>
            <a:r>
              <a:rPr lang="en-US" dirty="0"/>
              <a:t>wouldn’t have met </a:t>
            </a:r>
          </a:p>
          <a:p>
            <a:pPr marL="0" indent="0">
              <a:buNone/>
            </a:pPr>
            <a:r>
              <a:rPr lang="en-US" b="1" dirty="0"/>
              <a:t>2. Could you tell me what ____?</a:t>
            </a:r>
          </a:p>
          <a:p>
            <a:pPr marL="0" indent="0">
              <a:buNone/>
            </a:pPr>
            <a:r>
              <a:rPr lang="en-US" b="1" dirty="0"/>
              <a:t>a. </a:t>
            </a:r>
            <a:r>
              <a:rPr lang="en-US" dirty="0"/>
              <a:t>is your name 	</a:t>
            </a:r>
            <a:r>
              <a:rPr lang="en-US" b="1" dirty="0"/>
              <a:t>b. </a:t>
            </a:r>
            <a:r>
              <a:rPr lang="en-US" dirty="0"/>
              <a:t>your name is 	</a:t>
            </a:r>
            <a:r>
              <a:rPr lang="en-US" b="1" dirty="0"/>
              <a:t>c. </a:t>
            </a:r>
            <a:r>
              <a:rPr lang="en-US" dirty="0"/>
              <a:t>your name </a:t>
            </a:r>
          </a:p>
          <a:p>
            <a:pPr marL="0" indent="0">
              <a:buNone/>
            </a:pPr>
            <a:r>
              <a:rPr lang="en-US" b="1" dirty="0"/>
              <a:t>3. Do you know ____ after lunch? </a:t>
            </a:r>
          </a:p>
          <a:p>
            <a:pPr marL="0" indent="0">
              <a:buNone/>
            </a:pPr>
            <a:r>
              <a:rPr lang="en-US" b="1" dirty="0"/>
              <a:t>a. </a:t>
            </a:r>
            <a:r>
              <a:rPr lang="en-US" dirty="0"/>
              <a:t>if the shop does open 	</a:t>
            </a:r>
          </a:p>
          <a:p>
            <a:pPr marL="0" indent="0">
              <a:buNone/>
            </a:pPr>
            <a:r>
              <a:rPr lang="en-US" b="1" dirty="0"/>
              <a:t>b. </a:t>
            </a:r>
            <a:r>
              <a:rPr lang="en-US" dirty="0"/>
              <a:t>if opens the shop 				</a:t>
            </a:r>
            <a:r>
              <a:rPr lang="en-US" b="1" dirty="0"/>
              <a:t>c. </a:t>
            </a:r>
            <a:r>
              <a:rPr lang="en-US" dirty="0"/>
              <a:t>if the shop opens </a:t>
            </a:r>
          </a:p>
          <a:p>
            <a:pPr marL="0" indent="0">
              <a:buNone/>
            </a:pPr>
            <a:r>
              <a:rPr lang="en-US" b="1" dirty="0"/>
              <a:t>4. You aren’t coming tonight, ____? </a:t>
            </a:r>
          </a:p>
          <a:p>
            <a:pPr marL="0" indent="0">
              <a:buNone/>
            </a:pPr>
            <a:r>
              <a:rPr lang="en-US" b="1" dirty="0"/>
              <a:t>a. </a:t>
            </a:r>
            <a:r>
              <a:rPr lang="en-US" dirty="0"/>
              <a:t>are you 		</a:t>
            </a:r>
            <a:r>
              <a:rPr lang="en-US" b="1" dirty="0"/>
              <a:t>b. </a:t>
            </a:r>
            <a:r>
              <a:rPr lang="en-US" dirty="0"/>
              <a:t>aren’t you 		</a:t>
            </a:r>
            <a:r>
              <a:rPr lang="en-US" b="1" dirty="0"/>
              <a:t>c. </a:t>
            </a:r>
            <a:r>
              <a:rPr lang="en-US" dirty="0"/>
              <a:t>you aren’t </a:t>
            </a:r>
          </a:p>
          <a:p>
            <a:pPr marL="0" indent="0">
              <a:buNone/>
            </a:pPr>
            <a:r>
              <a:rPr lang="en-US" b="1" dirty="0"/>
              <a:t>5. If you’ve finished watching TV, ____. </a:t>
            </a:r>
          </a:p>
          <a:p>
            <a:pPr marL="0" indent="0">
              <a:buNone/>
            </a:pPr>
            <a:r>
              <a:rPr lang="en-US" b="1" dirty="0"/>
              <a:t>a. </a:t>
            </a:r>
            <a:r>
              <a:rPr lang="en-US" dirty="0"/>
              <a:t>turn off it 		</a:t>
            </a:r>
            <a:r>
              <a:rPr lang="en-US" b="1" dirty="0"/>
              <a:t>b. </a:t>
            </a:r>
            <a:r>
              <a:rPr lang="en-US" dirty="0"/>
              <a:t>turn it off 		</a:t>
            </a:r>
            <a:r>
              <a:rPr lang="en-US" b="1" dirty="0"/>
              <a:t>c. </a:t>
            </a:r>
            <a:r>
              <a:rPr lang="en-US" dirty="0"/>
              <a:t>turn off</a:t>
            </a:r>
          </a:p>
          <a:p>
            <a:pPr marL="0" indent="0">
              <a:buNone/>
            </a:pPr>
            <a:endParaRPr lang="en-US" b="1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xmlns="" id="{2D07E2CD-0671-1357-9D0E-708866A11A6C}"/>
              </a:ext>
            </a:extLst>
          </p:cNvPr>
          <p:cNvCxnSpPr/>
          <p:nvPr/>
        </p:nvCxnSpPr>
        <p:spPr>
          <a:xfrm>
            <a:off x="6096000" y="2186609"/>
            <a:ext cx="3048000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C2DC2CFC-F005-2C9E-A180-F2A7987570C8}"/>
              </a:ext>
            </a:extLst>
          </p:cNvPr>
          <p:cNvCxnSpPr>
            <a:cxnSpLocks/>
          </p:cNvCxnSpPr>
          <p:nvPr/>
        </p:nvCxnSpPr>
        <p:spPr>
          <a:xfrm>
            <a:off x="3279913" y="3200400"/>
            <a:ext cx="225949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FD7A43D2-6227-5199-BA0D-490F66723C47}"/>
              </a:ext>
            </a:extLst>
          </p:cNvPr>
          <p:cNvCxnSpPr/>
          <p:nvPr/>
        </p:nvCxnSpPr>
        <p:spPr>
          <a:xfrm>
            <a:off x="7003773" y="4777409"/>
            <a:ext cx="3048000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EB09CF51-DE1D-F158-1B9B-A5BDD64C4FEA}"/>
              </a:ext>
            </a:extLst>
          </p:cNvPr>
          <p:cNvCxnSpPr>
            <a:cxnSpLocks/>
          </p:cNvCxnSpPr>
          <p:nvPr/>
        </p:nvCxnSpPr>
        <p:spPr>
          <a:xfrm>
            <a:off x="516835" y="5758069"/>
            <a:ext cx="1696278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7F4EAEFA-E4E4-40E3-A4C3-EE74EEECB6CA}"/>
              </a:ext>
            </a:extLst>
          </p:cNvPr>
          <p:cNvCxnSpPr>
            <a:cxnSpLocks/>
          </p:cNvCxnSpPr>
          <p:nvPr/>
        </p:nvCxnSpPr>
        <p:spPr>
          <a:xfrm>
            <a:off x="3279913" y="6698974"/>
            <a:ext cx="192819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EE4D4E94-5F1E-DEBC-499C-D3F74F6BE99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86026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5792"/>
    </mc:Choice>
    <mc:Fallback xmlns="">
      <p:transition spd="slow" advTm="1857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AC06D69-A632-95B4-EA60-3B8E156A3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096" y="450574"/>
            <a:ext cx="10986052" cy="60297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b. Complete the second sentence with two words so that it means the same as the first.</a:t>
            </a:r>
          </a:p>
          <a:p>
            <a:pPr marL="0" indent="0">
              <a:buNone/>
            </a:pPr>
            <a:r>
              <a:rPr lang="en-US" b="1" dirty="0"/>
              <a:t>1. We were late because we got lost.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If we ________________ lost, we wouldn’t have been late.</a:t>
            </a:r>
          </a:p>
          <a:p>
            <a:pPr marL="0" indent="0">
              <a:buNone/>
            </a:pPr>
            <a:r>
              <a:rPr lang="en-US" b="1" dirty="0"/>
              <a:t>2. What time did you arrive home last night?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Could you tell me what time ________________ home last night?</a:t>
            </a:r>
          </a:p>
          <a:p>
            <a:pPr marL="0" indent="0">
              <a:buNone/>
            </a:pPr>
            <a:r>
              <a:rPr lang="en-US" b="1" dirty="0"/>
              <a:t>3. Does this train stop in Norwich?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Do you know ____ this train ______ in Norwich?</a:t>
            </a:r>
          </a:p>
          <a:p>
            <a:pPr marL="0" indent="0">
              <a:buNone/>
            </a:pPr>
            <a:r>
              <a:rPr lang="en-US" b="1" dirty="0"/>
              <a:t>4. I think the film finishes at 8.00.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The film finishes at 8.00, __________?</a:t>
            </a:r>
          </a:p>
          <a:p>
            <a:pPr marL="0" indent="0">
              <a:buNone/>
            </a:pPr>
            <a:r>
              <a:rPr lang="en-US" b="1" dirty="0"/>
              <a:t>5. I’m excited about our holiday.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I’m looking ____________ our holiday.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99CF3E4-4EE4-A46B-091F-20C18861265E}"/>
              </a:ext>
            </a:extLst>
          </p:cNvPr>
          <p:cNvSpPr txBox="1"/>
          <p:nvPr/>
        </p:nvSpPr>
        <p:spPr>
          <a:xfrm>
            <a:off x="1775791" y="1842053"/>
            <a:ext cx="17232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hadn’t got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41DE804-AB5E-A694-8188-749298AA4AA8}"/>
              </a:ext>
            </a:extLst>
          </p:cNvPr>
          <p:cNvSpPr txBox="1"/>
          <p:nvPr/>
        </p:nvSpPr>
        <p:spPr>
          <a:xfrm>
            <a:off x="5426765" y="2776331"/>
            <a:ext cx="18798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you arrived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2EC1C83-F62F-420B-879D-8A3C31AE569E}"/>
              </a:ext>
            </a:extLst>
          </p:cNvPr>
          <p:cNvSpPr txBox="1"/>
          <p:nvPr/>
        </p:nvSpPr>
        <p:spPr>
          <a:xfrm>
            <a:off x="3187147" y="3756752"/>
            <a:ext cx="386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if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7F287D2-11C7-1F23-363C-2A4F28EF54A5}"/>
              </a:ext>
            </a:extLst>
          </p:cNvPr>
          <p:cNvSpPr txBox="1"/>
          <p:nvPr/>
        </p:nvSpPr>
        <p:spPr>
          <a:xfrm>
            <a:off x="5105664" y="3756752"/>
            <a:ext cx="9704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stops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FD393BD-F05B-5A7E-6346-A67555A29F59}"/>
              </a:ext>
            </a:extLst>
          </p:cNvPr>
          <p:cNvSpPr txBox="1"/>
          <p:nvPr/>
        </p:nvSpPr>
        <p:spPr>
          <a:xfrm>
            <a:off x="4565150" y="4856922"/>
            <a:ext cx="15985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doesn’t it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4B7479C-6DDD-37FE-F75C-3A6B1EE327AA}"/>
              </a:ext>
            </a:extLst>
          </p:cNvPr>
          <p:cNvSpPr txBox="1"/>
          <p:nvPr/>
        </p:nvSpPr>
        <p:spPr>
          <a:xfrm>
            <a:off x="2841921" y="5837343"/>
            <a:ext cx="17693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forward to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xmlns="" id="{6B81A884-2497-1582-6314-F16A7CDEEAF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29930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815"/>
    </mc:Choice>
    <mc:Fallback xmlns="">
      <p:transition spd="slow" advTm="958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AC06D69-A632-95B4-EA60-3B8E156A3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48" y="450574"/>
            <a:ext cx="11277600" cy="6029739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Vocabulary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a. Complete with an adjective or adverb from the bold noun.</a:t>
            </a:r>
          </a:p>
          <a:p>
            <a:pPr marL="0" indent="0">
              <a:buNone/>
            </a:pPr>
            <a:r>
              <a:rPr lang="en-US" b="1" dirty="0"/>
              <a:t>1. </a:t>
            </a:r>
            <a:r>
              <a:rPr lang="en-US" dirty="0"/>
              <a:t>He's very intelligent but __________ he’s not very good-looking.    </a:t>
            </a:r>
            <a:r>
              <a:rPr lang="en-US" b="1" dirty="0"/>
              <a:t>fortune</a:t>
            </a:r>
          </a:p>
          <a:p>
            <a:pPr marL="0" indent="0">
              <a:buNone/>
            </a:pPr>
            <a:r>
              <a:rPr lang="en-US" b="1" dirty="0"/>
              <a:t>2. </a:t>
            </a:r>
            <a:r>
              <a:rPr lang="en-US" dirty="0"/>
              <a:t>He hates waiting. He’s very ________ .	</a:t>
            </a:r>
            <a:r>
              <a:rPr lang="en-US" b="1" dirty="0"/>
              <a:t>patience</a:t>
            </a:r>
          </a:p>
          <a:p>
            <a:pPr marL="0" indent="0">
              <a:buNone/>
            </a:pPr>
            <a:r>
              <a:rPr lang="en-US" b="1" dirty="0"/>
              <a:t>3. </a:t>
            </a:r>
            <a:r>
              <a:rPr lang="en-US" dirty="0"/>
              <a:t>Let’s buy this sofa. It’s definitely the most ___________. 	</a:t>
            </a:r>
            <a:r>
              <a:rPr lang="en-US" b="1" dirty="0"/>
              <a:t>comfort</a:t>
            </a:r>
          </a:p>
          <a:p>
            <a:pPr marL="0" indent="0">
              <a:buNone/>
            </a:pPr>
            <a:r>
              <a:rPr lang="en-US" b="1" dirty="0"/>
              <a:t>4. </a:t>
            </a:r>
            <a:r>
              <a:rPr lang="en-US" dirty="0"/>
              <a:t>I was very	_____in the exam. The questions were all on things I’d studied the night before. 	</a:t>
            </a:r>
            <a:r>
              <a:rPr lang="en-US" b="1" dirty="0"/>
              <a:t>luck</a:t>
            </a:r>
          </a:p>
          <a:p>
            <a:pPr marL="0" indent="0">
              <a:buNone/>
            </a:pPr>
            <a:r>
              <a:rPr lang="en-US" b="1" dirty="0"/>
              <a:t>5. </a:t>
            </a:r>
            <a:r>
              <a:rPr lang="en-US" dirty="0"/>
              <a:t>He writes very ________ and makes a lot of spelling mistakes.	</a:t>
            </a:r>
            <a:r>
              <a:rPr lang="en-US" b="1" dirty="0"/>
              <a:t>care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F80D89F-A19D-0F1E-64E2-82A8AC733C65}"/>
              </a:ext>
            </a:extLst>
          </p:cNvPr>
          <p:cNvSpPr txBox="1"/>
          <p:nvPr/>
        </p:nvSpPr>
        <p:spPr>
          <a:xfrm>
            <a:off x="4128345" y="1444486"/>
            <a:ext cx="19477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unfortunately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0A8BC24-81BE-AB8D-5DA8-AC8821CA7820}"/>
              </a:ext>
            </a:extLst>
          </p:cNvPr>
          <p:cNvSpPr txBox="1"/>
          <p:nvPr/>
        </p:nvSpPr>
        <p:spPr>
          <a:xfrm>
            <a:off x="4643679" y="2007703"/>
            <a:ext cx="143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impatient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AB128FB-B226-6FED-A3F6-4314358DFD53}"/>
              </a:ext>
            </a:extLst>
          </p:cNvPr>
          <p:cNvSpPr txBox="1"/>
          <p:nvPr/>
        </p:nvSpPr>
        <p:spPr>
          <a:xfrm>
            <a:off x="6874857" y="2449488"/>
            <a:ext cx="17494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</a:rPr>
              <a:t>comfprtable</a:t>
            </a:r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752D65D-9895-F805-102B-3E5C127B45AA}"/>
              </a:ext>
            </a:extLst>
          </p:cNvPr>
          <p:cNvSpPr txBox="1"/>
          <p:nvPr/>
        </p:nvSpPr>
        <p:spPr>
          <a:xfrm>
            <a:off x="2180568" y="2934203"/>
            <a:ext cx="8467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lucky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EDE3756-6A58-C69B-1C6E-D463009E3ADA}"/>
              </a:ext>
            </a:extLst>
          </p:cNvPr>
          <p:cNvSpPr txBox="1"/>
          <p:nvPr/>
        </p:nvSpPr>
        <p:spPr>
          <a:xfrm>
            <a:off x="2847455" y="3824835"/>
            <a:ext cx="1423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carelessly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xmlns="" id="{5A990C7E-650B-9833-E642-3CC9316D844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57067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044"/>
    </mc:Choice>
    <mc:Fallback xmlns="">
      <p:transition spd="slow" advTm="530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AC06D69-A632-95B4-EA60-3B8E156A3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078" y="450574"/>
            <a:ext cx="11092070" cy="6029739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b. Complete the compound nouns.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3200" b="1" dirty="0"/>
              <a:t>1. </a:t>
            </a:r>
            <a:r>
              <a:rPr lang="en-US" sz="3200" dirty="0"/>
              <a:t>Excuse me? Where’s the nearest police __________?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3200" b="1" dirty="0"/>
              <a:t>2. A</a:t>
            </a:r>
            <a:r>
              <a:rPr lang="en-US" sz="3200" dirty="0"/>
              <a:t> Do you like _______ films?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3200" dirty="0"/>
              <a:t>     </a:t>
            </a:r>
            <a:r>
              <a:rPr lang="en-US" sz="3200" b="1" dirty="0"/>
              <a:t>B</a:t>
            </a:r>
            <a:r>
              <a:rPr lang="en-US" sz="3200" dirty="0"/>
              <a:t> No. I don't enjoy feeling frightened!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3200" b="1" dirty="0"/>
              <a:t>3. </a:t>
            </a:r>
            <a:r>
              <a:rPr lang="en-US" sz="3200" dirty="0"/>
              <a:t>My three-year-old has just started at ________ school.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3200" b="1" dirty="0"/>
              <a:t>4. </a:t>
            </a:r>
            <a:r>
              <a:rPr lang="en-US" sz="3200" dirty="0"/>
              <a:t>Yesterday I had to pay a £50 parking ________ .	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3200" b="1" dirty="0"/>
              <a:t>5. </a:t>
            </a:r>
            <a:r>
              <a:rPr lang="en-US" sz="3200" dirty="0"/>
              <a:t>When the banks are closed, you can get money from a ______machine.</a:t>
            </a:r>
          </a:p>
          <a:p>
            <a:pPr marL="0" indent="0">
              <a:lnSpc>
                <a:spcPct val="150000"/>
              </a:lnSpc>
              <a:buNone/>
            </a:pPr>
            <a:endParaRPr lang="en-US" sz="3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909A97C-17DA-B463-28EC-7D5F958DA7F6}"/>
              </a:ext>
            </a:extLst>
          </p:cNvPr>
          <p:cNvSpPr txBox="1"/>
          <p:nvPr/>
        </p:nvSpPr>
        <p:spPr>
          <a:xfrm>
            <a:off x="7222434" y="1338469"/>
            <a:ext cx="12173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station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E23AB54-70F2-B1ED-9320-5B85C5BD5066}"/>
              </a:ext>
            </a:extLst>
          </p:cNvPr>
          <p:cNvSpPr txBox="1"/>
          <p:nvPr/>
        </p:nvSpPr>
        <p:spPr>
          <a:xfrm>
            <a:off x="3054625" y="2060713"/>
            <a:ext cx="11421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horror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E32DBDE-A96D-0660-BA9E-C971996F8815}"/>
              </a:ext>
            </a:extLst>
          </p:cNvPr>
          <p:cNvSpPr txBox="1"/>
          <p:nvPr/>
        </p:nvSpPr>
        <p:spPr>
          <a:xfrm>
            <a:off x="6791738" y="3647781"/>
            <a:ext cx="13168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nursery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28554FC-02C5-7A32-7207-5E92A770FBE8}"/>
              </a:ext>
            </a:extLst>
          </p:cNvPr>
          <p:cNvSpPr txBox="1"/>
          <p:nvPr/>
        </p:nvSpPr>
        <p:spPr>
          <a:xfrm>
            <a:off x="6613773" y="4366591"/>
            <a:ext cx="7601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fine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3CF775C-9A5A-6078-976E-36A35B91EF64}"/>
              </a:ext>
            </a:extLst>
          </p:cNvPr>
          <p:cNvSpPr txBox="1"/>
          <p:nvPr/>
        </p:nvSpPr>
        <p:spPr>
          <a:xfrm>
            <a:off x="735495" y="5758069"/>
            <a:ext cx="8461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cash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xmlns="" id="{562E3F36-F3EC-24F9-D065-975CB6FE46B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54128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239"/>
    </mc:Choice>
    <mc:Fallback xmlns="">
      <p:transition spd="slow" advTm="472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0"/>
      <p:bldP spid="4" grpId="0"/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AC06D69-A632-95B4-EA60-3B8E156A3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095" y="384312"/>
            <a:ext cx="11198087" cy="62947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c. Complete the phrasal verbs.</a:t>
            </a:r>
          </a:p>
          <a:p>
            <a:pPr marL="0" indent="0">
              <a:buNone/>
            </a:pPr>
            <a:r>
              <a:rPr lang="en-US" b="1" dirty="0"/>
              <a:t>1. </a:t>
            </a:r>
            <a:r>
              <a:rPr lang="en-US" dirty="0"/>
              <a:t>He has to _______ after his father, as he’s in his 90s.</a:t>
            </a:r>
          </a:p>
          <a:p>
            <a:pPr marL="0" indent="0">
              <a:buNone/>
            </a:pPr>
            <a:r>
              <a:rPr lang="en-US" b="1" dirty="0"/>
              <a:t>2. </a:t>
            </a:r>
            <a:r>
              <a:rPr lang="en-US" dirty="0"/>
              <a:t>Could you turn the music _______?</a:t>
            </a:r>
            <a:r>
              <a:rPr lang="ar-SA" dirty="0"/>
              <a:t> </a:t>
            </a:r>
            <a:r>
              <a:rPr lang="en-US" dirty="0"/>
              <a:t>Its really quiet.</a:t>
            </a:r>
          </a:p>
          <a:p>
            <a:pPr marL="0" indent="0">
              <a:buNone/>
            </a:pPr>
            <a:r>
              <a:rPr lang="en-US" b="1" dirty="0"/>
              <a:t>3. </a:t>
            </a:r>
            <a:r>
              <a:rPr lang="en-US" dirty="0"/>
              <a:t>Could you give me _________my book, please?</a:t>
            </a:r>
          </a:p>
          <a:p>
            <a:pPr marL="0" indent="0">
              <a:buNone/>
            </a:pPr>
            <a:r>
              <a:rPr lang="en-US" b="1" dirty="0"/>
              <a:t>4. </a:t>
            </a:r>
            <a:r>
              <a:rPr lang="en-US" dirty="0"/>
              <a:t>My uncle has set _______ a small company.</a:t>
            </a:r>
          </a:p>
          <a:p>
            <a:pPr marL="0" indent="0">
              <a:buNone/>
            </a:pPr>
            <a:r>
              <a:rPr lang="en-US" b="1" dirty="0"/>
              <a:t>5. </a:t>
            </a:r>
            <a:r>
              <a:rPr lang="en-US" dirty="0"/>
              <a:t>I always feel nervous when planes ______ off.</a:t>
            </a:r>
          </a:p>
          <a:p>
            <a:pPr marL="0" indent="0">
              <a:buNone/>
            </a:pPr>
            <a:r>
              <a:rPr lang="en-US" b="1" dirty="0"/>
              <a:t>6. </a:t>
            </a:r>
            <a:r>
              <a:rPr lang="en-US" dirty="0"/>
              <a:t>______ down, you’re walking much too fast.</a:t>
            </a:r>
          </a:p>
          <a:p>
            <a:pPr marL="0" indent="0">
              <a:buNone/>
            </a:pPr>
            <a:r>
              <a:rPr lang="en-US" b="1" dirty="0"/>
              <a:t>7. </a:t>
            </a:r>
            <a:r>
              <a:rPr lang="en-US" dirty="0"/>
              <a:t>Do you ______ on well with your boss?</a:t>
            </a:r>
          </a:p>
          <a:p>
            <a:pPr marL="0" indent="0">
              <a:buNone/>
            </a:pPr>
            <a:r>
              <a:rPr lang="en-US" b="1" dirty="0"/>
              <a:t>8. </a:t>
            </a:r>
            <a:r>
              <a:rPr lang="en-US" dirty="0"/>
              <a:t>If you carry ______ watching TV, you’ll get square eyes.</a:t>
            </a:r>
          </a:p>
          <a:p>
            <a:pPr marL="0" indent="0">
              <a:buNone/>
            </a:pPr>
            <a:r>
              <a:rPr lang="en-US" b="1" dirty="0"/>
              <a:t>9. </a:t>
            </a:r>
            <a:r>
              <a:rPr lang="en-US" dirty="0"/>
              <a:t>My grandmother brought ______ eight children without any help.</a:t>
            </a:r>
          </a:p>
          <a:p>
            <a:pPr marL="0" indent="0">
              <a:buNone/>
            </a:pPr>
            <a:r>
              <a:rPr lang="en-US" b="1" dirty="0"/>
              <a:t>10. </a:t>
            </a:r>
            <a:r>
              <a:rPr lang="en-US" dirty="0"/>
              <a:t>They ______ up last month, and now she’s got a new boyfriend.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1468399-D6CC-E9C2-BE0E-883EC336CA5D}"/>
              </a:ext>
            </a:extLst>
          </p:cNvPr>
          <p:cNvSpPr txBox="1"/>
          <p:nvPr/>
        </p:nvSpPr>
        <p:spPr>
          <a:xfrm>
            <a:off x="2531165" y="861391"/>
            <a:ext cx="8306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look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F46835E-C832-7190-96FD-3C4FA6CA4757}"/>
              </a:ext>
            </a:extLst>
          </p:cNvPr>
          <p:cNvSpPr txBox="1"/>
          <p:nvPr/>
        </p:nvSpPr>
        <p:spPr>
          <a:xfrm>
            <a:off x="4894573" y="1384611"/>
            <a:ext cx="5693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up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6F4CA92-0804-9ABE-9B69-4C1D4DAAD932}"/>
              </a:ext>
            </a:extLst>
          </p:cNvPr>
          <p:cNvSpPr txBox="1"/>
          <p:nvPr/>
        </p:nvSpPr>
        <p:spPr>
          <a:xfrm>
            <a:off x="4063896" y="1907831"/>
            <a:ext cx="8787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back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C0349A1-D48D-24A7-ED6B-9724D174E254}"/>
              </a:ext>
            </a:extLst>
          </p:cNvPr>
          <p:cNvSpPr txBox="1"/>
          <p:nvPr/>
        </p:nvSpPr>
        <p:spPr>
          <a:xfrm>
            <a:off x="3672602" y="2325757"/>
            <a:ext cx="5693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up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A3179D3-D5B6-17C2-A363-355A1DC27F8D}"/>
              </a:ext>
            </a:extLst>
          </p:cNvPr>
          <p:cNvSpPr txBox="1"/>
          <p:nvPr/>
        </p:nvSpPr>
        <p:spPr>
          <a:xfrm>
            <a:off x="6096000" y="2848977"/>
            <a:ext cx="8285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take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37E44B3-328A-A4BD-49D1-E3D98895F68D}"/>
              </a:ext>
            </a:extLst>
          </p:cNvPr>
          <p:cNvSpPr txBox="1"/>
          <p:nvPr/>
        </p:nvSpPr>
        <p:spPr>
          <a:xfrm>
            <a:off x="987286" y="3372197"/>
            <a:ext cx="9838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Slow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4125DC4-8C10-A6B9-8390-CEF9E3CC8A2F}"/>
              </a:ext>
            </a:extLst>
          </p:cNvPr>
          <p:cNvSpPr txBox="1"/>
          <p:nvPr/>
        </p:nvSpPr>
        <p:spPr>
          <a:xfrm>
            <a:off x="2232991" y="3895417"/>
            <a:ext cx="6544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get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634FE6C-BF75-17AE-EBC6-C7060E51630C}"/>
              </a:ext>
            </a:extLst>
          </p:cNvPr>
          <p:cNvSpPr txBox="1"/>
          <p:nvPr/>
        </p:nvSpPr>
        <p:spPr>
          <a:xfrm>
            <a:off x="2841925" y="4372496"/>
            <a:ext cx="5693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775EC6D-290A-E3F3-55CD-F0F08439F57E}"/>
              </a:ext>
            </a:extLst>
          </p:cNvPr>
          <p:cNvSpPr txBox="1"/>
          <p:nvPr/>
        </p:nvSpPr>
        <p:spPr>
          <a:xfrm>
            <a:off x="4894573" y="4950169"/>
            <a:ext cx="5693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up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473CF936-F60B-2D3E-FFB7-162A83F5EED9}"/>
              </a:ext>
            </a:extLst>
          </p:cNvPr>
          <p:cNvSpPr txBox="1"/>
          <p:nvPr/>
        </p:nvSpPr>
        <p:spPr>
          <a:xfrm>
            <a:off x="2056618" y="5372795"/>
            <a:ext cx="1037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broke</a:t>
            </a:r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xmlns="" id="{16FA9167-EA7A-C215-55E1-575E54A40D4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03970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909"/>
    </mc:Choice>
    <mc:Fallback xmlns="">
      <p:transition spd="slow" advTm="649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AC06D69-A632-95B4-EA60-3B8E156A3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47" y="185530"/>
            <a:ext cx="11555895" cy="6427305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Reading: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Can you understand this text?</a:t>
            </a:r>
          </a:p>
          <a:p>
            <a:pPr marL="0" indent="0">
              <a:buNone/>
            </a:pP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977D468-0966-C657-43F4-A2C00D990D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6591" y="0"/>
            <a:ext cx="4015409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7EC8283-C2BF-89B7-FC33-76F9275047C7}"/>
              </a:ext>
            </a:extLst>
          </p:cNvPr>
          <p:cNvSpPr txBox="1"/>
          <p:nvPr/>
        </p:nvSpPr>
        <p:spPr>
          <a:xfrm>
            <a:off x="291547" y="755374"/>
            <a:ext cx="6877879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a. Read the article and mark the sentences T (true), F (false), or DS (doesn’t say).</a:t>
            </a:r>
          </a:p>
          <a:p>
            <a:r>
              <a:rPr lang="en-US" sz="2400" b="1" dirty="0"/>
              <a:t>1. </a:t>
            </a:r>
            <a:r>
              <a:rPr lang="en-US" sz="2400" dirty="0"/>
              <a:t>Dennis stopped playing the lottery four years ago.</a:t>
            </a:r>
          </a:p>
          <a:p>
            <a:r>
              <a:rPr lang="en-US" sz="2400" b="1" dirty="0"/>
              <a:t>2. </a:t>
            </a:r>
            <a:r>
              <a:rPr lang="en-US" sz="2400" dirty="0"/>
              <a:t>Dennis didn't drink champagne with the lottery winners.</a:t>
            </a:r>
          </a:p>
          <a:p>
            <a:r>
              <a:rPr lang="en-US" sz="2400" b="1" dirty="0"/>
              <a:t>3. </a:t>
            </a:r>
            <a:r>
              <a:rPr lang="en-US" sz="2400" dirty="0"/>
              <a:t>He gave an interview to journalists.</a:t>
            </a:r>
          </a:p>
          <a:p>
            <a:r>
              <a:rPr lang="en-US" sz="2400" b="1" dirty="0"/>
              <a:t>4. </a:t>
            </a:r>
            <a:r>
              <a:rPr lang="en-US" sz="2400" dirty="0"/>
              <a:t>He stopped playing the lottery because he was short of money.</a:t>
            </a:r>
          </a:p>
          <a:p>
            <a:r>
              <a:rPr lang="en-US" sz="2400" b="1" dirty="0"/>
              <a:t>5. </a:t>
            </a:r>
            <a:r>
              <a:rPr lang="en-US" sz="2400" dirty="0"/>
              <a:t>Dennis is the only person who will continue working.</a:t>
            </a:r>
          </a:p>
          <a:p>
            <a:r>
              <a:rPr lang="en-US" sz="2400" b="1" dirty="0"/>
              <a:t>6. </a:t>
            </a:r>
            <a:r>
              <a:rPr lang="en-US" sz="2400" dirty="0"/>
              <a:t>Two of the winners had health problems.</a:t>
            </a:r>
          </a:p>
          <a:p>
            <a:r>
              <a:rPr lang="en-US" sz="2400" b="1" dirty="0"/>
              <a:t>7. </a:t>
            </a:r>
            <a:r>
              <a:rPr lang="en-US" sz="2400" dirty="0"/>
              <a:t>Dave Mallet feels bad about what has happened to Dennis.</a:t>
            </a:r>
          </a:p>
          <a:p>
            <a:r>
              <a:rPr lang="en-US" sz="2400" b="1" dirty="0"/>
              <a:t>8. </a:t>
            </a:r>
            <a:r>
              <a:rPr lang="en-US" sz="2400" dirty="0"/>
              <a:t>Dennis doesn’t want to go to the party.</a:t>
            </a: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FA796C9-545D-1D92-172D-A0731F50DF6F}"/>
              </a:ext>
            </a:extLst>
          </p:cNvPr>
          <p:cNvSpPr txBox="1"/>
          <p:nvPr/>
        </p:nvSpPr>
        <p:spPr>
          <a:xfrm>
            <a:off x="6984695" y="1510747"/>
            <a:ext cx="325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F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AB17C4E-34E2-E7A5-95D4-BA7BE4570D82}"/>
              </a:ext>
            </a:extLst>
          </p:cNvPr>
          <p:cNvSpPr txBox="1"/>
          <p:nvPr/>
        </p:nvSpPr>
        <p:spPr>
          <a:xfrm>
            <a:off x="1425408" y="2206486"/>
            <a:ext cx="3369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71F00D23-CE36-CF3F-4976-0536D3C35838}"/>
              </a:ext>
            </a:extLst>
          </p:cNvPr>
          <p:cNvSpPr txBox="1"/>
          <p:nvPr/>
        </p:nvSpPr>
        <p:spPr>
          <a:xfrm>
            <a:off x="4990242" y="2481539"/>
            <a:ext cx="325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F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10A86E0-ADB6-3DE2-FB58-B1310C1EAF56}"/>
              </a:ext>
            </a:extLst>
          </p:cNvPr>
          <p:cNvSpPr txBox="1"/>
          <p:nvPr/>
        </p:nvSpPr>
        <p:spPr>
          <a:xfrm>
            <a:off x="2392816" y="3294530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DS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1B6EEA44-D9DD-B947-A10B-F0EB6AEB73B9}"/>
              </a:ext>
            </a:extLst>
          </p:cNvPr>
          <p:cNvSpPr txBox="1"/>
          <p:nvPr/>
        </p:nvSpPr>
        <p:spPr>
          <a:xfrm>
            <a:off x="1436630" y="4020086"/>
            <a:ext cx="3369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E83B1767-F678-7FBF-0F7C-36E8341AC2F0}"/>
              </a:ext>
            </a:extLst>
          </p:cNvPr>
          <p:cNvSpPr txBox="1"/>
          <p:nvPr/>
        </p:nvSpPr>
        <p:spPr>
          <a:xfrm>
            <a:off x="5758869" y="4481751"/>
            <a:ext cx="3369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15672D7-37AB-01B8-C953-587BA9AC80A9}"/>
              </a:ext>
            </a:extLst>
          </p:cNvPr>
          <p:cNvSpPr txBox="1"/>
          <p:nvPr/>
        </p:nvSpPr>
        <p:spPr>
          <a:xfrm>
            <a:off x="1294479" y="5120586"/>
            <a:ext cx="3369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2DD78C87-494F-C79B-943F-1EC9041934FA}"/>
              </a:ext>
            </a:extLst>
          </p:cNvPr>
          <p:cNvSpPr txBox="1"/>
          <p:nvPr/>
        </p:nvSpPr>
        <p:spPr>
          <a:xfrm>
            <a:off x="5496617" y="5513260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DS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1BF0101D-C859-7918-9132-C5FC2410CAF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02506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465"/>
    </mc:Choice>
    <mc:Fallback xmlns="">
      <p:transition spd="slow" advTm="964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AC06D69-A632-95B4-EA60-3B8E156A3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304" y="251792"/>
            <a:ext cx="11237844" cy="6228522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b. Look at the highlighted phrasal verbs. 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What do they mean?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/>
              <a:t>Give up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/>
              <a:t>Carried on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/>
              <a:t>Picked out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/>
              <a:t>Going back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/>
              <a:t>Turn up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B038F836-6B0E-72E5-962B-0DF6297ABB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6591" y="0"/>
            <a:ext cx="4015409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24771D7-37F2-5ED1-B4A0-10FC8FBBBC3F}"/>
              </a:ext>
            </a:extLst>
          </p:cNvPr>
          <p:cNvSpPr txBox="1"/>
          <p:nvPr/>
        </p:nvSpPr>
        <p:spPr>
          <a:xfrm>
            <a:off x="2186609" y="1404729"/>
            <a:ext cx="9425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Stop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30DB8A6-D70E-29FA-C1D7-A290753E1799}"/>
              </a:ext>
            </a:extLst>
          </p:cNvPr>
          <p:cNvSpPr txBox="1"/>
          <p:nvPr/>
        </p:nvSpPr>
        <p:spPr>
          <a:xfrm>
            <a:off x="2657892" y="2179741"/>
            <a:ext cx="35945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Continued, didn’t stop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B7D37B9-45CD-63CE-071B-BBEFC33A11BC}"/>
              </a:ext>
            </a:extLst>
          </p:cNvPr>
          <p:cNvSpPr txBox="1"/>
          <p:nvPr/>
        </p:nvSpPr>
        <p:spPr>
          <a:xfrm>
            <a:off x="2445026" y="2905780"/>
            <a:ext cx="14398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Chosen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4D0F86F-52FE-A219-5806-17811C5BF274}"/>
              </a:ext>
            </a:extLst>
          </p:cNvPr>
          <p:cNvSpPr txBox="1"/>
          <p:nvPr/>
        </p:nvSpPr>
        <p:spPr>
          <a:xfrm>
            <a:off x="2531996" y="3680792"/>
            <a:ext cx="21259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Returning to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97CD1AC-65B0-6D60-712F-E6FD7AAEBEE4}"/>
              </a:ext>
            </a:extLst>
          </p:cNvPr>
          <p:cNvSpPr txBox="1"/>
          <p:nvPr/>
        </p:nvSpPr>
        <p:spPr>
          <a:xfrm>
            <a:off x="2180814" y="4519233"/>
            <a:ext cx="24014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Arrive, appear 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xmlns="" id="{803A88BE-AEE5-A3F5-AF5A-A7E5996BEAF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9763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626"/>
    </mc:Choice>
    <mc:Fallback xmlns="">
      <p:transition spd="slow" advTm="406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2674C1D-E4DC-203F-AABD-AF3787552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3826"/>
            <a:ext cx="10515600" cy="571313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4000" b="1" dirty="0">
                <a:solidFill>
                  <a:schemeClr val="accent6">
                    <a:lumMod val="50000"/>
                  </a:schemeClr>
                </a:solidFill>
              </a:rPr>
              <a:t>{</a:t>
            </a:r>
            <a:r>
              <a:rPr lang="en-US" sz="4000" b="1" dirty="0">
                <a:solidFill>
                  <a:schemeClr val="accent2">
                    <a:lumMod val="75000"/>
                  </a:schemeClr>
                </a:solidFill>
              </a:rPr>
              <a:t>{ </a:t>
            </a:r>
            <a:r>
              <a:rPr lang="en-US" sz="4000" b="1" dirty="0">
                <a:solidFill>
                  <a:schemeClr val="accent6">
                    <a:lumMod val="50000"/>
                  </a:schemeClr>
                </a:solidFill>
              </a:rPr>
              <a:t>Thank You </a:t>
            </a:r>
            <a:r>
              <a:rPr lang="en-US" sz="4000" b="1" dirty="0">
                <a:solidFill>
                  <a:schemeClr val="accent2">
                    <a:lumMod val="75000"/>
                  </a:schemeClr>
                </a:solidFill>
              </a:rPr>
              <a:t>}</a:t>
            </a:r>
            <a:r>
              <a:rPr lang="en-US" sz="4000" b="1" dirty="0">
                <a:solidFill>
                  <a:schemeClr val="accent6">
                    <a:lumMod val="50000"/>
                  </a:schemeClr>
                </a:solidFill>
              </a:rPr>
              <a:t>}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xmlns="" id="{C7EABE3A-7E7D-C1B3-F232-F624F0B13B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51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90"/>
    </mc:Choice>
    <mc:Fallback xmlns="">
      <p:transition spd="slow" advTm="80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8.5|15.4|14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8.3|30.1|67.5|21.6|26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7.3|12.4|13|6.6|7.6|6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9|8.3|5.8|3.2|9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7|10.4|9.1|5.7|4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4|9|4.5|4.2|8.4|2.2|4.4|3.8|7.4|7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3|19.5|5|8|7.9|6.8|6.5|4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2|7.8|8.1|8.6|4.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798</Words>
  <Application>Microsoft Office PowerPoint</Application>
  <PresentationFormat>ملء الشاشة</PresentationFormat>
  <Paragraphs>150</Paragraphs>
  <Slides>14</Slides>
  <Notes>0</Notes>
  <HiddenSlides>0</HiddenSlides>
  <MMClips>14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Wingdings</vt:lpstr>
      <vt:lpstr>Office Theme</vt:lpstr>
      <vt:lpstr>New English File 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Lida</dc:creator>
  <cp:lastModifiedBy>hp</cp:lastModifiedBy>
  <cp:revision>311</cp:revision>
  <dcterms:created xsi:type="dcterms:W3CDTF">2022-10-28T18:57:55Z</dcterms:created>
  <dcterms:modified xsi:type="dcterms:W3CDTF">2025-09-16T09:48:00Z</dcterms:modified>
</cp:coreProperties>
</file>