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60" r:id="rId2"/>
  </p:sldMasterIdLst>
  <p:sldIdLst>
    <p:sldId id="306" r:id="rId3"/>
    <p:sldId id="386" r:id="rId4"/>
    <p:sldId id="380" r:id="rId5"/>
    <p:sldId id="387" r:id="rId6"/>
    <p:sldId id="388" r:id="rId7"/>
    <p:sldId id="381" r:id="rId8"/>
    <p:sldId id="258" r:id="rId9"/>
    <p:sldId id="353" r:id="rId10"/>
    <p:sldId id="366" r:id="rId11"/>
    <p:sldId id="375" r:id="rId12"/>
    <p:sldId id="368" r:id="rId13"/>
    <p:sldId id="373" r:id="rId14"/>
    <p:sldId id="370" r:id="rId15"/>
    <p:sldId id="369" r:id="rId16"/>
    <p:sldId id="371" r:id="rId17"/>
    <p:sldId id="372" r:id="rId18"/>
    <p:sldId id="30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50000" saltData="284Ydhf3ADno/Z5HzUTJmg==" hashData="X0PuYBsV7PUH4GaAra8G5E11HgU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8" y="3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3EE0CD-3E60-A242-ADB2-D660CB30D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1F910A8-5DA4-0F1A-EE38-6803142E76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FAFFD7E-202D-06CE-D54D-C0DD5CE40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65FC100-6168-2DD2-1408-B607B424E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8A75981-5CD4-9AD2-6D64-8E8475001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31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6B6961-9F76-2213-34C9-1BC39E4B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F914131-1487-F4A7-A22B-0A790E777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05CCF7F-3810-A6EA-B80B-7BD54AA20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C68291C-FB6E-AD84-2EB6-0C9E9DB4F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9F5B316-8F73-7457-9737-3CDEF5A56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967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3027D8-A41A-900A-212B-FF510023D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651BEDB-D9D9-5AD3-17EE-F6411EDF5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13E1E50-5A9A-F3A6-5621-544C53059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2B1584E-9B70-A6AD-3A80-39D9CE39D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5AB8DD8-471B-AAD4-9045-B0D636BAD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107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F0C56D-5F38-F17B-3068-0E0D89235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7E4E09F-9D36-39FE-D29E-7D08668889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49DE846-3F29-E46B-7D2D-6202CCB397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FEFAB2E-2441-C3B3-E0AA-2487C3DEF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42F1020-BAC9-FB4D-0423-16D923B37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4740613-7B20-DFF3-CC53-A634EC64E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321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328A8F-15E7-9B08-9623-D622B7B92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1A565BF-C749-FF12-D6DE-52EB7D9E7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69C8A32-C055-45A1-9F27-15A2D5F684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3784770-1750-972F-76DE-451963E8BC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FFD98DB-E251-0853-9B67-1E11DE856C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2A05F27-4EB0-0E08-C93F-BD2749A45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5DEDFF2-F346-68D9-E751-2EF8B7807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579FAB8-723C-B586-349E-1894F9F1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895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DB33DB-1868-4941-6517-57E2ED3C3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6E36031-58ED-93F1-08FF-ADAB5C926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A4F4AA6-D9F2-0F2C-4D12-03473BD09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D2A5DAF-0A18-A15A-B4A4-445105F0D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211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173A1E2-EA8A-BCF4-AEBB-F7C8F7A8A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AC6532B-5F4C-5985-1871-A76099CF0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06844EC-3FF2-22A2-85B2-EE8A60239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371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A6201D-9DE8-8C92-FBD3-E048DD082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A514599-D839-B7E0-87BD-DEDC4F3F1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AA69151-8163-8D5C-C1AD-617733CDB3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195840B-1217-0FA4-1F0D-9192F6E6E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05F550B-F006-3005-4A1A-37FC27E08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05F6259-E21F-17D9-7C74-6609F6AA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74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C0C1D4-AA8E-1A36-400A-93D469936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7C416AD-7610-AF62-9843-37E4C248EA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73E3D07-C088-11B9-CFE9-B4FCB79273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4CCE445-B796-9400-9911-B5CE170B2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09F69A4-13CF-0C76-37A8-E383FEF6F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653DBD7-1663-45D6-E99F-399BA021A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726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30E22E-D4E8-B804-ECF1-D08EA69D6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D8A39C4-0F65-C708-A363-90238D2C8B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B0A724F-0FF4-91A5-C423-8982F5DFC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9BC90DC-D928-43EF-5EA6-28CF246D1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954B8AE-7B2A-2D8D-A368-7D3495D10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76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EA6CE66-2C69-EE26-AEAC-122CF682B6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F925EC7-6F16-AE45-CD0D-15E45EFF33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D53C22D-5B63-CD72-78BB-3F98EC5FD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B1A20E8-83FE-EBDB-07C8-3BFDCEE12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F009F78-7EE9-40AD-0C2C-1F80D4313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752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4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21"/>
            <a:ext cx="103632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1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1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7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5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5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000"/>
            <a:lum/>
          </a:blip>
          <a:srcRect/>
          <a:stretch>
            <a:fillRect t="-75000" b="-7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4801A57-15EC-F67B-1B63-E4B2D72EA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3DD78B6-D338-1620-E457-B5BA59271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D975A36-09BF-8A7B-6599-8F1D5BFA7B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18B3B-2F39-4D84-B1E7-2F0195BB17EE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EA5C67F-7EB8-8286-AE3E-0C4B83B9DE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3F97F75-00DC-304C-E43A-3AF361739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57101-E87A-4D5C-98D8-050D8C4382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13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000"/>
            <a:lum/>
          </a:blip>
          <a:srcRect/>
          <a:stretch>
            <a:fillRect t="-75000" b="-7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737600" y="635637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18B3B-2F39-4D84-B1E7-2F0195BB17EE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7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" y="635637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57101-E87A-4D5C-98D8-050D8C43828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Y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2" Type="http://schemas.microsoft.com/office/2007/relationships/media" Target="../media/media10.m4a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2" Type="http://schemas.microsoft.com/office/2007/relationships/media" Target="../media/media11.m4a"/><Relationship Id="rId1" Type="http://schemas.openxmlformats.org/officeDocument/2006/relationships/tags" Target="../tags/tag5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2" Type="http://schemas.microsoft.com/office/2007/relationships/media" Target="../media/media12.m4a"/><Relationship Id="rId1" Type="http://schemas.openxmlformats.org/officeDocument/2006/relationships/tags" Target="../tags/tag6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2" Type="http://schemas.microsoft.com/office/2007/relationships/media" Target="../media/media14.m4a"/><Relationship Id="rId1" Type="http://schemas.openxmlformats.org/officeDocument/2006/relationships/tags" Target="../tags/tag7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2" Type="http://schemas.microsoft.com/office/2007/relationships/media" Target="../media/media15.m4a"/><Relationship Id="rId1" Type="http://schemas.openxmlformats.org/officeDocument/2006/relationships/tags" Target="../tags/tag8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/><Relationship Id="rId2" Type="http://schemas.microsoft.com/office/2007/relationships/media" Target="../media/media16.m4a"/><Relationship Id="rId1" Type="http://schemas.openxmlformats.org/officeDocument/2006/relationships/tags" Target="../tags/tag9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C125AA-CABC-241E-49C3-2F407EF2B0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8653670" cy="87871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New English File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8B1C1C4-8963-DE6E-9CE9-DC34F98046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4974" y="1122363"/>
            <a:ext cx="8653670" cy="878715"/>
          </a:xfrm>
        </p:spPr>
        <p:txBody>
          <a:bodyPr>
            <a:normAutofit fontScale="92500" lnSpcReduction="10000"/>
          </a:bodyPr>
          <a:lstStyle/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Intermediate</a:t>
            </a:r>
          </a:p>
          <a:p>
            <a:r>
              <a:rPr lang="en-US" sz="2600" b="1" dirty="0">
                <a:solidFill>
                  <a:schemeClr val="accent6">
                    <a:lumMod val="75000"/>
                  </a:schemeClr>
                </a:solidFill>
              </a:rPr>
              <a:t>Session 11</a:t>
            </a:r>
          </a:p>
          <a:p>
            <a:endParaRPr lang="en-US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xmlns="" id="{CC64E610-A316-7786-4AD6-05699ABCE4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20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54"/>
    </mc:Choice>
    <mc:Fallback xmlns="">
      <p:transition spd="slow" advTm="45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FF6C63-EDB0-C63C-80E7-4BE11AE41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6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Unit 3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Part 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endParaRPr lang="en-US" sz="44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</a:t>
            </a: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READING</a:t>
            </a: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44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82306DF0-E54A-9673-04ED-386AA051F73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703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5420"/>
    </mc:Choice>
    <mc:Fallback xmlns="">
      <p:transition spd="slow" advTm="54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54D6673-C940-1B64-82CD-A1C76264B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565" y="92766"/>
            <a:ext cx="11582400" cy="645380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If at first you don’t succeed,…</a:t>
            </a:r>
          </a:p>
          <a:p>
            <a:pPr marL="0" indent="0">
              <a:buNone/>
            </a:pPr>
            <a:r>
              <a:rPr lang="en-US" sz="2400" b="1" dirty="0"/>
              <a:t>Read the article about people who have tried (but failed) to learn something. Complete the text with these phrases.</a:t>
            </a:r>
          </a:p>
          <a:p>
            <a:pPr marL="0" indent="0">
              <a:buNone/>
            </a:pPr>
            <a:r>
              <a:rPr lang="en-US" sz="2400" b="1" dirty="0"/>
              <a:t>A. </a:t>
            </a:r>
            <a:r>
              <a:rPr lang="en-US" sz="2400" dirty="0"/>
              <a:t>I've never been able to say		</a:t>
            </a:r>
            <a:r>
              <a:rPr lang="en-US" sz="2400" b="1" dirty="0"/>
              <a:t>B. </a:t>
            </a:r>
            <a:r>
              <a:rPr lang="en-US" sz="2400" dirty="0"/>
              <a:t>I was able to learn</a:t>
            </a:r>
          </a:p>
          <a:p>
            <a:pPr marL="0" indent="0">
              <a:buNone/>
            </a:pPr>
            <a:r>
              <a:rPr lang="en-US" sz="2400" b="1" dirty="0"/>
              <a:t>C. </a:t>
            </a:r>
            <a:r>
              <a:rPr lang="en-US" sz="2400" dirty="0"/>
              <a:t>you'll never be able to speak	</a:t>
            </a:r>
            <a:r>
              <a:rPr lang="en-US" sz="2400" b="1" dirty="0"/>
              <a:t>D. </a:t>
            </a:r>
            <a:r>
              <a:rPr lang="en-US" sz="2400" dirty="0"/>
              <a:t>I just wasn't able to do it</a:t>
            </a:r>
          </a:p>
          <a:p>
            <a:pPr marL="0" indent="0">
              <a:buNone/>
            </a:pPr>
            <a:r>
              <a:rPr lang="en-US" sz="2400" b="1" dirty="0"/>
              <a:t>E. </a:t>
            </a:r>
            <a:r>
              <a:rPr lang="en-US" sz="2400" dirty="0"/>
              <a:t>I hate not being able to communicate  	</a:t>
            </a:r>
            <a:r>
              <a:rPr lang="en-US" sz="2400" b="1" dirty="0"/>
              <a:t>F. </a:t>
            </a:r>
            <a:r>
              <a:rPr lang="en-US" sz="2400" dirty="0"/>
              <a:t>I would suddenly be able to do it</a:t>
            </a:r>
          </a:p>
          <a:p>
            <a:pPr marL="0" indent="0">
              <a:buNone/>
            </a:pPr>
            <a:r>
              <a:rPr lang="en-US" sz="2400" b="1" dirty="0"/>
              <a:t>G. </a:t>
            </a:r>
            <a:r>
              <a:rPr lang="en-US" sz="2400" dirty="0"/>
              <a:t>all my friends are able to do</a:t>
            </a:r>
          </a:p>
          <a:p>
            <a:pPr marL="0" indent="0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dirty="0"/>
              <a:t>I started having driving lessons when I was 17. Although I’m normally a quick learner,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1</a:t>
            </a:r>
            <a:r>
              <a:rPr lang="en-US" dirty="0"/>
              <a:t> ____ After 18 months I failed my first test – I was really disappointed. Since then I've taken the test again three times, but I've always failed - usually on reversing or parking. The problem is I get so nervous during the tests that I can't drive properly. It’s so embarrassing to admit that I can’t learn to do something that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dirty="0"/>
              <a:t> ____!</a:t>
            </a:r>
          </a:p>
          <a:p>
            <a:pPr marL="0" indent="0">
              <a:buNone/>
            </a:pPr>
            <a:r>
              <a:rPr lang="en-US" dirty="0"/>
              <a:t>Amanda, Brighton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00AAF61-BD62-F0FD-C32D-0B76371A11D7}"/>
              </a:ext>
            </a:extLst>
          </p:cNvPr>
          <p:cNvSpPr txBox="1"/>
          <p:nvPr/>
        </p:nvSpPr>
        <p:spPr>
          <a:xfrm>
            <a:off x="2319131" y="3621156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4A007DE-F17B-F318-9809-28676D7F3183}"/>
              </a:ext>
            </a:extLst>
          </p:cNvPr>
          <p:cNvSpPr txBox="1"/>
          <p:nvPr/>
        </p:nvSpPr>
        <p:spPr>
          <a:xfrm>
            <a:off x="4777409" y="4966251"/>
            <a:ext cx="4138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G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xmlns="" id="{545F5496-57BE-7F8D-D391-D2A4DE07B78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2658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158"/>
    </mc:Choice>
    <mc:Fallback xmlns="">
      <p:transition spd="slow" advTm="411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54D6673-C940-1B64-82CD-A1C76264B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270" y="132522"/>
            <a:ext cx="11873947" cy="64140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A. </a:t>
            </a:r>
            <a:r>
              <a:rPr lang="en-US" sz="2400" dirty="0"/>
              <a:t>I've never been able to say			</a:t>
            </a:r>
            <a:r>
              <a:rPr lang="en-US" sz="2400" b="1" dirty="0"/>
              <a:t>B. </a:t>
            </a:r>
            <a:r>
              <a:rPr lang="en-US" sz="2400" dirty="0"/>
              <a:t>I was able to learn</a:t>
            </a:r>
          </a:p>
          <a:p>
            <a:pPr marL="0" indent="0">
              <a:buNone/>
            </a:pPr>
            <a:r>
              <a:rPr lang="en-US" sz="2400" b="1" dirty="0"/>
              <a:t>C. </a:t>
            </a:r>
            <a:r>
              <a:rPr lang="en-US" sz="2400" dirty="0"/>
              <a:t>you'll never be able to speak 		</a:t>
            </a:r>
            <a:r>
              <a:rPr lang="en-US" sz="2400" b="1" dirty="0"/>
              <a:t>E. </a:t>
            </a:r>
            <a:r>
              <a:rPr lang="en-US" sz="2400" dirty="0"/>
              <a:t>I hate not being able to communicate  	</a:t>
            </a:r>
          </a:p>
          <a:p>
            <a:pPr marL="0" indent="0">
              <a:buNone/>
            </a:pPr>
            <a:r>
              <a:rPr lang="en-US" sz="2400" b="1" dirty="0"/>
              <a:t>F. </a:t>
            </a:r>
            <a:r>
              <a:rPr lang="en-US" sz="2400" dirty="0"/>
              <a:t>I would suddenly be able to do it</a:t>
            </a:r>
          </a:p>
          <a:p>
            <a:pPr marL="0" indent="0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dirty="0"/>
              <a:t>I’ve always wanted to be able to dance salsa, and when I was working in Ecuador there were free classes, so I joined. But the art of salsa is to keep your arms still and move your hips, and I just couldn’t do it. When I hear music my arms start moving but my hips don’t. After about ten hours of classes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3</a:t>
            </a:r>
            <a:r>
              <a:rPr lang="en-US" dirty="0"/>
              <a:t> ____ the steps, but I was</a:t>
            </a:r>
          </a:p>
          <a:p>
            <a:pPr marL="0" indent="0" algn="just">
              <a:buNone/>
            </a:pPr>
            <a:r>
              <a:rPr lang="en-US" dirty="0"/>
              <a:t>dancing like a robot! I didn't give up, but soon everyone in the class was dancing and I was just slowly moving from side to side and counting out loud 'one, two, three, four&gt;.I was sure that one day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4 </a:t>
            </a:r>
            <a:r>
              <a:rPr lang="en-US" dirty="0"/>
              <a:t>____ but that never happened. I can still remember the first two steps, though, and I still try to dance when I hear a salsa tune, as long as nobody is watching.</a:t>
            </a:r>
          </a:p>
          <a:p>
            <a:pPr marL="0" indent="0">
              <a:buNone/>
            </a:pPr>
            <a:r>
              <a:rPr lang="en-US" sz="2600" dirty="0" err="1"/>
              <a:t>Seon</a:t>
            </a:r>
            <a:r>
              <a:rPr lang="en-US" sz="2600" dirty="0"/>
              <a:t>, Oxford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A1987D1-6008-300C-44E3-BFD28266A9E7}"/>
              </a:ext>
            </a:extLst>
          </p:cNvPr>
          <p:cNvSpPr txBox="1"/>
          <p:nvPr/>
        </p:nvSpPr>
        <p:spPr>
          <a:xfrm>
            <a:off x="9263270" y="3167390"/>
            <a:ext cx="386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010F18D-ABC0-225D-1860-07A5D751754C}"/>
              </a:ext>
            </a:extLst>
          </p:cNvPr>
          <p:cNvSpPr txBox="1"/>
          <p:nvPr/>
        </p:nvSpPr>
        <p:spPr>
          <a:xfrm>
            <a:off x="5902678" y="4671512"/>
            <a:ext cx="349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F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xmlns="" id="{FC22E6F4-805C-73A7-049A-CA0D30240A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41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94"/>
    </mc:Choice>
    <mc:Fallback xmlns="">
      <p:transition spd="slow" advTm="202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54D6673-C940-1B64-82CD-A1C76264B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565" y="344556"/>
            <a:ext cx="11449878" cy="62020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A. </a:t>
            </a:r>
            <a:r>
              <a:rPr lang="en-US" sz="2400" dirty="0"/>
              <a:t>I've never been able to say			</a:t>
            </a:r>
          </a:p>
          <a:p>
            <a:pPr marL="0" indent="0">
              <a:buNone/>
            </a:pPr>
            <a:r>
              <a:rPr lang="en-US" sz="2400" b="1" dirty="0"/>
              <a:t>C. </a:t>
            </a:r>
            <a:r>
              <a:rPr lang="en-US" sz="2400" dirty="0"/>
              <a:t>you'll never be able to speak 		</a:t>
            </a:r>
          </a:p>
          <a:p>
            <a:pPr marL="0" indent="0">
              <a:buNone/>
            </a:pPr>
            <a:r>
              <a:rPr lang="en-US" sz="2400" b="1" dirty="0"/>
              <a:t>E. </a:t>
            </a:r>
            <a:r>
              <a:rPr lang="en-US" sz="2400" dirty="0"/>
              <a:t>I hate not being able to communicate  	</a:t>
            </a:r>
          </a:p>
          <a:p>
            <a:pPr marL="0" indent="0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dirty="0"/>
              <a:t>I’ve started learning English at least ten times. I've been to classes, I've had a private teacher, I've used a self-study course, but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5</a:t>
            </a:r>
            <a:r>
              <a:rPr lang="en-US" dirty="0"/>
              <a:t> ____ anything in English. I even had an English girlfriend once but she learned Spanish before I managed to improve my English, so we always spoke in Spanish. I travel a lot in my job and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6 </a:t>
            </a:r>
            <a:r>
              <a:rPr lang="en-US" dirty="0"/>
              <a:t>____ it's so frustrating. I’m thirty-two now and I think if you don't learn a language when you’re a child, or go and live in the country,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7</a:t>
            </a:r>
            <a:r>
              <a:rPr lang="en-US" dirty="0"/>
              <a:t> ____ it well.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Guillermo, Madrid*</a:t>
            </a:r>
          </a:p>
          <a:p>
            <a:pPr marL="0" indent="0">
              <a:buNone/>
            </a:pPr>
            <a:r>
              <a:rPr lang="en-US" sz="2400" dirty="0"/>
              <a:t>* translated from Spanish</a:t>
            </a:r>
          </a:p>
          <a:p>
            <a:pPr marL="0" indent="0">
              <a:buNone/>
            </a:pP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3F04165-1736-23A9-D718-8B8165FE447E}"/>
              </a:ext>
            </a:extLst>
          </p:cNvPr>
          <p:cNvSpPr txBox="1"/>
          <p:nvPr/>
        </p:nvSpPr>
        <p:spPr>
          <a:xfrm>
            <a:off x="8057322" y="2491409"/>
            <a:ext cx="402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13C743F-66F6-263F-F51E-7C4CA51BD5A5}"/>
              </a:ext>
            </a:extLst>
          </p:cNvPr>
          <p:cNvSpPr txBox="1"/>
          <p:nvPr/>
        </p:nvSpPr>
        <p:spPr>
          <a:xfrm>
            <a:off x="1490870" y="3624470"/>
            <a:ext cx="359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5CB5FE3-F140-BDA3-EE26-DE7CC12ABBA0}"/>
              </a:ext>
            </a:extLst>
          </p:cNvPr>
          <p:cNvSpPr txBox="1"/>
          <p:nvPr/>
        </p:nvSpPr>
        <p:spPr>
          <a:xfrm>
            <a:off x="9654209" y="4088056"/>
            <a:ext cx="375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C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xmlns="" id="{44DB7494-BAAE-D5EF-2161-4B4E067C463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89925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855"/>
    </mc:Choice>
    <mc:Fallback xmlns="">
      <p:transition spd="slow" advTm="248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54D6673-C940-1B64-82CD-A1C76264B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4557"/>
            <a:ext cx="10515600" cy="5832406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Look at phrases A-G. What tense or form of be able to are they?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A. </a:t>
            </a:r>
            <a:r>
              <a:rPr lang="en-US" sz="2800" dirty="0"/>
              <a:t>I've never been able to say 		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B. </a:t>
            </a:r>
            <a:r>
              <a:rPr lang="en-US" sz="2800" dirty="0"/>
              <a:t>I was able to learn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C. </a:t>
            </a:r>
            <a:r>
              <a:rPr lang="en-US" sz="2800" dirty="0"/>
              <a:t>you'll never be able to speak	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D. </a:t>
            </a:r>
            <a:r>
              <a:rPr lang="en-US" sz="2800" dirty="0"/>
              <a:t>I just wasn't able to do it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E. </a:t>
            </a:r>
            <a:r>
              <a:rPr lang="en-US" sz="2800" dirty="0"/>
              <a:t>I hate not being able to communicate  	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F. </a:t>
            </a:r>
            <a:r>
              <a:rPr lang="en-US" sz="2800" dirty="0"/>
              <a:t>I would suddenly be able to do it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b="1" dirty="0"/>
              <a:t>G. </a:t>
            </a:r>
            <a:r>
              <a:rPr lang="en-US" sz="2800" dirty="0"/>
              <a:t>all my friends are able to do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56E920F-6E4B-F996-BE55-43D934EFA2FE}"/>
              </a:ext>
            </a:extLst>
          </p:cNvPr>
          <p:cNvSpPr txBox="1"/>
          <p:nvPr/>
        </p:nvSpPr>
        <p:spPr>
          <a:xfrm>
            <a:off x="5406887" y="1205948"/>
            <a:ext cx="2459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Present Perfect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1FA162F-8A43-793F-7A01-7F8C662DE91E}"/>
              </a:ext>
            </a:extLst>
          </p:cNvPr>
          <p:cNvSpPr txBox="1"/>
          <p:nvPr/>
        </p:nvSpPr>
        <p:spPr>
          <a:xfrm>
            <a:off x="3969026" y="1928191"/>
            <a:ext cx="1903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Past Simple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A0D2746-D541-14CB-41FB-F0C6A33B1B5F}"/>
              </a:ext>
            </a:extLst>
          </p:cNvPr>
          <p:cNvSpPr txBox="1"/>
          <p:nvPr/>
        </p:nvSpPr>
        <p:spPr>
          <a:xfrm>
            <a:off x="5532782" y="2590559"/>
            <a:ext cx="2533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Future with </a:t>
            </a:r>
            <a:r>
              <a:rPr lang="en-US" sz="2800" b="1" i="1" dirty="0">
                <a:solidFill>
                  <a:schemeClr val="accent2">
                    <a:lumMod val="75000"/>
                  </a:schemeClr>
                </a:solidFill>
              </a:rPr>
              <a:t>will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BB8CBC1-8610-7948-EDE7-59AC75C96B9C}"/>
              </a:ext>
            </a:extLst>
          </p:cNvPr>
          <p:cNvSpPr txBox="1"/>
          <p:nvPr/>
        </p:nvSpPr>
        <p:spPr>
          <a:xfrm>
            <a:off x="4976191" y="3352921"/>
            <a:ext cx="1903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Past Simple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1B73FF2-C233-6678-712A-B73C03E9AEBF}"/>
              </a:ext>
            </a:extLst>
          </p:cNvPr>
          <p:cNvSpPr txBox="1"/>
          <p:nvPr/>
        </p:nvSpPr>
        <p:spPr>
          <a:xfrm>
            <a:off x="6762349" y="4115283"/>
            <a:ext cx="13003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Gerund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14F7C5C-F554-577A-3072-5D12F1082F60}"/>
              </a:ext>
            </a:extLst>
          </p:cNvPr>
          <p:cNvSpPr txBox="1"/>
          <p:nvPr/>
        </p:nvSpPr>
        <p:spPr>
          <a:xfrm>
            <a:off x="6096000" y="4836561"/>
            <a:ext cx="19046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Conditional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E8AE491-2D3B-F137-A67C-7CBE7435E96D}"/>
              </a:ext>
            </a:extLst>
          </p:cNvPr>
          <p:cNvSpPr txBox="1"/>
          <p:nvPr/>
        </p:nvSpPr>
        <p:spPr>
          <a:xfrm>
            <a:off x="5406887" y="5557839"/>
            <a:ext cx="24118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Present Simple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xmlns="" id="{417BACAB-8023-6EDD-0FA4-19F35FF27B4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4858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685"/>
    </mc:Choice>
    <mc:Fallback xmlns="">
      <p:transition spd="slow" advTm="446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FF6C63-EDB0-C63C-80E7-4BE11AE41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6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Unit 3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Part 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endParaRPr lang="en-US" sz="44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</a:t>
            </a: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GRAMMAR </a:t>
            </a:r>
            <a:endParaRPr lang="en-US" sz="44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1ACF7D49-AA0A-9C22-0295-91DE9E86E1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0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41"/>
    </mc:Choice>
    <mc:Fallback xmlns="">
      <p:transition spd="slow" advTm="38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81B8FF2-90B8-4133-FBDB-841453BFD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070" y="212035"/>
            <a:ext cx="11595652" cy="64538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(Can, Could, Be able to for ability or possibility)</a:t>
            </a:r>
          </a:p>
          <a:p>
            <a:pPr marL="0" indent="0">
              <a:buNone/>
            </a:pP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Can / Could</a:t>
            </a:r>
          </a:p>
          <a:p>
            <a:r>
              <a:rPr lang="en-US" dirty="0"/>
              <a:t>I </a:t>
            </a:r>
            <a:r>
              <a:rPr lang="en-US" u="sng" dirty="0"/>
              <a:t>can</a:t>
            </a:r>
            <a:r>
              <a:rPr lang="en-US" dirty="0"/>
              <a:t> speak Spanish very well.</a:t>
            </a:r>
          </a:p>
          <a:p>
            <a:r>
              <a:rPr lang="en-US" dirty="0"/>
              <a:t>She </a:t>
            </a:r>
            <a:r>
              <a:rPr lang="en-US" u="sng" dirty="0"/>
              <a:t>could</a:t>
            </a:r>
            <a:r>
              <a:rPr lang="en-US" dirty="0"/>
              <a:t> play the violin when she was three.</a:t>
            </a:r>
          </a:p>
          <a:p>
            <a:r>
              <a:rPr lang="en-US" dirty="0"/>
              <a:t>She </a:t>
            </a:r>
            <a:r>
              <a:rPr lang="en-US" u="sng" dirty="0"/>
              <a:t>can’t</a:t>
            </a:r>
            <a:r>
              <a:rPr lang="en-US" dirty="0"/>
              <a:t> come tonight. She's ill.</a:t>
            </a:r>
          </a:p>
          <a:p>
            <a:r>
              <a:rPr lang="en-US" dirty="0"/>
              <a:t>They </a:t>
            </a:r>
            <a:r>
              <a:rPr lang="en-US" u="sng" dirty="0"/>
              <a:t>couldn’t</a:t>
            </a:r>
            <a:r>
              <a:rPr lang="en-US" dirty="0"/>
              <a:t> wait because they were in a hurry. </a:t>
            </a:r>
          </a:p>
          <a:p>
            <a:r>
              <a:rPr lang="en-US" u="sng" dirty="0"/>
              <a:t>Could</a:t>
            </a:r>
            <a:r>
              <a:rPr lang="en-US" dirty="0"/>
              <a:t> you open that door, please?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b="1" dirty="0"/>
              <a:t>Can</a:t>
            </a:r>
            <a:r>
              <a:rPr lang="en-US" dirty="0"/>
              <a:t> is a modal verb. It only has a present, past, and conditional form (but can also be used with a future meaning).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For other tenses and forms use </a:t>
            </a:r>
            <a:r>
              <a:rPr lang="en-US" b="1" dirty="0"/>
              <a:t>be able to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xmlns="" id="{853B216B-5608-1C87-B39F-7151520802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89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338"/>
    </mc:Choice>
    <mc:Fallback xmlns="">
      <p:transition spd="slow" advTm="683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81B8FF2-90B8-4133-FBDB-841453BFD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070" y="212035"/>
            <a:ext cx="11595652" cy="64538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(Can, Could, Be able to for ability or possibility)</a:t>
            </a:r>
          </a:p>
          <a:p>
            <a:pPr marL="0" indent="0">
              <a:buNone/>
            </a:pP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Be able to + infinitive</a:t>
            </a:r>
          </a:p>
          <a:p>
            <a:r>
              <a:rPr lang="en-US" dirty="0"/>
              <a:t>I </a:t>
            </a:r>
            <a:r>
              <a:rPr lang="en-US" b="1" u="sng" dirty="0"/>
              <a:t>am able to </a:t>
            </a:r>
            <a:r>
              <a:rPr lang="en-US" dirty="0"/>
              <a:t>accept your invitation.</a:t>
            </a:r>
          </a:p>
          <a:p>
            <a:r>
              <a:rPr lang="en-US" dirty="0"/>
              <a:t>They </a:t>
            </a:r>
            <a:r>
              <a:rPr lang="en-US" b="1" u="sng" dirty="0"/>
              <a:t>weren't able to </a:t>
            </a:r>
            <a:r>
              <a:rPr lang="en-US" dirty="0"/>
              <a:t>come.</a:t>
            </a:r>
          </a:p>
          <a:p>
            <a:r>
              <a:rPr lang="en-US" dirty="0"/>
              <a:t>I’ll </a:t>
            </a:r>
            <a:r>
              <a:rPr lang="en-US" b="1" u="sng" dirty="0"/>
              <a:t>be able to</a:t>
            </a:r>
            <a:r>
              <a:rPr lang="en-US" b="1" dirty="0"/>
              <a:t> </a:t>
            </a:r>
            <a:r>
              <a:rPr lang="en-US" dirty="0" err="1"/>
              <a:t>practise</a:t>
            </a:r>
            <a:r>
              <a:rPr lang="en-US" dirty="0"/>
              <a:t> my English in London.</a:t>
            </a:r>
          </a:p>
          <a:p>
            <a:r>
              <a:rPr lang="en-US" dirty="0"/>
              <a:t>She </a:t>
            </a:r>
            <a:r>
              <a:rPr lang="en-US" b="1" u="sng" dirty="0"/>
              <a:t>has been able to</a:t>
            </a:r>
            <a:r>
              <a:rPr lang="en-US" b="1" dirty="0"/>
              <a:t> </a:t>
            </a:r>
            <a:r>
              <a:rPr lang="en-US" dirty="0"/>
              <a:t>speak French since she was a child.</a:t>
            </a:r>
          </a:p>
          <a:p>
            <a:r>
              <a:rPr lang="en-US" dirty="0"/>
              <a:t>I’</a:t>
            </a:r>
            <a:r>
              <a:rPr lang="en-US" b="1" u="sng" dirty="0"/>
              <a:t>d like to be able to</a:t>
            </a:r>
            <a:r>
              <a:rPr lang="en-US" b="1" dirty="0"/>
              <a:t> </a:t>
            </a:r>
            <a:r>
              <a:rPr lang="en-US" dirty="0"/>
              <a:t>ski.</a:t>
            </a:r>
          </a:p>
          <a:p>
            <a:r>
              <a:rPr lang="en-US" dirty="0"/>
              <a:t>I'</a:t>
            </a:r>
            <a:r>
              <a:rPr lang="en-US" b="1" u="sng" dirty="0"/>
              <a:t>d love being able to</a:t>
            </a:r>
            <a:r>
              <a:rPr lang="en-US" b="1" dirty="0"/>
              <a:t> </a:t>
            </a:r>
            <a:r>
              <a:rPr lang="en-US" dirty="0"/>
              <a:t>sleep late at weekends.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You can use </a:t>
            </a:r>
            <a:r>
              <a:rPr lang="en-US" b="1" dirty="0"/>
              <a:t>be able to </a:t>
            </a:r>
            <a:r>
              <a:rPr lang="en-US" dirty="0"/>
              <a:t>in the present, past, future, present perfect, and as a gerund or infinitive.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b="1" dirty="0"/>
              <a:t>be able to </a:t>
            </a:r>
            <a:r>
              <a:rPr lang="en-US" dirty="0"/>
              <a:t>in the present and past is more formal than can / could.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C3D270C0-C10E-EA2B-A1A6-52201C004C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95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649"/>
    </mc:Choice>
    <mc:Fallback xmlns="">
      <p:transition spd="slow" advTm="636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54D6673-C940-1B64-82CD-A1C76264B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026" y="159026"/>
            <a:ext cx="11887200" cy="6533322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Complete the sentences with the correct form of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can, could, or be able to.</a:t>
            </a:r>
          </a:p>
          <a:p>
            <a:pPr marL="0" indent="0">
              <a:buNone/>
            </a:pPr>
            <a:r>
              <a:rPr lang="en-US" dirty="0"/>
              <a:t>-Susan ______ play badminton.</a:t>
            </a:r>
          </a:p>
          <a:p>
            <a:pPr marL="0" indent="0">
              <a:buNone/>
            </a:pPr>
            <a:r>
              <a:rPr lang="en-US" dirty="0"/>
              <a:t>-She _______ type when she started working</a:t>
            </a:r>
          </a:p>
          <a:p>
            <a:pPr marL="0" indent="0">
              <a:buNone/>
            </a:pPr>
            <a:r>
              <a:rPr lang="en-US" dirty="0"/>
              <a:t>for IBM Berlin.</a:t>
            </a:r>
          </a:p>
          <a:p>
            <a:pPr marL="0" indent="0">
              <a:buNone/>
            </a:pPr>
            <a:r>
              <a:rPr lang="en-US" dirty="0"/>
              <a:t>-She ______speak Italian.</a:t>
            </a:r>
          </a:p>
          <a:p>
            <a:pPr marL="0" indent="0">
              <a:buNone/>
            </a:pPr>
            <a:r>
              <a:rPr lang="en-US" dirty="0"/>
              <a:t>-She ____________     write computer programs</a:t>
            </a:r>
          </a:p>
          <a:p>
            <a:pPr marL="0" indent="0">
              <a:buNone/>
            </a:pPr>
            <a:r>
              <a:rPr lang="en-US" dirty="0"/>
              <a:t>since at least 1990.</a:t>
            </a:r>
          </a:p>
          <a:p>
            <a:pPr marL="0" indent="0">
              <a:buNone/>
            </a:pPr>
            <a:r>
              <a:rPr lang="en-US" dirty="0"/>
              <a:t>-She'd like ___________  speak Russian.</a:t>
            </a:r>
          </a:p>
          <a:p>
            <a:pPr marL="0" indent="0">
              <a:buNone/>
            </a:pPr>
            <a:r>
              <a:rPr lang="en-US" dirty="0"/>
              <a:t>-She ______     speak Spanish when she was</a:t>
            </a:r>
          </a:p>
          <a:p>
            <a:pPr marL="0" indent="0">
              <a:buNone/>
            </a:pPr>
            <a:r>
              <a:rPr lang="en-US" dirty="0"/>
              <a:t>with IBM London.</a:t>
            </a:r>
          </a:p>
          <a:p>
            <a:pPr marL="0" indent="0">
              <a:buNone/>
            </a:pPr>
            <a:r>
              <a:rPr lang="en-US" dirty="0"/>
              <a:t>-She ______________ drive a car very soon.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C045C7E-5C4D-2DFA-29A7-44A717A840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4221" y="0"/>
            <a:ext cx="4147779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ED364AE-6288-FE86-2576-220C5CADD0A1}"/>
              </a:ext>
            </a:extLst>
          </p:cNvPr>
          <p:cNvSpPr txBox="1"/>
          <p:nvPr/>
        </p:nvSpPr>
        <p:spPr>
          <a:xfrm>
            <a:off x="1272209" y="1152939"/>
            <a:ext cx="7035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>
                <a:solidFill>
                  <a:schemeClr val="accent2">
                    <a:lumMod val="75000"/>
                  </a:schemeClr>
                </a:solidFill>
              </a:rPr>
              <a:t>can</a:t>
            </a:r>
            <a:endParaRPr lang="en-US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D5D7CFE-1626-AF0E-542F-D6FF5EEE6D42}"/>
              </a:ext>
            </a:extLst>
          </p:cNvPr>
          <p:cNvSpPr txBox="1"/>
          <p:nvPr/>
        </p:nvSpPr>
        <p:spPr>
          <a:xfrm>
            <a:off x="901148" y="1676159"/>
            <a:ext cx="9988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could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0042DCA-A50E-BBE5-4478-9B73C6CA79E3}"/>
              </a:ext>
            </a:extLst>
          </p:cNvPr>
          <p:cNvSpPr txBox="1"/>
          <p:nvPr/>
        </p:nvSpPr>
        <p:spPr>
          <a:xfrm>
            <a:off x="879013" y="2670072"/>
            <a:ext cx="9215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can’t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96E9A43-DA7E-334A-ED29-8A3A08FD3842}"/>
              </a:ext>
            </a:extLst>
          </p:cNvPr>
          <p:cNvSpPr txBox="1"/>
          <p:nvPr/>
        </p:nvSpPr>
        <p:spPr>
          <a:xfrm>
            <a:off x="823095" y="3193292"/>
            <a:ext cx="2643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has been able to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3F92FCE-B2DE-2A11-D94D-A958B838A065}"/>
              </a:ext>
            </a:extLst>
          </p:cNvPr>
          <p:cNvSpPr txBox="1"/>
          <p:nvPr/>
        </p:nvSpPr>
        <p:spPr>
          <a:xfrm>
            <a:off x="1743122" y="4157990"/>
            <a:ext cx="2177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to be able to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B832FF3-F791-DAB4-7A08-CEFE4A02F816}"/>
              </a:ext>
            </a:extLst>
          </p:cNvPr>
          <p:cNvSpPr txBox="1"/>
          <p:nvPr/>
        </p:nvSpPr>
        <p:spPr>
          <a:xfrm>
            <a:off x="879013" y="4730785"/>
            <a:ext cx="14510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couldn’t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20A0767-9EA6-D22A-AB2A-D942C0F7EFBF}"/>
              </a:ext>
            </a:extLst>
          </p:cNvPr>
          <p:cNvSpPr txBox="1"/>
          <p:nvPr/>
        </p:nvSpPr>
        <p:spPr>
          <a:xfrm>
            <a:off x="901148" y="5704338"/>
            <a:ext cx="23708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will be able to 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xmlns="" id="{D206F91D-9C5F-35F7-D9E1-89D614027B7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2796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769"/>
    </mc:Choice>
    <mc:Fallback xmlns="">
      <p:transition spd="slow" advTm="447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ADE6BC2-7836-229D-611A-3CAEC0414D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791" y="397564"/>
            <a:ext cx="11648661" cy="598998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How words work </a:t>
            </a:r>
          </a:p>
          <a:p>
            <a:pPr marL="0" indent="0">
              <a:buNone/>
            </a:pPr>
            <a:r>
              <a:rPr lang="en-US" b="1" dirty="0"/>
              <a:t>Look at the two uses of so. Match them with their uses.</a:t>
            </a:r>
          </a:p>
          <a:p>
            <a:pPr marL="0" indent="0">
              <a:buNone/>
            </a:pPr>
            <a:r>
              <a:rPr lang="en-US" b="1" dirty="0"/>
              <a:t>1. </a:t>
            </a:r>
            <a:r>
              <a:rPr lang="en-US" dirty="0"/>
              <a:t>It’s 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so</a:t>
            </a:r>
            <a:r>
              <a:rPr lang="en-US" dirty="0"/>
              <a:t> frustrating!</a:t>
            </a:r>
          </a:p>
          <a:p>
            <a:pPr marL="0" indent="0">
              <a:buNone/>
            </a:pPr>
            <a:r>
              <a:rPr lang="en-US" b="1" dirty="0"/>
              <a:t>2. </a:t>
            </a:r>
            <a:r>
              <a:rPr lang="en-US" dirty="0"/>
              <a:t>The classes were free, 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so</a:t>
            </a:r>
            <a:r>
              <a:rPr lang="en-US" dirty="0"/>
              <a:t> I joined.</a:t>
            </a:r>
          </a:p>
          <a:p>
            <a:pPr marL="0" indent="0">
              <a:buNone/>
            </a:pPr>
            <a:r>
              <a:rPr lang="en-US" dirty="0"/>
              <a:t>____to emphasize an adjective or adverb </a:t>
            </a:r>
          </a:p>
          <a:p>
            <a:pPr marL="0" indent="0">
              <a:buNone/>
            </a:pPr>
            <a:r>
              <a:rPr lang="en-US" dirty="0"/>
              <a:t>____to connect a cause and a result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Look at the sentences below. Is 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so</a:t>
            </a:r>
            <a:r>
              <a:rPr lang="en-US" b="1" dirty="0"/>
              <a:t> use 1 or use 2?</a:t>
            </a:r>
          </a:p>
          <a:p>
            <a:pPr marL="0" indent="0">
              <a:buNone/>
            </a:pPr>
            <a:r>
              <a:rPr lang="en-US" dirty="0"/>
              <a:t>-I love Paris - it's so beautiful. ____</a:t>
            </a:r>
          </a:p>
          <a:p>
            <a:pPr marL="0" indent="0">
              <a:buNone/>
            </a:pPr>
            <a:r>
              <a:rPr lang="en-US" dirty="0"/>
              <a:t>-The bus didn’t come so I walked home. ____ 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-Why does he talk so much? ____ 	</a:t>
            </a:r>
          </a:p>
          <a:p>
            <a:pPr marL="0" indent="0">
              <a:buNone/>
            </a:pPr>
            <a:r>
              <a:rPr lang="en-US" dirty="0"/>
              <a:t>-I was so tired that I went to bed at 9.00. ____</a:t>
            </a:r>
          </a:p>
          <a:p>
            <a:pPr marL="0" indent="0">
              <a:buNone/>
            </a:pPr>
            <a:r>
              <a:rPr lang="en-US" dirty="0"/>
              <a:t>-I was tired so I went to bed. ____ 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C4E9B36-D8E6-3785-BF9B-052DEF8CBB73}"/>
              </a:ext>
            </a:extLst>
          </p:cNvPr>
          <p:cNvSpPr txBox="1"/>
          <p:nvPr/>
        </p:nvSpPr>
        <p:spPr>
          <a:xfrm>
            <a:off x="357809" y="2107095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4ECA95F-70DC-6F62-9EC2-9041394C745C}"/>
              </a:ext>
            </a:extLst>
          </p:cNvPr>
          <p:cNvSpPr txBox="1"/>
          <p:nvPr/>
        </p:nvSpPr>
        <p:spPr>
          <a:xfrm>
            <a:off x="357809" y="2501225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74C6BA4-5CE2-4733-966F-8D9DB3C27F28}"/>
              </a:ext>
            </a:extLst>
          </p:cNvPr>
          <p:cNvSpPr txBox="1"/>
          <p:nvPr/>
        </p:nvSpPr>
        <p:spPr>
          <a:xfrm>
            <a:off x="4422574" y="3815091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2AD3890-B337-80E8-2150-1C3F3CD92F8D}"/>
              </a:ext>
            </a:extLst>
          </p:cNvPr>
          <p:cNvSpPr txBox="1"/>
          <p:nvPr/>
        </p:nvSpPr>
        <p:spPr>
          <a:xfrm>
            <a:off x="4238870" y="4724399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424C973-8FB3-1149-1372-03785664A03F}"/>
              </a:ext>
            </a:extLst>
          </p:cNvPr>
          <p:cNvSpPr txBox="1"/>
          <p:nvPr/>
        </p:nvSpPr>
        <p:spPr>
          <a:xfrm>
            <a:off x="5892417" y="5148469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5123567-C265-9B73-0D40-ECBC22D957A6}"/>
              </a:ext>
            </a:extLst>
          </p:cNvPr>
          <p:cNvSpPr txBox="1"/>
          <p:nvPr/>
        </p:nvSpPr>
        <p:spPr>
          <a:xfrm>
            <a:off x="5777948" y="4247563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7C42C1D-8D09-286E-EFBA-22802D1A86F4}"/>
              </a:ext>
            </a:extLst>
          </p:cNvPr>
          <p:cNvSpPr txBox="1"/>
          <p:nvPr/>
        </p:nvSpPr>
        <p:spPr>
          <a:xfrm>
            <a:off x="4300331" y="5555973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2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B51F5D1A-B65C-83E4-F882-DA7BC4758F4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1177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586"/>
    </mc:Choice>
    <mc:Fallback xmlns="">
      <p:transition spd="slow" advTm="895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54D6673-C940-1B64-82CD-A1C76264B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4557"/>
            <a:ext cx="10515600" cy="5832406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Match the sentence halves.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xmlns="" id="{4660A9D5-276D-254C-F486-FD3ABA3F87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654489"/>
              </p:ext>
            </p:extLst>
          </p:nvPr>
        </p:nvGraphicFramePr>
        <p:xfrm>
          <a:off x="397564" y="1037719"/>
          <a:ext cx="11502888" cy="4940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41775">
                  <a:extLst>
                    <a:ext uri="{9D8B030D-6E8A-4147-A177-3AD203B41FA5}">
                      <a16:colId xmlns:a16="http://schemas.microsoft.com/office/drawing/2014/main" xmlns="" val="3576319249"/>
                    </a:ext>
                  </a:extLst>
                </a:gridCol>
                <a:gridCol w="5261113">
                  <a:extLst>
                    <a:ext uri="{9D8B030D-6E8A-4147-A177-3AD203B41FA5}">
                      <a16:colId xmlns:a16="http://schemas.microsoft.com/office/drawing/2014/main" xmlns="" val="568596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514350" indent="-514350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n-US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 was very late for work ____</a:t>
                      </a:r>
                    </a:p>
                    <a:p>
                      <a:pPr marL="514350" indent="-514350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n-US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 was so tired ____</a:t>
                      </a:r>
                    </a:p>
                    <a:p>
                      <a:pPr marL="514350" indent="-514350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n-US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I'm frightened of flying ____</a:t>
                      </a:r>
                    </a:p>
                    <a:p>
                      <a:pPr marL="514350" indent="-514350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n-US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 was so disappointed with the restaurant ____</a:t>
                      </a:r>
                    </a:p>
                    <a:p>
                      <a:pPr marL="514350" indent="-514350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n-US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 didn't want to speak to anyone ____</a:t>
                      </a:r>
                    </a:p>
                    <a:p>
                      <a:pPr marL="514350" indent="-514350">
                        <a:lnSpc>
                          <a:spcPct val="150000"/>
                        </a:lnSpc>
                        <a:buFont typeface="+mj-lt"/>
                        <a:buAutoNum type="arabicPeriod"/>
                      </a:pPr>
                      <a:r>
                        <a:rPr lang="en-US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 was so worried about the exam ____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14350" indent="-514350">
                        <a:lnSpc>
                          <a:spcPct val="150000"/>
                        </a:lnSpc>
                        <a:buFont typeface="+mj-lt"/>
                        <a:buAutoNum type="alphaUcPeriod"/>
                      </a:pPr>
                      <a:r>
                        <a:rPr lang="en-US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 I always travel by car.</a:t>
                      </a:r>
                    </a:p>
                    <a:p>
                      <a:pPr marL="514350" indent="-514350">
                        <a:lnSpc>
                          <a:spcPct val="150000"/>
                        </a:lnSpc>
                        <a:buFont typeface="+mj-lt"/>
                        <a:buAutoNum type="alphaUcPeriod"/>
                      </a:pPr>
                      <a:r>
                        <a:rPr lang="en-US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(that) I studied until 3.00 a.m.</a:t>
                      </a:r>
                    </a:p>
                    <a:p>
                      <a:pPr marL="514350" indent="-514350">
                        <a:lnSpc>
                          <a:spcPct val="150000"/>
                        </a:lnSpc>
                        <a:buFont typeface="+mj-lt"/>
                        <a:buAutoNum type="alphaUcPeriod"/>
                      </a:pPr>
                      <a:r>
                        <a:rPr lang="en-US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(that) I went straight to bed.</a:t>
                      </a:r>
                    </a:p>
                    <a:p>
                      <a:pPr marL="514350" indent="-514350">
                        <a:lnSpc>
                          <a:spcPct val="150000"/>
                        </a:lnSpc>
                        <a:buFont typeface="+mj-lt"/>
                        <a:buAutoNum type="alphaUcPeriod"/>
                      </a:pPr>
                      <a:r>
                        <a:rPr lang="en-US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 I took a taxi.</a:t>
                      </a:r>
                    </a:p>
                    <a:p>
                      <a:pPr marL="514350" indent="-514350">
                        <a:lnSpc>
                          <a:spcPct val="150000"/>
                        </a:lnSpc>
                        <a:buFont typeface="+mj-lt"/>
                        <a:buAutoNum type="alphaUcPeriod"/>
                      </a:pPr>
                      <a:r>
                        <a:rPr lang="en-US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(that) I never went there again.</a:t>
                      </a:r>
                    </a:p>
                    <a:p>
                      <a:pPr marL="514350" indent="-514350">
                        <a:lnSpc>
                          <a:spcPct val="150000"/>
                        </a:lnSpc>
                        <a:buFont typeface="+mj-lt"/>
                        <a:buAutoNum type="alphaUcPeriod"/>
                      </a:pPr>
                      <a:r>
                        <a:rPr lang="en-US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 I turned off my mobile.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5717852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28C7CD0-9E39-7BA7-F42E-B38DC31321A8}"/>
              </a:ext>
            </a:extLst>
          </p:cNvPr>
          <p:cNvSpPr txBox="1"/>
          <p:nvPr/>
        </p:nvSpPr>
        <p:spPr>
          <a:xfrm>
            <a:off x="4611756" y="1245704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5C22004-3110-B233-55DE-15BE9FAE6B62}"/>
              </a:ext>
            </a:extLst>
          </p:cNvPr>
          <p:cNvSpPr txBox="1"/>
          <p:nvPr/>
        </p:nvSpPr>
        <p:spPr>
          <a:xfrm>
            <a:off x="3147391" y="1901687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95471DE-AA47-3B3E-CE46-E940CFCA1088}"/>
              </a:ext>
            </a:extLst>
          </p:cNvPr>
          <p:cNvSpPr txBox="1"/>
          <p:nvPr/>
        </p:nvSpPr>
        <p:spPr>
          <a:xfrm>
            <a:off x="4469766" y="2511287"/>
            <a:ext cx="378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869FF2C-E59F-BA1E-A036-6C9280463F3C}"/>
              </a:ext>
            </a:extLst>
          </p:cNvPr>
          <p:cNvSpPr txBox="1"/>
          <p:nvPr/>
        </p:nvSpPr>
        <p:spPr>
          <a:xfrm>
            <a:off x="2657060" y="3823252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8AD232E-AEF7-1F5C-488F-A083EF19E5F9}"/>
              </a:ext>
            </a:extLst>
          </p:cNvPr>
          <p:cNvSpPr txBox="1"/>
          <p:nvPr/>
        </p:nvSpPr>
        <p:spPr>
          <a:xfrm>
            <a:off x="5906685" y="4419599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9257599-91C3-6822-729B-F78F5B6FEA59}"/>
              </a:ext>
            </a:extLst>
          </p:cNvPr>
          <p:cNvSpPr txBox="1"/>
          <p:nvPr/>
        </p:nvSpPr>
        <p:spPr>
          <a:xfrm>
            <a:off x="5906685" y="5114649"/>
            <a:ext cx="357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B</a:t>
            </a: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xmlns="" id="{9091CA8B-DB49-74F6-9841-34BCB5E96DE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3531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397"/>
    </mc:Choice>
    <mc:Fallback xmlns="">
      <p:transition spd="slow" advTm="433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FF6C63-EDB0-C63C-80E7-4BE11AE41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6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Unit 3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Part 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endParaRPr lang="en-US" sz="44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 VOCABULARY</a:t>
            </a: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44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237D9647-8575-8024-8548-7840083460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60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14"/>
    </mc:Choice>
    <mc:Fallback xmlns="">
      <p:transition spd="slow" advTm="45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C86C0E-06BF-7D11-5F00-2658892F5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565" y="450574"/>
            <a:ext cx="10956235" cy="5726389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Look at the picture.</a:t>
            </a:r>
          </a:p>
          <a:p>
            <a:pPr marL="0" indent="0">
              <a:buNone/>
            </a:pPr>
            <a:r>
              <a:rPr lang="en-US" b="1" dirty="0"/>
              <a:t>1. </a:t>
            </a:r>
            <a:r>
              <a:rPr lang="en-US" dirty="0"/>
              <a:t>Which person is </a:t>
            </a:r>
            <a:r>
              <a:rPr lang="en-US" b="1" dirty="0"/>
              <a:t>bored</a:t>
            </a:r>
            <a:r>
              <a:rPr lang="en-US" dirty="0"/>
              <a:t>? Which person is</a:t>
            </a:r>
            <a:r>
              <a:rPr lang="ar-SA" dirty="0"/>
              <a:t> </a:t>
            </a:r>
            <a:r>
              <a:rPr lang="en-US" b="1" dirty="0"/>
              <a:t>boring</a:t>
            </a:r>
            <a:r>
              <a:rPr lang="en-US" dirty="0"/>
              <a:t>?</a:t>
            </a:r>
          </a:p>
          <a:p>
            <a:pPr marL="0" indent="0">
              <a:buNone/>
            </a:pPr>
            <a:r>
              <a:rPr lang="en-US" b="1" dirty="0"/>
              <a:t>2. </a:t>
            </a:r>
            <a:r>
              <a:rPr lang="en-US" dirty="0"/>
              <a:t>Which person is </a:t>
            </a:r>
            <a:r>
              <a:rPr lang="en-US" b="1" dirty="0"/>
              <a:t>embarrassed</a:t>
            </a:r>
            <a:r>
              <a:rPr lang="en-US" dirty="0"/>
              <a:t>? Which person is </a:t>
            </a:r>
          </a:p>
          <a:p>
            <a:pPr marL="0" indent="0">
              <a:buNone/>
            </a:pPr>
            <a:r>
              <a:rPr lang="en-US" b="1" dirty="0"/>
              <a:t>embarrassing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Underline the correct adjective in these sentences.</a:t>
            </a:r>
          </a:p>
          <a:p>
            <a:pPr marL="0" indent="0">
              <a:buNone/>
            </a:pPr>
            <a:r>
              <a:rPr lang="en-US" b="1" dirty="0"/>
              <a:t>1. </a:t>
            </a:r>
            <a:r>
              <a:rPr lang="en-US" dirty="0"/>
              <a:t>I failed my first test - I  was really disappointed / disappointing.</a:t>
            </a:r>
          </a:p>
          <a:p>
            <a:pPr marL="0" indent="0">
              <a:buNone/>
            </a:pPr>
            <a:r>
              <a:rPr lang="en-US" b="1" dirty="0"/>
              <a:t>2. </a:t>
            </a:r>
            <a:r>
              <a:rPr lang="en-US" dirty="0"/>
              <a:t>It’s so embarrassed / embarrassing to admit I can’t do something that all my friends are able to do.</a:t>
            </a:r>
          </a:p>
          <a:p>
            <a:pPr marL="0" indent="0">
              <a:buNone/>
            </a:pPr>
            <a:r>
              <a:rPr lang="en-US" b="1" dirty="0"/>
              <a:t>3. </a:t>
            </a:r>
            <a:r>
              <a:rPr lang="en-US" dirty="0"/>
              <a:t>I hate not being able to communicate - its so frustrated / frustrating.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BE48838-B412-7CEF-E1B5-D81113E207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7652" y="0"/>
            <a:ext cx="3644348" cy="3326342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3663CE7B-3217-023F-8626-1CEE62B0B2AF}"/>
              </a:ext>
            </a:extLst>
          </p:cNvPr>
          <p:cNvCxnSpPr>
            <a:cxnSpLocks/>
          </p:cNvCxnSpPr>
          <p:nvPr/>
        </p:nvCxnSpPr>
        <p:spPr>
          <a:xfrm>
            <a:off x="5632174" y="3949148"/>
            <a:ext cx="1842052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C78C58B6-2003-BE79-F391-2431FF009AD5}"/>
              </a:ext>
            </a:extLst>
          </p:cNvPr>
          <p:cNvCxnSpPr>
            <a:cxnSpLocks/>
          </p:cNvCxnSpPr>
          <p:nvPr/>
        </p:nvCxnSpPr>
        <p:spPr>
          <a:xfrm>
            <a:off x="3969026" y="4472609"/>
            <a:ext cx="1842052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8FD6BD1F-3178-87F3-4B85-AC66A7CEA8A4}"/>
              </a:ext>
            </a:extLst>
          </p:cNvPr>
          <p:cNvCxnSpPr>
            <a:cxnSpLocks/>
          </p:cNvCxnSpPr>
          <p:nvPr/>
        </p:nvCxnSpPr>
        <p:spPr>
          <a:xfrm>
            <a:off x="8998226" y="5367130"/>
            <a:ext cx="1590261" cy="0"/>
          </a:xfrm>
          <a:prstGeom prst="line">
            <a:avLst/>
          </a:prstGeom>
          <a:ln w="381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xmlns="" id="{96DE035C-28E4-00C5-F71B-E8105958A99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9402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047"/>
    </mc:Choice>
    <mc:Fallback xmlns="">
      <p:transition spd="slow" advTm="840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609FCF5-5319-5CC9-DDFA-F9EB9C897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565" y="0"/>
            <a:ext cx="11516139" cy="6858000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Complete the adjectives with -ed or -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</a:rPr>
              <a:t>ing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1. </a:t>
            </a:r>
            <a:r>
              <a:rPr lang="en-US" dirty="0"/>
              <a:t>What do you think is the most </a:t>
            </a:r>
            <a:r>
              <a:rPr lang="en-US" dirty="0" err="1"/>
              <a:t>excit</a:t>
            </a:r>
            <a:r>
              <a:rPr lang="en-US" dirty="0"/>
              <a:t> _____sport to watch?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2. </a:t>
            </a:r>
            <a:r>
              <a:rPr lang="en-US" dirty="0"/>
              <a:t>What music do you listen to if you feel depress _____ 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3. </a:t>
            </a:r>
            <a:r>
              <a:rPr lang="en-US" dirty="0"/>
              <a:t>What was the last interest _____ TV </a:t>
            </a:r>
            <a:r>
              <a:rPr lang="en-US" dirty="0" err="1"/>
              <a:t>programme</a:t>
            </a:r>
            <a:r>
              <a:rPr lang="en-US" dirty="0"/>
              <a:t> you watched?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4. </a:t>
            </a:r>
            <a:r>
              <a:rPr lang="en-US" dirty="0"/>
              <a:t>Have you ever been disappoint _____ by a birthday present?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5. </a:t>
            </a:r>
            <a:r>
              <a:rPr lang="en-US" dirty="0"/>
              <a:t>Which do you find more </a:t>
            </a:r>
            <a:r>
              <a:rPr lang="en-US" dirty="0" err="1"/>
              <a:t>tir</a:t>
            </a:r>
            <a:r>
              <a:rPr lang="en-US" dirty="0"/>
              <a:t> _____, travelling by car or by public transport?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6. </a:t>
            </a:r>
            <a:r>
              <a:rPr lang="en-US" dirty="0"/>
              <a:t>Are you often </a:t>
            </a:r>
            <a:r>
              <a:rPr lang="en-US" dirty="0" err="1"/>
              <a:t>bor</a:t>
            </a:r>
            <a:r>
              <a:rPr lang="en-US" dirty="0"/>
              <a:t> _____ at work or school?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7. </a:t>
            </a:r>
            <a:r>
              <a:rPr lang="en-US" dirty="0"/>
              <a:t>What’s the most embarrass_____ thing that's ever happened to you?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8. </a:t>
            </a:r>
            <a:r>
              <a:rPr lang="en-US" dirty="0"/>
              <a:t>Are you frighten _____ of any insects?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9. </a:t>
            </a:r>
            <a:r>
              <a:rPr lang="en-US" dirty="0"/>
              <a:t>Do you feel very </a:t>
            </a:r>
            <a:r>
              <a:rPr lang="en-US" dirty="0" err="1"/>
              <a:t>tir</a:t>
            </a:r>
            <a:r>
              <a:rPr lang="en-US" dirty="0"/>
              <a:t> _____ in the morning?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10. </a:t>
            </a:r>
            <a:r>
              <a:rPr lang="en-US" dirty="0"/>
              <a:t>What’s the most </a:t>
            </a:r>
            <a:r>
              <a:rPr lang="en-US" dirty="0" err="1"/>
              <a:t>bor</a:t>
            </a:r>
            <a:r>
              <a:rPr lang="en-US" dirty="0"/>
              <a:t> _____ film you’ve seen recently?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6195F0D-82F0-5682-2047-66D2A257CEC5}"/>
              </a:ext>
            </a:extLst>
          </p:cNvPr>
          <p:cNvSpPr txBox="1"/>
          <p:nvPr/>
        </p:nvSpPr>
        <p:spPr>
          <a:xfrm>
            <a:off x="5075583" y="556591"/>
            <a:ext cx="637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ing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977F643-0633-B473-D826-AD92101F9E05}"/>
              </a:ext>
            </a:extLst>
          </p:cNvPr>
          <p:cNvSpPr txBox="1"/>
          <p:nvPr/>
        </p:nvSpPr>
        <p:spPr>
          <a:xfrm>
            <a:off x="6447183" y="1172817"/>
            <a:ext cx="637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75E5B30-F147-5CB4-4992-C1FA61B1C1F7}"/>
              </a:ext>
            </a:extLst>
          </p:cNvPr>
          <p:cNvSpPr txBox="1"/>
          <p:nvPr/>
        </p:nvSpPr>
        <p:spPr>
          <a:xfrm>
            <a:off x="3942522" y="1755912"/>
            <a:ext cx="637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ing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B058A3F-D0DF-AC9B-7382-8393A2ECF3AA}"/>
              </a:ext>
            </a:extLst>
          </p:cNvPr>
          <p:cNvSpPr txBox="1"/>
          <p:nvPr/>
        </p:nvSpPr>
        <p:spPr>
          <a:xfrm>
            <a:off x="4544923" y="2312503"/>
            <a:ext cx="637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20CD146-87FC-E5BC-ADA2-3689A4848F25}"/>
              </a:ext>
            </a:extLst>
          </p:cNvPr>
          <p:cNvSpPr txBox="1"/>
          <p:nvPr/>
        </p:nvSpPr>
        <p:spPr>
          <a:xfrm>
            <a:off x="4061792" y="2967335"/>
            <a:ext cx="637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ing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BF2A446-28E0-077E-C83F-50D0CE554623}"/>
              </a:ext>
            </a:extLst>
          </p:cNvPr>
          <p:cNvSpPr txBox="1"/>
          <p:nvPr/>
        </p:nvSpPr>
        <p:spPr>
          <a:xfrm>
            <a:off x="2895601" y="3544956"/>
            <a:ext cx="637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6402BB2-2554-CCB7-7973-1AEA48DC1101}"/>
              </a:ext>
            </a:extLst>
          </p:cNvPr>
          <p:cNvSpPr txBox="1"/>
          <p:nvPr/>
        </p:nvSpPr>
        <p:spPr>
          <a:xfrm>
            <a:off x="4075617" y="4178758"/>
            <a:ext cx="637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ing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C7A78E0-DDBF-74A1-CD1A-6A5764740BF4}"/>
              </a:ext>
            </a:extLst>
          </p:cNvPr>
          <p:cNvSpPr txBox="1"/>
          <p:nvPr/>
        </p:nvSpPr>
        <p:spPr>
          <a:xfrm>
            <a:off x="2736575" y="4739813"/>
            <a:ext cx="637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403BC9F-F146-3192-2D7D-572BAFFCEB8E}"/>
              </a:ext>
            </a:extLst>
          </p:cNvPr>
          <p:cNvSpPr txBox="1"/>
          <p:nvPr/>
        </p:nvSpPr>
        <p:spPr>
          <a:xfrm>
            <a:off x="3069025" y="5395794"/>
            <a:ext cx="637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763FCB8-24AF-1E91-BEB9-1F73BCEC5C25}"/>
              </a:ext>
            </a:extLst>
          </p:cNvPr>
          <p:cNvSpPr txBox="1"/>
          <p:nvPr/>
        </p:nvSpPr>
        <p:spPr>
          <a:xfrm>
            <a:off x="3438939" y="6029596"/>
            <a:ext cx="6372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</a:rPr>
              <a:t>ing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xmlns="" id="{C0808916-69E8-2811-9649-3EC233869DD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5779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173"/>
    </mc:Choice>
    <mc:Fallback xmlns="">
      <p:transition spd="slow" advTm="711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54D6673-C940-1B64-82CD-A1C76264B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287" y="344556"/>
            <a:ext cx="11675165" cy="63875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Underline the correct answer.</a:t>
            </a:r>
          </a:p>
          <a:p>
            <a:pPr>
              <a:lnSpc>
                <a:spcPct val="150000"/>
              </a:lnSpc>
            </a:pPr>
            <a:r>
              <a:rPr lang="en-US" dirty="0"/>
              <a:t>My grandmother gets terribly </a:t>
            </a:r>
            <a:r>
              <a:rPr lang="en-US" b="1" dirty="0"/>
              <a:t>tired / tiring </a:t>
            </a:r>
            <a:r>
              <a:rPr lang="en-US" dirty="0"/>
              <a:t>if she does too much.</a:t>
            </a:r>
          </a:p>
          <a:p>
            <a:pPr>
              <a:lnSpc>
                <a:spcPct val="150000"/>
              </a:lnSpc>
            </a:pPr>
            <a:r>
              <a:rPr lang="en-US" dirty="0"/>
              <a:t>It's very </a:t>
            </a:r>
            <a:r>
              <a:rPr lang="en-US" b="1" dirty="0"/>
              <a:t>worried / worrying </a:t>
            </a:r>
            <a:r>
              <a:rPr lang="en-US" dirty="0"/>
              <a:t>as we haven't heard from him since he went to South Africa.</a:t>
            </a:r>
          </a:p>
          <a:p>
            <a:pPr>
              <a:lnSpc>
                <a:spcPct val="150000"/>
              </a:lnSpc>
            </a:pPr>
            <a:r>
              <a:rPr lang="en-US" dirty="0"/>
              <a:t>Apparently their holiday was very </a:t>
            </a:r>
            <a:r>
              <a:rPr lang="en-US" b="1" dirty="0"/>
              <a:t>bored / boring</a:t>
            </a:r>
            <a:r>
              <a:rPr lang="en-US" dirty="0"/>
              <a:t>.</a:t>
            </a:r>
          </a:p>
          <a:p>
            <a:pPr>
              <a:lnSpc>
                <a:spcPct val="150000"/>
              </a:lnSpc>
            </a:pPr>
            <a:r>
              <a:rPr lang="en-US" dirty="0"/>
              <a:t>You must be </a:t>
            </a:r>
            <a:r>
              <a:rPr lang="en-US" b="1" dirty="0"/>
              <a:t>excited / exciting </a:t>
            </a:r>
            <a:r>
              <a:rPr lang="en-US" dirty="0"/>
              <a:t>about your new job. </a:t>
            </a:r>
          </a:p>
          <a:p>
            <a:pPr>
              <a:lnSpc>
                <a:spcPct val="150000"/>
              </a:lnSpc>
            </a:pPr>
            <a:r>
              <a:rPr lang="en-US" dirty="0"/>
              <a:t>Tell me more about your time in New York - it’s very </a:t>
            </a:r>
            <a:r>
              <a:rPr lang="en-US" b="1" dirty="0"/>
              <a:t>interested / interesting.</a:t>
            </a:r>
          </a:p>
          <a:p>
            <a:pPr>
              <a:lnSpc>
                <a:spcPct val="150000"/>
              </a:lnSpc>
            </a:pPr>
            <a:r>
              <a:rPr lang="en-US" dirty="0"/>
              <a:t>The news today is so </a:t>
            </a:r>
            <a:r>
              <a:rPr lang="en-US" b="1" dirty="0"/>
              <a:t>depressed / depressing</a:t>
            </a:r>
            <a:r>
              <a:rPr lang="en-US" dirty="0"/>
              <a:t>.</a:t>
            </a:r>
          </a:p>
          <a:p>
            <a:pPr>
              <a:lnSpc>
                <a:spcPct val="150000"/>
              </a:lnSpc>
            </a:pPr>
            <a:r>
              <a:rPr lang="en-US" dirty="0"/>
              <a:t>I felt so </a:t>
            </a:r>
            <a:r>
              <a:rPr lang="en-US" b="1" dirty="0"/>
              <a:t>embarrassed / embarrassing </a:t>
            </a:r>
            <a:r>
              <a:rPr lang="en-US" dirty="0"/>
              <a:t>when I couldn't remember her name.</a:t>
            </a:r>
          </a:p>
          <a:p>
            <a:pPr marL="0" indent="0">
              <a:buNone/>
            </a:pP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7958EE8A-DF05-4183-4687-EB8889A0D125}"/>
              </a:ext>
            </a:extLst>
          </p:cNvPr>
          <p:cNvCxnSpPr>
            <a:cxnSpLocks/>
          </p:cNvCxnSpPr>
          <p:nvPr/>
        </p:nvCxnSpPr>
        <p:spPr>
          <a:xfrm>
            <a:off x="4903305" y="1457739"/>
            <a:ext cx="715617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A9B422D7-E8B1-AEDF-3ED0-0D28AC21251B}"/>
              </a:ext>
            </a:extLst>
          </p:cNvPr>
          <p:cNvCxnSpPr>
            <a:cxnSpLocks/>
          </p:cNvCxnSpPr>
          <p:nvPr/>
        </p:nvCxnSpPr>
        <p:spPr>
          <a:xfrm>
            <a:off x="3213653" y="2206487"/>
            <a:ext cx="126558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5E14AD85-A8EA-0D6D-D7AF-0D1FAC62B88E}"/>
              </a:ext>
            </a:extLst>
          </p:cNvPr>
          <p:cNvCxnSpPr>
            <a:cxnSpLocks/>
          </p:cNvCxnSpPr>
          <p:nvPr/>
        </p:nvCxnSpPr>
        <p:spPr>
          <a:xfrm>
            <a:off x="6619461" y="3462130"/>
            <a:ext cx="987287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2070B2E5-E569-79D7-6401-34376998FA06}"/>
              </a:ext>
            </a:extLst>
          </p:cNvPr>
          <p:cNvCxnSpPr>
            <a:cxnSpLocks/>
          </p:cNvCxnSpPr>
          <p:nvPr/>
        </p:nvCxnSpPr>
        <p:spPr>
          <a:xfrm>
            <a:off x="2405270" y="4260574"/>
            <a:ext cx="1040295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89E09809-E71B-BC67-DB09-3F0865EE5EFC}"/>
              </a:ext>
            </a:extLst>
          </p:cNvPr>
          <p:cNvCxnSpPr>
            <a:cxnSpLocks/>
          </p:cNvCxnSpPr>
          <p:nvPr/>
        </p:nvCxnSpPr>
        <p:spPr>
          <a:xfrm>
            <a:off x="9919253" y="4949687"/>
            <a:ext cx="157038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2B9D923A-2DF3-5328-AF16-33C415B06AAB}"/>
              </a:ext>
            </a:extLst>
          </p:cNvPr>
          <p:cNvCxnSpPr>
            <a:cxnSpLocks/>
          </p:cNvCxnSpPr>
          <p:nvPr/>
        </p:nvCxnSpPr>
        <p:spPr>
          <a:xfrm>
            <a:off x="5380383" y="5718313"/>
            <a:ext cx="1749287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99EC7AE7-965E-8915-D367-62DA75BFC48B}"/>
              </a:ext>
            </a:extLst>
          </p:cNvPr>
          <p:cNvCxnSpPr>
            <a:cxnSpLocks/>
          </p:cNvCxnSpPr>
          <p:nvPr/>
        </p:nvCxnSpPr>
        <p:spPr>
          <a:xfrm>
            <a:off x="1689653" y="6380922"/>
            <a:ext cx="1888434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xmlns="" id="{041BBE99-CE3E-15C5-BEFF-AE8983BC0AC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1563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996"/>
    </mc:Choice>
    <mc:Fallback xmlns="">
      <p:transition spd="slow" advTm="689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2674C1D-E4DC-203F-AABD-AF3787552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3826"/>
            <a:ext cx="10515600" cy="57131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chemeClr val="accent6">
                    <a:lumMod val="50000"/>
                  </a:schemeClr>
                </a:solidFill>
              </a:rPr>
              <a:t>{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{ </a:t>
            </a:r>
            <a:r>
              <a:rPr lang="en-US" sz="4000" b="1" dirty="0">
                <a:solidFill>
                  <a:schemeClr val="accent6">
                    <a:lumMod val="50000"/>
                  </a:schemeClr>
                </a:solidFill>
              </a:rPr>
              <a:t>Thank You 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}</a:t>
            </a:r>
            <a:r>
              <a:rPr lang="en-US" sz="4000" b="1" dirty="0">
                <a:solidFill>
                  <a:schemeClr val="accent6">
                    <a:lumMod val="50000"/>
                  </a:schemeClr>
                </a:solidFill>
              </a:rPr>
              <a:t>}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6904B6A4-E743-DBD2-9243-5B0B103613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51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24"/>
    </mc:Choice>
    <mc:Fallback xmlns="">
      <p:transition spd="slow" advTm="49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|8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3|1.3|1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5|4.3|5.3|4|5.7|3.9|4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6|2.1|5|3|5.5|3|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7|8.8|33.7|7.9|4.8|7.6|6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|3.6|7.8|6.6|6.8|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8.6|9.9|21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1|5|3.1|5.3|5.5|8.1|4.8|4.5|4.1|5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|5.1|16.3|2.6|7|5.1|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970</Words>
  <Application>Microsoft Office PowerPoint</Application>
  <PresentationFormat>ملء الشاشة</PresentationFormat>
  <Paragraphs>193</Paragraphs>
  <Slides>17</Slides>
  <Notes>0</Notes>
  <HiddenSlides>0</HiddenSlides>
  <MMClips>17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Wingdings</vt:lpstr>
      <vt:lpstr>Office Theme</vt:lpstr>
      <vt:lpstr>1_Office Theme</vt:lpstr>
      <vt:lpstr>New English File 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338</cp:revision>
  <dcterms:created xsi:type="dcterms:W3CDTF">2022-10-28T18:57:55Z</dcterms:created>
  <dcterms:modified xsi:type="dcterms:W3CDTF">2025-09-16T09:39:38Z</dcterms:modified>
</cp:coreProperties>
</file>