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1"/>
    <p:sldMasterId id="2147483660" r:id="rId2"/>
  </p:sldMasterIdLst>
  <p:sldIdLst>
    <p:sldId id="293" r:id="rId3"/>
    <p:sldId id="265" r:id="rId4"/>
    <p:sldId id="267" r:id="rId5"/>
    <p:sldId id="268" r:id="rId6"/>
    <p:sldId id="269" r:id="rId7"/>
    <p:sldId id="270" r:id="rId8"/>
    <p:sldId id="288" r:id="rId9"/>
    <p:sldId id="289" r:id="rId10"/>
    <p:sldId id="290" r:id="rId11"/>
    <p:sldId id="291" r:id="rId12"/>
    <p:sldId id="258" r:id="rId13"/>
    <p:sldId id="259" r:id="rId14"/>
    <p:sldId id="260" r:id="rId15"/>
    <p:sldId id="266" r:id="rId16"/>
    <p:sldId id="261" r:id="rId17"/>
    <p:sldId id="262" r:id="rId18"/>
    <p:sldId id="26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2" r:id="rId33"/>
    <p:sldId id="257" r:id="rId34"/>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tkf/wlujvb4i4hwWDx73Pg==" hashData="BL/Hy56fDC0E3Fk6TkPm/g3ruZY="/>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17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8" name="عنصر نائب للتذييل 7"/>
          <p:cNvSpPr>
            <a:spLocks noGrp="1"/>
          </p:cNvSpPr>
          <p:nvPr>
            <p:ph type="ftr" sz="quarter" idx="11"/>
          </p:nvPr>
        </p:nvSpPr>
        <p:spPr/>
        <p:txBody>
          <a:bodyPr/>
          <a:lstStyle/>
          <a:p>
            <a:endParaRPr lang="ar-SY" dirty="0"/>
          </a:p>
        </p:txBody>
      </p:sp>
      <p:sp>
        <p:nvSpPr>
          <p:cNvPr id="9" name="عنصر نائب لرقم الشريحة 8"/>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4" name="عنصر نائب للتذييل 3"/>
          <p:cNvSpPr>
            <a:spLocks noGrp="1"/>
          </p:cNvSpPr>
          <p:nvPr>
            <p:ph type="ftr" sz="quarter" idx="11"/>
          </p:nvPr>
        </p:nvSpPr>
        <p:spPr/>
        <p:txBody>
          <a:bodyPr/>
          <a:lstStyle/>
          <a:p>
            <a:endParaRPr lang="ar-SY" dirty="0"/>
          </a:p>
        </p:txBody>
      </p:sp>
      <p:sp>
        <p:nvSpPr>
          <p:cNvPr id="5" name="عنصر نائب لرقم الشريحة 4"/>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3" name="عنصر نائب للتذييل 2"/>
          <p:cNvSpPr>
            <a:spLocks noGrp="1"/>
          </p:cNvSpPr>
          <p:nvPr>
            <p:ph type="ftr" sz="quarter" idx="11"/>
          </p:nvPr>
        </p:nvSpPr>
        <p:spPr/>
        <p:txBody>
          <a:bodyPr/>
          <a:lstStyle/>
          <a:p>
            <a:endParaRPr lang="ar-SY" dirty="0"/>
          </a:p>
        </p:txBody>
      </p:sp>
      <p:sp>
        <p:nvSpPr>
          <p:cNvPr id="4" name="عنصر نائب لرقم الشريحة 3"/>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dirty="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8" name="عنصر نائب للتذييل 7"/>
          <p:cNvSpPr>
            <a:spLocks noGrp="1"/>
          </p:cNvSpPr>
          <p:nvPr>
            <p:ph type="ftr" sz="quarter" idx="11"/>
          </p:nvPr>
        </p:nvSpPr>
        <p:spPr/>
        <p:txBody>
          <a:bodyPr/>
          <a:lstStyle/>
          <a:p>
            <a:endParaRPr lang="ar-SY" dirty="0"/>
          </a:p>
        </p:txBody>
      </p:sp>
      <p:sp>
        <p:nvSpPr>
          <p:cNvPr id="9" name="عنصر نائب لرقم الشريحة 8"/>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4" name="عنصر نائب للتذييل 3"/>
          <p:cNvSpPr>
            <a:spLocks noGrp="1"/>
          </p:cNvSpPr>
          <p:nvPr>
            <p:ph type="ftr" sz="quarter" idx="11"/>
          </p:nvPr>
        </p:nvSpPr>
        <p:spPr/>
        <p:txBody>
          <a:bodyPr/>
          <a:lstStyle/>
          <a:p>
            <a:endParaRPr lang="ar-SY" dirty="0"/>
          </a:p>
        </p:txBody>
      </p:sp>
      <p:sp>
        <p:nvSpPr>
          <p:cNvPr id="5" name="عنصر نائب لرقم الشريحة 4"/>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3" name="عنصر نائب للتذييل 2"/>
          <p:cNvSpPr>
            <a:spLocks noGrp="1"/>
          </p:cNvSpPr>
          <p:nvPr>
            <p:ph type="ftr" sz="quarter" idx="11"/>
          </p:nvPr>
        </p:nvSpPr>
        <p:spPr/>
        <p:txBody>
          <a:bodyPr/>
          <a:lstStyle/>
          <a:p>
            <a:endParaRPr lang="ar-SY" dirty="0"/>
          </a:p>
        </p:txBody>
      </p:sp>
      <p:sp>
        <p:nvSpPr>
          <p:cNvPr id="4" name="عنصر نائب لرقم الشريحة 3"/>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6" name="عنصر نائب للتذييل 5"/>
          <p:cNvSpPr>
            <a:spLocks noGrp="1"/>
          </p:cNvSpPr>
          <p:nvPr>
            <p:ph type="ftr" sz="quarter" idx="11"/>
          </p:nvPr>
        </p:nvSpPr>
        <p:spPr/>
        <p:txBody>
          <a:bodyPr/>
          <a:lstStyle/>
          <a:p>
            <a:endParaRPr lang="ar-SY" dirty="0"/>
          </a:p>
        </p:txBody>
      </p:sp>
      <p:sp>
        <p:nvSpPr>
          <p:cNvPr id="7" name="عنصر نائب لرقم الشريحة 6"/>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11"/>
          </p:nvPr>
        </p:nvSpPr>
        <p:spPr/>
        <p:txBody>
          <a:bodyPr/>
          <a:lstStyle/>
          <a:p>
            <a:endParaRPr lang="ar-SY" dirty="0"/>
          </a:p>
        </p:txBody>
      </p:sp>
      <p:sp>
        <p:nvSpPr>
          <p:cNvPr id="6" name="عنصر نائب لرقم الشريحة 5"/>
          <p:cNvSpPr>
            <a:spLocks noGrp="1"/>
          </p:cNvSpPr>
          <p:nvPr>
            <p:ph type="sldNum" sz="quarter" idx="12"/>
          </p:nvPr>
        </p:nvSpPr>
        <p:spPr/>
        <p:txBody>
          <a:bodyPr/>
          <a:lstStyle/>
          <a:p>
            <a:fld id="{8FBB202D-E6CE-4717-B80C-48E8C9245077}" type="slidenum">
              <a:rPr lang="ar-SY" smtClean="0"/>
              <a:pPr/>
              <a:t>‹#›</a:t>
            </a:fld>
            <a:endParaRPr lang="ar-SY"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BB202D-E6CE-4717-B80C-48E8C9245077}" type="slidenum">
              <a:rPr lang="ar-SY" smtClean="0"/>
              <a:pPr/>
              <a:t>‹#›</a:t>
            </a:fld>
            <a:endParaRPr lang="ar-SY"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B191A17-F945-437F-97DD-9B5221F9E44A}" type="datetimeFigureOut">
              <a:rPr lang="ar-SY" smtClean="0"/>
              <a:pPr/>
              <a:t>23/03/1447</a:t>
            </a:fld>
            <a:endParaRPr lang="ar-SY" dirty="0"/>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dirty="0"/>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FBB202D-E6CE-4717-B80C-48E8C9245077}" type="slidenum">
              <a:rPr lang="ar-SY" smtClean="0"/>
              <a:pPr/>
              <a:t>‹#›</a:t>
            </a:fld>
            <a:endParaRPr lang="ar-SY"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2.m4a"/><Relationship Id="rId7"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audio" Target="../media/media13.m4a"/><Relationship Id="rId5" Type="http://schemas.microsoft.com/office/2007/relationships/media" Target="../media/media13.m4a"/><Relationship Id="rId4" Type="http://schemas.openxmlformats.org/officeDocument/2006/relationships/audio" Target="../media/media12.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media" Target="../media/media17.m4a"/><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7.m4a"/></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9.m4a"/><Relationship Id="rId7"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audio" Target="../media/media20.m4a"/><Relationship Id="rId5" Type="http://schemas.microsoft.com/office/2007/relationships/media" Target="../media/media20.m4a"/><Relationship Id="rId4" Type="http://schemas.openxmlformats.org/officeDocument/2006/relationships/audio" Target="../media/media19.m4a"/></Relationships>
</file>

<file path=ppt/slides/_rels/slide17.xml.rels><?xml version="1.0" encoding="UTF-8" standalone="yes"?>
<Relationships xmlns="http://schemas.openxmlformats.org/package/2006/relationships"><Relationship Id="rId3" Type="http://schemas.microsoft.com/office/2007/relationships/media" Target="../media/media22.m4a"/><Relationship Id="rId7" Type="http://schemas.openxmlformats.org/officeDocument/2006/relationships/image" Target="../media/image4.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22.m4a"/></Relationships>
</file>

<file path=ppt/slides/_rels/slide18.xml.rels><?xml version="1.0" encoding="UTF-8" standalone="yes"?>
<Relationships xmlns="http://schemas.openxmlformats.org/package/2006/relationships"><Relationship Id="rId3" Type="http://schemas.microsoft.com/office/2007/relationships/media" Target="../media/media24.m4a"/><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24.m4a"/></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4.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rgbClr val="FFFF66"/>
          </a:solidFill>
        </p:spPr>
        <p:txBody>
          <a:bodyPr wrap="square" rtlCol="1">
            <a:spAutoFit/>
          </a:bodyPr>
          <a:lstStyle/>
          <a:p>
            <a:pPr algn="ctr"/>
            <a:r>
              <a:rPr lang="en-US" sz="5400" b="1"/>
              <a:t>Term 1 – Session 3</a:t>
            </a:r>
            <a:endParaRPr lang="ar-SY" sz="5400" b="1"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1469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ربع نص 15"/>
          <p:cNvSpPr txBox="1"/>
          <p:nvPr/>
        </p:nvSpPr>
        <p:spPr>
          <a:xfrm>
            <a:off x="228600" y="4038600"/>
            <a:ext cx="14478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13" name="مربع نص 12"/>
          <p:cNvSpPr txBox="1"/>
          <p:nvPr/>
        </p:nvSpPr>
        <p:spPr>
          <a:xfrm>
            <a:off x="1752600" y="6172200"/>
            <a:ext cx="7620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14" name="مربع نص 13"/>
          <p:cNvSpPr txBox="1"/>
          <p:nvPr/>
        </p:nvSpPr>
        <p:spPr>
          <a:xfrm>
            <a:off x="5486400" y="5715000"/>
            <a:ext cx="18288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15" name="مربع نص 14"/>
          <p:cNvSpPr txBox="1"/>
          <p:nvPr/>
        </p:nvSpPr>
        <p:spPr>
          <a:xfrm>
            <a:off x="762000" y="1447800"/>
            <a:ext cx="14478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2" name="عنوان 1"/>
          <p:cNvSpPr>
            <a:spLocks noGrp="1"/>
          </p:cNvSpPr>
          <p:nvPr>
            <p:ph type="title"/>
          </p:nvPr>
        </p:nvSpPr>
        <p:spPr>
          <a:xfrm>
            <a:off x="1295400" y="274638"/>
            <a:ext cx="7391400" cy="792162"/>
          </a:xfrm>
          <a:solidFill>
            <a:schemeClr val="bg2"/>
          </a:solidFill>
        </p:spPr>
        <p:txBody>
          <a:bodyPr>
            <a:normAutofit/>
          </a:bodyPr>
          <a:lstStyle/>
          <a:p>
            <a:pPr algn="l" rtl="0"/>
            <a:r>
              <a:rPr lang="en-US" sz="3600" b="1" dirty="0"/>
              <a:t>              You’re the doc!                   P. 12</a:t>
            </a:r>
            <a:endParaRPr lang="ar-SY" sz="3600" b="1" dirty="0"/>
          </a:p>
        </p:txBody>
      </p:sp>
      <p:sp>
        <p:nvSpPr>
          <p:cNvPr id="3" name="عنصر نائب للمحتوى 2"/>
          <p:cNvSpPr>
            <a:spLocks noGrp="1"/>
          </p:cNvSpPr>
          <p:nvPr>
            <p:ph idx="1"/>
          </p:nvPr>
        </p:nvSpPr>
        <p:spPr>
          <a:xfrm>
            <a:off x="228600" y="1066800"/>
            <a:ext cx="8610600" cy="5486400"/>
          </a:xfrm>
        </p:spPr>
        <p:txBody>
          <a:bodyPr>
            <a:noAutofit/>
          </a:bodyPr>
          <a:lstStyle/>
          <a:p>
            <a:pPr marL="457200" indent="-457200" algn="l" rtl="0">
              <a:buAutoNum type="alphaLcPeriod"/>
            </a:pPr>
            <a:r>
              <a:rPr lang="en-US" sz="2400" dirty="0"/>
              <a:t>Read about the two situations and work out the meaning of the highlighted words. Then decide which you think is the correct answer for each one.</a:t>
            </a:r>
          </a:p>
          <a:p>
            <a:pPr marL="457200" indent="-457200" algn="l" rtl="0">
              <a:buNone/>
            </a:pPr>
            <a:r>
              <a:rPr lang="en-US" sz="2400" b="1" dirty="0"/>
              <a:t>     You are at home watching </a:t>
            </a:r>
          </a:p>
          <a:p>
            <a:pPr algn="l" rtl="0">
              <a:buNone/>
            </a:pPr>
            <a:r>
              <a:rPr lang="en-US" sz="2400" b="1" dirty="0"/>
              <a:t>a football match on TV. In the </a:t>
            </a:r>
          </a:p>
          <a:p>
            <a:pPr algn="l" rtl="0">
              <a:buNone/>
            </a:pPr>
            <a:r>
              <a:rPr lang="en-US" sz="2400" b="1" dirty="0"/>
              <a:t>excitement, one of your friends </a:t>
            </a:r>
          </a:p>
          <a:p>
            <a:pPr algn="l" rtl="0">
              <a:buNone/>
            </a:pPr>
            <a:r>
              <a:rPr lang="en-US" sz="2400" b="1" dirty="0"/>
              <a:t>suddenly starts having a </a:t>
            </a:r>
          </a:p>
          <a:p>
            <a:pPr algn="l" rtl="0">
              <a:buNone/>
            </a:pPr>
            <a:r>
              <a:rPr lang="en-US" sz="2400" b="1" dirty="0"/>
              <a:t>nosebleed. </a:t>
            </a:r>
          </a:p>
          <a:p>
            <a:pPr algn="l" rtl="0">
              <a:buNone/>
            </a:pPr>
            <a:r>
              <a:rPr lang="en-US" sz="2400" b="1" dirty="0">
                <a:solidFill>
                  <a:schemeClr val="accent6">
                    <a:lumMod val="75000"/>
                  </a:schemeClr>
                </a:solidFill>
              </a:rPr>
              <a:t>DO YOU...?</a:t>
            </a:r>
          </a:p>
          <a:p>
            <a:pPr algn="l" rtl="0">
              <a:buNone/>
            </a:pPr>
            <a:r>
              <a:rPr lang="en-US" sz="2400" b="1" dirty="0"/>
              <a:t>a.</a:t>
            </a:r>
            <a:r>
              <a:rPr lang="en-US" sz="2400" dirty="0"/>
              <a:t> </a:t>
            </a:r>
            <a:r>
              <a:rPr lang="en-US" sz="2400" b="1" dirty="0"/>
              <a:t>get some ice from the freezer and put it on his nose</a:t>
            </a:r>
          </a:p>
          <a:p>
            <a:pPr algn="l" rtl="0">
              <a:buNone/>
            </a:pPr>
            <a:r>
              <a:rPr lang="en-US" sz="2400" b="1" dirty="0"/>
              <a:t>b. get some toilet paper, tell him to put it in his nose, and suggest that he goes to the doctor to check his blood pressure</a:t>
            </a:r>
          </a:p>
          <a:p>
            <a:pPr algn="l" rtl="0">
              <a:buNone/>
            </a:pPr>
            <a:r>
              <a:rPr lang="en-US" sz="2400" b="1" dirty="0"/>
              <a:t>c. tell him to pinch the soft part of his nose for five minutes</a:t>
            </a:r>
          </a:p>
          <a:p>
            <a:pPr algn="l" rtl="0">
              <a:buNone/>
            </a:pPr>
            <a:endParaRPr lang="ar-SY" sz="2400" dirty="0"/>
          </a:p>
        </p:txBody>
      </p:sp>
      <p:sp>
        <p:nvSpPr>
          <p:cNvPr id="4" name="مربع نص 3"/>
          <p:cNvSpPr txBox="1"/>
          <p:nvPr/>
        </p:nvSpPr>
        <p:spPr>
          <a:xfrm>
            <a:off x="533400" y="304801"/>
            <a:ext cx="781056" cy="769441"/>
          </a:xfrm>
          <a:prstGeom prst="rect">
            <a:avLst/>
          </a:prstGeom>
          <a:solidFill>
            <a:schemeClr val="accent6"/>
          </a:solidFill>
        </p:spPr>
        <p:txBody>
          <a:bodyPr wrap="square" rtlCol="1">
            <a:spAutoFit/>
          </a:bodyPr>
          <a:lstStyle/>
          <a:p>
            <a:pPr algn="ctr"/>
            <a:r>
              <a:rPr lang="en-US" sz="4400" b="1" dirty="0"/>
              <a:t>1C</a:t>
            </a:r>
            <a:endParaRPr lang="ar-SY" sz="4400" b="1" dirty="0"/>
          </a:p>
        </p:txBody>
      </p:sp>
      <p:pic>
        <p:nvPicPr>
          <p:cNvPr id="1026" name="Picture 2"/>
          <p:cNvPicPr>
            <a:picLocks noChangeAspect="1" noChangeArrowheads="1"/>
          </p:cNvPicPr>
          <p:nvPr/>
        </p:nvPicPr>
        <p:blipFill>
          <a:blip r:embed="rId5"/>
          <a:srcRect l="6442" t="35417" r="53734" b="20833"/>
          <a:stretch>
            <a:fillRect/>
          </a:stretch>
        </p:blipFill>
        <p:spPr bwMode="auto">
          <a:xfrm>
            <a:off x="4267200" y="1981200"/>
            <a:ext cx="4495800" cy="2776818"/>
          </a:xfrm>
          <a:prstGeom prst="rect">
            <a:avLst/>
          </a:prstGeom>
          <a:noFill/>
          <a:ln w="9525">
            <a:noFill/>
            <a:miter lim="800000"/>
            <a:headEnd/>
            <a:tailEnd/>
          </a:ln>
          <a:effectLst/>
        </p:spPr>
      </p:pic>
      <p:sp>
        <p:nvSpPr>
          <p:cNvPr id="6" name="مربع نص 5"/>
          <p:cNvSpPr txBox="1"/>
          <p:nvPr/>
        </p:nvSpPr>
        <p:spPr>
          <a:xfrm>
            <a:off x="228600" y="2209800"/>
            <a:ext cx="400056" cy="523220"/>
          </a:xfrm>
          <a:prstGeom prst="rect">
            <a:avLst/>
          </a:prstGeom>
          <a:solidFill>
            <a:schemeClr val="accent6"/>
          </a:solidFill>
        </p:spPr>
        <p:txBody>
          <a:bodyPr wrap="square" rtlCol="1">
            <a:spAutoFit/>
          </a:bodyPr>
          <a:lstStyle/>
          <a:p>
            <a:pPr algn="ctr"/>
            <a:r>
              <a:rPr lang="en-US" sz="2800" b="1" dirty="0"/>
              <a:t>1</a:t>
            </a:r>
            <a:endParaRPr lang="ar-SY" sz="2800" b="1" dirty="0"/>
          </a:p>
        </p:txBody>
      </p:sp>
      <p:pic>
        <p:nvPicPr>
          <p:cNvPr id="5"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6732896" y="365919"/>
            <a:ext cx="609600" cy="609600"/>
          </a:xfrm>
          <a:prstGeom prst="rect">
            <a:avLst/>
          </a:prstGeom>
        </p:spPr>
      </p:pic>
      <p:sp>
        <p:nvSpPr>
          <p:cNvPr id="18" name="مستطيل 17"/>
          <p:cNvSpPr/>
          <p:nvPr/>
        </p:nvSpPr>
        <p:spPr>
          <a:xfrm>
            <a:off x="4191000" y="1981200"/>
            <a:ext cx="2819400" cy="5334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r>
              <a:rPr lang="en-US" sz="3200" b="1" dirty="0"/>
              <a:t>You’re the doc!</a:t>
            </a:r>
            <a:endParaRPr lang="ar-SY" sz="3200" b="1"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73"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4191000" y="3733800"/>
            <a:ext cx="21336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8" name="مربع نص 7"/>
          <p:cNvSpPr txBox="1"/>
          <p:nvPr/>
        </p:nvSpPr>
        <p:spPr>
          <a:xfrm>
            <a:off x="2895600" y="1981200"/>
            <a:ext cx="6858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9" name="مربع نص 8"/>
          <p:cNvSpPr txBox="1"/>
          <p:nvPr/>
        </p:nvSpPr>
        <p:spPr>
          <a:xfrm>
            <a:off x="533400" y="1981200"/>
            <a:ext cx="9144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10" name="مربع نص 9"/>
          <p:cNvSpPr txBox="1"/>
          <p:nvPr/>
        </p:nvSpPr>
        <p:spPr>
          <a:xfrm>
            <a:off x="5715000" y="1981200"/>
            <a:ext cx="990600" cy="381000"/>
          </a:xfrm>
          <a:prstGeom prst="rect">
            <a:avLst/>
          </a:prstGeom>
          <a:solidFill>
            <a:schemeClr val="accent6">
              <a:lumMod val="20000"/>
              <a:lumOff val="80000"/>
            </a:schemeClr>
          </a:solidFill>
        </p:spPr>
        <p:txBody>
          <a:bodyPr wrap="square" rtlCol="1">
            <a:spAutoFit/>
          </a:bodyPr>
          <a:lstStyle/>
          <a:p>
            <a:endParaRPr lang="ar-SY" dirty="0"/>
          </a:p>
        </p:txBody>
      </p:sp>
      <p:sp>
        <p:nvSpPr>
          <p:cNvPr id="3" name="عنصر نائب للمحتوى 2"/>
          <p:cNvSpPr>
            <a:spLocks noGrp="1"/>
          </p:cNvSpPr>
          <p:nvPr>
            <p:ph idx="1"/>
          </p:nvPr>
        </p:nvSpPr>
        <p:spPr>
          <a:xfrm>
            <a:off x="228600" y="1143000"/>
            <a:ext cx="8686800" cy="4983163"/>
          </a:xfrm>
        </p:spPr>
        <p:txBody>
          <a:bodyPr>
            <a:normAutofit/>
          </a:bodyPr>
          <a:lstStyle/>
          <a:p>
            <a:pPr algn="l" rtl="0">
              <a:buNone/>
            </a:pPr>
            <a:r>
              <a:rPr lang="en-US" sz="2400" dirty="0"/>
              <a:t>    You're having a barbecue with some friends on the beach. One</a:t>
            </a:r>
          </a:p>
          <a:p>
            <a:pPr algn="l" rtl="0">
              <a:buNone/>
            </a:pPr>
            <a:r>
              <a:rPr lang="en-US" sz="2400" dirty="0"/>
              <a:t>of your friends accidentally picks up a very hot piece of wood and burns her hand. It hurts a lot and she has blisters on her skin.</a:t>
            </a:r>
          </a:p>
          <a:p>
            <a:pPr algn="l" rtl="0">
              <a:buNone/>
            </a:pPr>
            <a:r>
              <a:rPr lang="en-US" sz="2400" b="1" dirty="0">
                <a:solidFill>
                  <a:schemeClr val="accent6">
                    <a:lumMod val="75000"/>
                  </a:schemeClr>
                </a:solidFill>
              </a:rPr>
              <a:t>DO YOU...?</a:t>
            </a:r>
            <a:endParaRPr lang="en-US" sz="2400" dirty="0">
              <a:solidFill>
                <a:schemeClr val="accent6">
                  <a:lumMod val="75000"/>
                </a:schemeClr>
              </a:solidFill>
            </a:endParaRPr>
          </a:p>
          <a:p>
            <a:pPr algn="l" rtl="0">
              <a:buNone/>
            </a:pPr>
            <a:r>
              <a:rPr lang="en-US" sz="2400" b="1" dirty="0"/>
              <a:t>a. pour cold water on the hand and then cover it with a plastic bag</a:t>
            </a:r>
            <a:endParaRPr lang="en-US" sz="2400" dirty="0"/>
          </a:p>
          <a:p>
            <a:pPr algn="l" rtl="0">
              <a:buNone/>
            </a:pPr>
            <a:r>
              <a:rPr lang="en-US" sz="2400" b="1" dirty="0"/>
              <a:t>b. cover the burn with </a:t>
            </a:r>
            <a:r>
              <a:rPr lang="en-US" sz="2400" b="1" dirty="0" err="1"/>
              <a:t>suncream</a:t>
            </a:r>
            <a:endParaRPr lang="en-US" sz="2400" dirty="0"/>
          </a:p>
          <a:p>
            <a:pPr algn="l" rtl="0">
              <a:buNone/>
            </a:pPr>
            <a:r>
              <a:rPr lang="en-US" sz="2400" b="1"/>
              <a:t>c. </a:t>
            </a:r>
            <a:r>
              <a:rPr lang="en-US" sz="2400" b="1" dirty="0"/>
              <a:t>break the blisters and put on antiseptic cream</a:t>
            </a:r>
          </a:p>
          <a:p>
            <a:pPr algn="l" rtl="0">
              <a:buNone/>
            </a:pPr>
            <a:endParaRPr lang="en-US" sz="2400" b="1" dirty="0"/>
          </a:p>
          <a:p>
            <a:pPr algn="l" rtl="0">
              <a:buNone/>
            </a:pPr>
            <a:endParaRPr lang="en-US" sz="2400" b="1" dirty="0"/>
          </a:p>
          <a:p>
            <a:pPr algn="l" rtl="0">
              <a:buNone/>
            </a:pPr>
            <a:r>
              <a:rPr lang="en-US" sz="2400" b="1" dirty="0"/>
              <a:t>                                                                             </a:t>
            </a:r>
            <a:r>
              <a:rPr lang="en-US" sz="2400" b="1" dirty="0">
                <a:solidFill>
                  <a:srgbClr val="0070C0"/>
                </a:solidFill>
              </a:rPr>
              <a:t>Let’s check your answers.</a:t>
            </a:r>
            <a:endParaRPr lang="en-US" sz="2400" dirty="0">
              <a:solidFill>
                <a:srgbClr val="0070C0"/>
              </a:solidFill>
            </a:endParaRPr>
          </a:p>
          <a:p>
            <a:pPr algn="l" rtl="0">
              <a:buNone/>
            </a:pPr>
            <a:endParaRPr lang="ar-SY" sz="2400" dirty="0"/>
          </a:p>
        </p:txBody>
      </p:sp>
      <p:sp>
        <p:nvSpPr>
          <p:cNvPr id="4" name="عنوان 1"/>
          <p:cNvSpPr>
            <a:spLocks noGrp="1"/>
          </p:cNvSpPr>
          <p:nvPr>
            <p:ph type="title"/>
          </p:nvPr>
        </p:nvSpPr>
        <p:spPr>
          <a:xfrm>
            <a:off x="1219200" y="274638"/>
            <a:ext cx="7467600" cy="715962"/>
          </a:xfrm>
          <a:solidFill>
            <a:schemeClr val="bg2"/>
          </a:solidFill>
        </p:spPr>
        <p:txBody>
          <a:bodyPr>
            <a:normAutofit/>
          </a:bodyPr>
          <a:lstStyle/>
          <a:p>
            <a:pPr algn="l" rtl="0"/>
            <a:r>
              <a:rPr lang="en-US" sz="3600" b="1" dirty="0"/>
              <a:t>              You’re the doc!                   P. 12</a:t>
            </a:r>
            <a:endParaRPr lang="ar-SY" sz="3600" b="1" dirty="0"/>
          </a:p>
        </p:txBody>
      </p:sp>
      <p:sp>
        <p:nvSpPr>
          <p:cNvPr id="5" name="مربع نص 4"/>
          <p:cNvSpPr txBox="1"/>
          <p:nvPr/>
        </p:nvSpPr>
        <p:spPr>
          <a:xfrm>
            <a:off x="533400" y="228600"/>
            <a:ext cx="781056" cy="769441"/>
          </a:xfrm>
          <a:prstGeom prst="rect">
            <a:avLst/>
          </a:prstGeom>
          <a:solidFill>
            <a:schemeClr val="accent6"/>
          </a:solidFill>
        </p:spPr>
        <p:txBody>
          <a:bodyPr wrap="square" rtlCol="1">
            <a:spAutoFit/>
          </a:bodyPr>
          <a:lstStyle/>
          <a:p>
            <a:pPr algn="ctr"/>
            <a:r>
              <a:rPr lang="en-US" sz="4400" b="1" dirty="0"/>
              <a:t>1C</a:t>
            </a:r>
            <a:endParaRPr lang="ar-SY" sz="4400" b="1" dirty="0"/>
          </a:p>
        </p:txBody>
      </p:sp>
      <p:sp>
        <p:nvSpPr>
          <p:cNvPr id="6" name="مربع نص 5"/>
          <p:cNvSpPr txBox="1"/>
          <p:nvPr/>
        </p:nvSpPr>
        <p:spPr>
          <a:xfrm>
            <a:off x="152400" y="1066800"/>
            <a:ext cx="400056" cy="523220"/>
          </a:xfrm>
          <a:prstGeom prst="rect">
            <a:avLst/>
          </a:prstGeom>
          <a:solidFill>
            <a:schemeClr val="accent6"/>
          </a:solidFill>
        </p:spPr>
        <p:txBody>
          <a:bodyPr wrap="square" rtlCol="1">
            <a:spAutoFit/>
          </a:bodyPr>
          <a:lstStyle/>
          <a:p>
            <a:pPr algn="ctr"/>
            <a:r>
              <a:rPr lang="en-US" sz="2800" b="1" dirty="0"/>
              <a:t>2</a:t>
            </a:r>
            <a:endParaRPr lang="ar-SY" sz="2800" b="1" dirty="0"/>
          </a:p>
        </p:txBody>
      </p:sp>
      <p:pic>
        <p:nvPicPr>
          <p:cNvPr id="11" name="Picture 2"/>
          <p:cNvPicPr/>
          <p:nvPr/>
        </p:nvPicPr>
        <p:blipFill>
          <a:blip r:embed="rId4" cstate="print"/>
          <a:stretch>
            <a:fillRect/>
          </a:stretch>
        </p:blipFill>
        <p:spPr>
          <a:xfrm>
            <a:off x="304800" y="4114800"/>
            <a:ext cx="5181600" cy="2438400"/>
          </a:xfrm>
          <a:prstGeom prst="rect">
            <a:avLst/>
          </a:prstGeom>
        </p:spPr>
      </p:pic>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858000" y="3278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0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90600"/>
            <a:ext cx="8534400" cy="5135563"/>
          </a:xfrm>
        </p:spPr>
        <p:txBody>
          <a:bodyPr>
            <a:noAutofit/>
          </a:bodyPr>
          <a:lstStyle/>
          <a:p>
            <a:pPr algn="l" rtl="0">
              <a:buNone/>
            </a:pPr>
            <a:r>
              <a:rPr lang="en-US" sz="2800" b="1" dirty="0"/>
              <a:t>nosebleed</a:t>
            </a:r>
            <a:r>
              <a:rPr lang="en-US" sz="2800" dirty="0"/>
              <a:t> = blood is coming out of your nose </a:t>
            </a:r>
          </a:p>
          <a:p>
            <a:pPr algn="l" rtl="0">
              <a:buNone/>
            </a:pPr>
            <a:r>
              <a:rPr lang="en-US" sz="2800" b="1" dirty="0"/>
              <a:t>blood pressure = </a:t>
            </a:r>
            <a:r>
              <a:rPr lang="en-US" sz="2800" dirty="0"/>
              <a:t>the pressure of blood as it travels round your body; it can be high or low </a:t>
            </a:r>
          </a:p>
          <a:p>
            <a:pPr algn="l" rtl="0">
              <a:buNone/>
            </a:pPr>
            <a:r>
              <a:rPr lang="en-US" sz="2800" b="1" dirty="0"/>
              <a:t>pinch = </a:t>
            </a:r>
            <a:r>
              <a:rPr lang="en-US" sz="2800" dirty="0"/>
              <a:t>take </a:t>
            </a:r>
            <a:r>
              <a:rPr lang="en-US" sz="2800" dirty="0" err="1"/>
              <a:t>sth</a:t>
            </a:r>
            <a:r>
              <a:rPr lang="en-US" sz="2800" dirty="0"/>
              <a:t> between your thumb and first finger and squeeze hard </a:t>
            </a:r>
          </a:p>
          <a:p>
            <a:pPr algn="l" rtl="0">
              <a:buNone/>
            </a:pPr>
            <a:r>
              <a:rPr lang="en-US" sz="2800" b="1" dirty="0"/>
              <a:t>burns = </a:t>
            </a:r>
            <a:r>
              <a:rPr lang="en-US" sz="2800" dirty="0"/>
              <a:t>injures by fire </a:t>
            </a:r>
          </a:p>
          <a:p>
            <a:pPr algn="l" rtl="0">
              <a:buNone/>
            </a:pPr>
            <a:r>
              <a:rPr lang="en-US" sz="2800" b="1" dirty="0"/>
              <a:t>hurts = </a:t>
            </a:r>
            <a:r>
              <a:rPr lang="en-US" sz="2800" dirty="0"/>
              <a:t>causes physical pain</a:t>
            </a:r>
          </a:p>
          <a:p>
            <a:pPr algn="l" rtl="0">
              <a:buNone/>
            </a:pPr>
            <a:r>
              <a:rPr lang="en-US" sz="2800" b="1" dirty="0"/>
              <a:t>blisters = </a:t>
            </a:r>
            <a:r>
              <a:rPr lang="en-US" sz="2800" dirty="0"/>
              <a:t>swellings on the surface of the skin that are filled with liquid, e.g. which you often get on your feet if your shoes are too tight</a:t>
            </a:r>
          </a:p>
          <a:p>
            <a:pPr algn="l" rtl="0">
              <a:buNone/>
            </a:pPr>
            <a:r>
              <a:rPr lang="en-US" sz="2800" b="1" dirty="0"/>
              <a:t>antiseptic cream = </a:t>
            </a:r>
            <a:r>
              <a:rPr lang="en-US" sz="2800" dirty="0"/>
              <a:t>cream that helps to prevent infection</a:t>
            </a:r>
          </a:p>
          <a:p>
            <a:pPr algn="l" rtl="0">
              <a:buNone/>
            </a:pPr>
            <a:endParaRPr lang="en-US" sz="2800" dirty="0"/>
          </a:p>
          <a:p>
            <a:pPr algn="l" rtl="0">
              <a:buNone/>
            </a:pPr>
            <a:r>
              <a:rPr lang="en-US" sz="2800" dirty="0"/>
              <a:t/>
            </a:r>
            <a:br>
              <a:rPr lang="en-US" sz="2800" dirty="0"/>
            </a:br>
            <a:endParaRPr lang="ar-SY" sz="2800" dirty="0"/>
          </a:p>
        </p:txBody>
      </p:sp>
      <p:sp>
        <p:nvSpPr>
          <p:cNvPr id="4" name="عنوان 1"/>
          <p:cNvSpPr>
            <a:spLocks noGrp="1"/>
          </p:cNvSpPr>
          <p:nvPr>
            <p:ph type="title"/>
          </p:nvPr>
        </p:nvSpPr>
        <p:spPr>
          <a:xfrm>
            <a:off x="457200" y="274638"/>
            <a:ext cx="8229600" cy="639762"/>
          </a:xfrm>
          <a:solidFill>
            <a:schemeClr val="bg2"/>
          </a:solidFill>
        </p:spPr>
        <p:txBody>
          <a:bodyPr>
            <a:normAutofit fontScale="90000"/>
          </a:bodyPr>
          <a:lstStyle/>
          <a:p>
            <a:pPr algn="l" rtl="0"/>
            <a:r>
              <a:rPr lang="en-US" sz="3600" b="1" dirty="0"/>
              <a:t>                         You’re the doc!                   P. 12</a:t>
            </a:r>
            <a:endParaRPr lang="ar-SY" sz="36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6477000" y="304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99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fontScale="92500"/>
          </a:bodyPr>
          <a:lstStyle/>
          <a:p>
            <a:pPr algn="l" rtl="0">
              <a:buNone/>
            </a:pPr>
            <a:endParaRPr lang="en-US" sz="2800" dirty="0"/>
          </a:p>
          <a:p>
            <a:pPr algn="l" rtl="0">
              <a:buNone/>
            </a:pPr>
            <a:r>
              <a:rPr lang="en-US" sz="2800" b="1" dirty="0"/>
              <a:t>1/c </a:t>
            </a:r>
            <a:r>
              <a:rPr lang="en-US" sz="2800" dirty="0"/>
              <a:t>The correct treatment is to pinch the soft part of the nose. This will usually cure a nosebleed if you do it for five minutes. If not, repeat for 10 minutes, and if that still doesn't work, go to your nearest hospital.</a:t>
            </a:r>
          </a:p>
          <a:p>
            <a:pPr algn="l" rtl="0">
              <a:buNone/>
            </a:pPr>
            <a:endParaRPr lang="en-US" sz="2800" dirty="0"/>
          </a:p>
          <a:p>
            <a:pPr algn="l" rtl="0">
              <a:buNone/>
            </a:pPr>
            <a:r>
              <a:rPr lang="en-US" sz="2800" b="1" dirty="0"/>
              <a:t>2/a</a:t>
            </a:r>
            <a:r>
              <a:rPr lang="en-US" sz="2800" dirty="0"/>
              <a:t> The correct treatment is first to pour cold water on the burn for at least 10 minutes and then to cover it with a loose bandage. If you haven't got a bandage, you can use a clean plastic bag or kitchen film. Do not break blisters and don't put any cream on the burn.</a:t>
            </a:r>
          </a:p>
        </p:txBody>
      </p:sp>
      <p:sp>
        <p:nvSpPr>
          <p:cNvPr id="4" name="عنوان 1"/>
          <p:cNvSpPr>
            <a:spLocks noGrp="1"/>
          </p:cNvSpPr>
          <p:nvPr>
            <p:ph type="title"/>
          </p:nvPr>
        </p:nvSpPr>
        <p:spPr>
          <a:xfrm>
            <a:off x="457200" y="274638"/>
            <a:ext cx="8229600" cy="792162"/>
          </a:xfrm>
          <a:solidFill>
            <a:schemeClr val="bg2"/>
          </a:solidFill>
        </p:spPr>
        <p:txBody>
          <a:bodyPr>
            <a:normAutofit fontScale="90000"/>
          </a:bodyPr>
          <a:lstStyle/>
          <a:p>
            <a:pPr algn="l" rtl="0"/>
            <a:r>
              <a:rPr lang="en-US" sz="3600" b="1" dirty="0"/>
              <a:t>                         You’re the doc!                   P. 12</a:t>
            </a:r>
            <a:endParaRPr lang="ar-SY" sz="36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659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14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2">
              <a:lumMod val="20000"/>
              <a:lumOff val="80000"/>
            </a:schemeClr>
          </a:solidFill>
        </p:spPr>
        <p:txBody>
          <a:bodyPr>
            <a:normAutofit/>
          </a:bodyPr>
          <a:lstStyle/>
          <a:p>
            <a:pPr algn="l" rtl="0"/>
            <a:r>
              <a:rPr lang="en-US" sz="2800" b="1" dirty="0"/>
              <a:t>Vocabulary Bank      Illness and treatment          p. 147</a:t>
            </a:r>
            <a:endParaRPr lang="ar-SY" sz="2800" dirty="0"/>
          </a:p>
        </p:txBody>
      </p:sp>
      <p:sp>
        <p:nvSpPr>
          <p:cNvPr id="3" name="عنصر نائب للمحتوى 2"/>
          <p:cNvSpPr>
            <a:spLocks noGrp="1"/>
          </p:cNvSpPr>
          <p:nvPr>
            <p:ph idx="1"/>
          </p:nvPr>
        </p:nvSpPr>
        <p:spPr>
          <a:xfrm>
            <a:off x="457200" y="990601"/>
            <a:ext cx="8229600" cy="4114799"/>
          </a:xfrm>
        </p:spPr>
        <p:txBody>
          <a:bodyPr>
            <a:normAutofit lnSpcReduction="10000"/>
          </a:bodyPr>
          <a:lstStyle/>
          <a:p>
            <a:pPr algn="l" rtl="0">
              <a:buNone/>
            </a:pPr>
            <a:r>
              <a:rPr lang="en-US" sz="2200" b="1" dirty="0"/>
              <a:t>1 Symptoms</a:t>
            </a:r>
          </a:p>
          <a:p>
            <a:pPr algn="l" rtl="0">
              <a:buNone/>
            </a:pPr>
            <a:r>
              <a:rPr lang="en-US" sz="2200" dirty="0"/>
              <a:t>a. Match the words and pictures. (Click to check)</a:t>
            </a:r>
          </a:p>
          <a:p>
            <a:pPr algn="l" rtl="0">
              <a:buNone/>
            </a:pPr>
            <a:r>
              <a:rPr lang="en-US" sz="2200" b="1" dirty="0"/>
              <a:t>He has/He’s got...</a:t>
            </a:r>
          </a:p>
          <a:p>
            <a:pPr algn="l" rtl="0">
              <a:buNone/>
            </a:pPr>
            <a:r>
              <a:rPr lang="en-US" sz="2200" dirty="0"/>
              <a:t>___ a temperature.                        ___ </a:t>
            </a:r>
            <a:r>
              <a:rPr lang="en-US" sz="2400" dirty="0"/>
              <a:t>He’s being sick.</a:t>
            </a:r>
            <a:endParaRPr lang="en-US" sz="2200" dirty="0"/>
          </a:p>
          <a:p>
            <a:pPr algn="l" rtl="0">
              <a:buNone/>
            </a:pPr>
            <a:r>
              <a:rPr lang="en-US" sz="2200" dirty="0"/>
              <a:t>___ a cough.                                    ___ </a:t>
            </a:r>
            <a:r>
              <a:rPr lang="en-US" sz="2400" dirty="0"/>
              <a:t>She’s sneezing a lot. </a:t>
            </a:r>
            <a:endParaRPr lang="en-US" sz="2200" dirty="0"/>
          </a:p>
          <a:p>
            <a:pPr algn="l" rtl="0">
              <a:buNone/>
            </a:pPr>
            <a:r>
              <a:rPr lang="en-US" sz="2200" dirty="0"/>
              <a:t>___ a headache (earache,             ___ </a:t>
            </a:r>
            <a:r>
              <a:rPr lang="en-US" sz="2400" dirty="0"/>
              <a:t>Her finger is bleeding. </a:t>
            </a:r>
            <a:endParaRPr lang="en-US" sz="2200" dirty="0"/>
          </a:p>
          <a:p>
            <a:pPr algn="l" rtl="0">
              <a:buNone/>
            </a:pPr>
            <a:r>
              <a:rPr lang="en-US" sz="2200" dirty="0"/>
              <a:t>     stomach ache, etc.).                  ___ </a:t>
            </a:r>
            <a:r>
              <a:rPr lang="en-US" sz="2400" dirty="0"/>
              <a:t>His ankle is swollen.</a:t>
            </a:r>
            <a:endParaRPr lang="en-US" sz="2200" dirty="0"/>
          </a:p>
          <a:p>
            <a:pPr algn="l" rtl="0">
              <a:buNone/>
            </a:pPr>
            <a:r>
              <a:rPr lang="en-US" sz="2200" dirty="0"/>
              <a:t>___ a rash.                                       ___ </a:t>
            </a:r>
            <a:r>
              <a:rPr lang="en-US" sz="2400" dirty="0"/>
              <a:t>Her back hurts / aches.</a:t>
            </a:r>
            <a:endParaRPr lang="en-US" sz="2200" dirty="0"/>
          </a:p>
          <a:p>
            <a:pPr algn="l" rtl="0">
              <a:buNone/>
            </a:pPr>
            <a:r>
              <a:rPr lang="en-US" sz="2200" dirty="0"/>
              <a:t>_</a:t>
            </a:r>
            <a:r>
              <a:rPr lang="en-US" sz="2400" b="1" dirty="0">
                <a:solidFill>
                  <a:srgbClr val="CF17C2"/>
                </a:solidFill>
              </a:rPr>
              <a:t>1</a:t>
            </a:r>
            <a:r>
              <a:rPr lang="en-US" sz="2200" dirty="0"/>
              <a:t>_ a blister.</a:t>
            </a:r>
          </a:p>
          <a:p>
            <a:pPr algn="l" rtl="0">
              <a:buNone/>
            </a:pPr>
            <a:r>
              <a:rPr lang="en-US" sz="2200" dirty="0"/>
              <a:t>___ a pain (in his chest).</a:t>
            </a:r>
          </a:p>
        </p:txBody>
      </p:sp>
      <p:pic>
        <p:nvPicPr>
          <p:cNvPr id="4" name="Picture 3"/>
          <p:cNvPicPr/>
          <p:nvPr/>
        </p:nvPicPr>
        <p:blipFill>
          <a:blip r:embed="rId4"/>
          <a:srcRect t="-6841" r="18889"/>
          <a:stretch>
            <a:fillRect/>
          </a:stretch>
        </p:blipFill>
        <p:spPr>
          <a:xfrm>
            <a:off x="3200400" y="4114800"/>
            <a:ext cx="5638800" cy="1266190"/>
          </a:xfrm>
          <a:prstGeom prst="rect">
            <a:avLst/>
          </a:prstGeom>
        </p:spPr>
      </p:pic>
      <p:pic>
        <p:nvPicPr>
          <p:cNvPr id="5" name="Picture 4"/>
          <p:cNvPicPr/>
          <p:nvPr/>
        </p:nvPicPr>
        <p:blipFill>
          <a:blip r:embed="rId5"/>
          <a:stretch>
            <a:fillRect/>
          </a:stretch>
        </p:blipFill>
        <p:spPr>
          <a:xfrm>
            <a:off x="2514600" y="5334000"/>
            <a:ext cx="5867400" cy="1249363"/>
          </a:xfrm>
          <a:prstGeom prst="rect">
            <a:avLst/>
          </a:prstGeom>
        </p:spPr>
      </p:pic>
      <p:pic>
        <p:nvPicPr>
          <p:cNvPr id="6" name="Picture 3"/>
          <p:cNvPicPr/>
          <p:nvPr/>
        </p:nvPicPr>
        <p:blipFill>
          <a:blip r:embed="rId4"/>
          <a:srcRect l="81111" t="13683"/>
          <a:stretch>
            <a:fillRect/>
          </a:stretch>
        </p:blipFill>
        <p:spPr>
          <a:xfrm>
            <a:off x="1295400" y="5334000"/>
            <a:ext cx="1295400" cy="1219200"/>
          </a:xfrm>
          <a:prstGeom prst="rect">
            <a:avLst/>
          </a:prstGeom>
        </p:spPr>
      </p:pic>
      <p:sp>
        <p:nvSpPr>
          <p:cNvPr id="7" name="مربع نص 6"/>
          <p:cNvSpPr txBox="1"/>
          <p:nvPr/>
        </p:nvSpPr>
        <p:spPr>
          <a:xfrm>
            <a:off x="4191000" y="2057400"/>
            <a:ext cx="533400" cy="461665"/>
          </a:xfrm>
          <a:prstGeom prst="rect">
            <a:avLst/>
          </a:prstGeom>
          <a:noFill/>
        </p:spPr>
        <p:txBody>
          <a:bodyPr wrap="square" rtlCol="1">
            <a:spAutoFit/>
          </a:bodyPr>
          <a:lstStyle/>
          <a:p>
            <a:pPr algn="l" rtl="0"/>
            <a:r>
              <a:rPr lang="en-US" sz="2400" b="1" dirty="0">
                <a:solidFill>
                  <a:srgbClr val="CF17C2"/>
                </a:solidFill>
              </a:rPr>
              <a:t>10</a:t>
            </a:r>
            <a:endParaRPr lang="ar-SY" sz="2400" b="1" dirty="0">
              <a:solidFill>
                <a:srgbClr val="CF17C2"/>
              </a:solidFill>
            </a:endParaRPr>
          </a:p>
        </p:txBody>
      </p:sp>
      <p:sp>
        <p:nvSpPr>
          <p:cNvPr id="8" name="مربع نص 7"/>
          <p:cNvSpPr txBox="1"/>
          <p:nvPr/>
        </p:nvSpPr>
        <p:spPr>
          <a:xfrm>
            <a:off x="4343400" y="2438400"/>
            <a:ext cx="381000" cy="461665"/>
          </a:xfrm>
          <a:prstGeom prst="rect">
            <a:avLst/>
          </a:prstGeom>
          <a:noFill/>
        </p:spPr>
        <p:txBody>
          <a:bodyPr wrap="square" rtlCol="1">
            <a:spAutoFit/>
          </a:bodyPr>
          <a:lstStyle/>
          <a:p>
            <a:pPr algn="l" rtl="0"/>
            <a:r>
              <a:rPr lang="en-US" sz="2400" b="1" dirty="0">
                <a:solidFill>
                  <a:srgbClr val="CF17C2"/>
                </a:solidFill>
              </a:rPr>
              <a:t>8</a:t>
            </a:r>
            <a:endParaRPr lang="ar-SY" sz="2400" b="1" dirty="0">
              <a:solidFill>
                <a:srgbClr val="CF17C2"/>
              </a:solidFill>
            </a:endParaRPr>
          </a:p>
        </p:txBody>
      </p:sp>
      <p:sp>
        <p:nvSpPr>
          <p:cNvPr id="9" name="مربع نص 8"/>
          <p:cNvSpPr txBox="1"/>
          <p:nvPr/>
        </p:nvSpPr>
        <p:spPr>
          <a:xfrm>
            <a:off x="4191000" y="2819400"/>
            <a:ext cx="533400" cy="461665"/>
          </a:xfrm>
          <a:prstGeom prst="rect">
            <a:avLst/>
          </a:prstGeom>
          <a:noFill/>
        </p:spPr>
        <p:txBody>
          <a:bodyPr wrap="square" rtlCol="1">
            <a:spAutoFit/>
          </a:bodyPr>
          <a:lstStyle/>
          <a:p>
            <a:pPr algn="l" rtl="0"/>
            <a:r>
              <a:rPr lang="en-US" sz="2400" b="1" dirty="0">
                <a:solidFill>
                  <a:srgbClr val="CF17C2"/>
                </a:solidFill>
              </a:rPr>
              <a:t>11</a:t>
            </a:r>
            <a:endParaRPr lang="ar-SY" sz="2400" b="1" dirty="0">
              <a:solidFill>
                <a:srgbClr val="CF17C2"/>
              </a:solidFill>
            </a:endParaRPr>
          </a:p>
        </p:txBody>
      </p:sp>
      <p:sp>
        <p:nvSpPr>
          <p:cNvPr id="10" name="مربع نص 9"/>
          <p:cNvSpPr txBox="1"/>
          <p:nvPr/>
        </p:nvSpPr>
        <p:spPr>
          <a:xfrm>
            <a:off x="4343400" y="3276600"/>
            <a:ext cx="381000" cy="461665"/>
          </a:xfrm>
          <a:prstGeom prst="rect">
            <a:avLst/>
          </a:prstGeom>
          <a:noFill/>
        </p:spPr>
        <p:txBody>
          <a:bodyPr wrap="square" rtlCol="1">
            <a:spAutoFit/>
          </a:bodyPr>
          <a:lstStyle/>
          <a:p>
            <a:pPr algn="l" rtl="0"/>
            <a:r>
              <a:rPr lang="en-US" sz="2400" b="1" dirty="0">
                <a:solidFill>
                  <a:srgbClr val="CF17C2"/>
                </a:solidFill>
              </a:rPr>
              <a:t>9</a:t>
            </a:r>
            <a:endParaRPr lang="ar-SY" sz="2400" b="1" dirty="0">
              <a:solidFill>
                <a:srgbClr val="CF17C2"/>
              </a:solidFill>
            </a:endParaRPr>
          </a:p>
        </p:txBody>
      </p:sp>
      <p:sp>
        <p:nvSpPr>
          <p:cNvPr id="11" name="مربع نص 10"/>
          <p:cNvSpPr txBox="1"/>
          <p:nvPr/>
        </p:nvSpPr>
        <p:spPr>
          <a:xfrm>
            <a:off x="4343400" y="3657600"/>
            <a:ext cx="381000" cy="461665"/>
          </a:xfrm>
          <a:prstGeom prst="rect">
            <a:avLst/>
          </a:prstGeom>
          <a:noFill/>
        </p:spPr>
        <p:txBody>
          <a:bodyPr wrap="square" rtlCol="1">
            <a:spAutoFit/>
          </a:bodyPr>
          <a:lstStyle/>
          <a:p>
            <a:pPr algn="l" rtl="0"/>
            <a:r>
              <a:rPr lang="en-US" sz="2400" b="1" dirty="0">
                <a:solidFill>
                  <a:srgbClr val="CF17C2"/>
                </a:solidFill>
              </a:rPr>
              <a:t>7</a:t>
            </a:r>
            <a:endParaRPr lang="ar-SY" sz="2400" b="1" dirty="0">
              <a:solidFill>
                <a:srgbClr val="CF17C2"/>
              </a:solidFill>
            </a:endParaRPr>
          </a:p>
        </p:txBody>
      </p:sp>
      <p:sp>
        <p:nvSpPr>
          <p:cNvPr id="12" name="مربع نص 11"/>
          <p:cNvSpPr txBox="1"/>
          <p:nvPr/>
        </p:nvSpPr>
        <p:spPr>
          <a:xfrm>
            <a:off x="609600" y="4419600"/>
            <a:ext cx="381000" cy="461665"/>
          </a:xfrm>
          <a:prstGeom prst="rect">
            <a:avLst/>
          </a:prstGeom>
          <a:noFill/>
        </p:spPr>
        <p:txBody>
          <a:bodyPr wrap="square" rtlCol="1">
            <a:spAutoFit/>
          </a:bodyPr>
          <a:lstStyle/>
          <a:p>
            <a:pPr algn="l" rtl="0"/>
            <a:r>
              <a:rPr lang="en-US" sz="2400" b="1" dirty="0">
                <a:solidFill>
                  <a:srgbClr val="CF17C2"/>
                </a:solidFill>
              </a:rPr>
              <a:t>4</a:t>
            </a:r>
            <a:endParaRPr lang="ar-SY" sz="2400" b="1" dirty="0">
              <a:solidFill>
                <a:srgbClr val="CF17C2"/>
              </a:solidFill>
            </a:endParaRPr>
          </a:p>
        </p:txBody>
      </p:sp>
      <p:sp>
        <p:nvSpPr>
          <p:cNvPr id="13" name="مربع نص 12"/>
          <p:cNvSpPr txBox="1"/>
          <p:nvPr/>
        </p:nvSpPr>
        <p:spPr>
          <a:xfrm>
            <a:off x="609600" y="3657600"/>
            <a:ext cx="381000" cy="461665"/>
          </a:xfrm>
          <a:prstGeom prst="rect">
            <a:avLst/>
          </a:prstGeom>
          <a:noFill/>
        </p:spPr>
        <p:txBody>
          <a:bodyPr wrap="square" rtlCol="1">
            <a:spAutoFit/>
          </a:bodyPr>
          <a:lstStyle/>
          <a:p>
            <a:pPr algn="l" rtl="0"/>
            <a:r>
              <a:rPr lang="en-US" sz="2400" b="1" dirty="0">
                <a:solidFill>
                  <a:srgbClr val="CF17C2"/>
                </a:solidFill>
              </a:rPr>
              <a:t>2</a:t>
            </a:r>
            <a:endParaRPr lang="ar-SY" sz="2400" b="1" dirty="0">
              <a:solidFill>
                <a:srgbClr val="CF17C2"/>
              </a:solidFill>
            </a:endParaRPr>
          </a:p>
        </p:txBody>
      </p:sp>
      <p:sp>
        <p:nvSpPr>
          <p:cNvPr id="14" name="مربع نص 13"/>
          <p:cNvSpPr txBox="1"/>
          <p:nvPr/>
        </p:nvSpPr>
        <p:spPr>
          <a:xfrm>
            <a:off x="609600" y="2819400"/>
            <a:ext cx="381000" cy="461665"/>
          </a:xfrm>
          <a:prstGeom prst="rect">
            <a:avLst/>
          </a:prstGeom>
          <a:noFill/>
        </p:spPr>
        <p:txBody>
          <a:bodyPr wrap="square" rtlCol="1">
            <a:spAutoFit/>
          </a:bodyPr>
          <a:lstStyle/>
          <a:p>
            <a:pPr algn="l" rtl="0"/>
            <a:r>
              <a:rPr lang="en-US" sz="2400" b="1" dirty="0">
                <a:solidFill>
                  <a:srgbClr val="CF17C2"/>
                </a:solidFill>
              </a:rPr>
              <a:t>5</a:t>
            </a:r>
            <a:endParaRPr lang="ar-SY" sz="2400" b="1" dirty="0">
              <a:solidFill>
                <a:srgbClr val="CF17C2"/>
              </a:solidFill>
            </a:endParaRPr>
          </a:p>
        </p:txBody>
      </p:sp>
      <p:sp>
        <p:nvSpPr>
          <p:cNvPr id="15" name="مربع نص 14"/>
          <p:cNvSpPr txBox="1"/>
          <p:nvPr/>
        </p:nvSpPr>
        <p:spPr>
          <a:xfrm>
            <a:off x="609600" y="2438400"/>
            <a:ext cx="381000" cy="461665"/>
          </a:xfrm>
          <a:prstGeom prst="rect">
            <a:avLst/>
          </a:prstGeom>
          <a:noFill/>
        </p:spPr>
        <p:txBody>
          <a:bodyPr wrap="square" rtlCol="1">
            <a:spAutoFit/>
          </a:bodyPr>
          <a:lstStyle/>
          <a:p>
            <a:pPr algn="l" rtl="0"/>
            <a:r>
              <a:rPr lang="en-US" sz="2400" b="1" dirty="0">
                <a:solidFill>
                  <a:srgbClr val="CF17C2"/>
                </a:solidFill>
              </a:rPr>
              <a:t>3</a:t>
            </a:r>
            <a:endParaRPr lang="ar-SY" sz="2400" b="1" dirty="0">
              <a:solidFill>
                <a:srgbClr val="CF17C2"/>
              </a:solidFill>
            </a:endParaRPr>
          </a:p>
        </p:txBody>
      </p:sp>
      <p:sp>
        <p:nvSpPr>
          <p:cNvPr id="16" name="مربع نص 15"/>
          <p:cNvSpPr txBox="1"/>
          <p:nvPr/>
        </p:nvSpPr>
        <p:spPr>
          <a:xfrm>
            <a:off x="609600" y="2057400"/>
            <a:ext cx="381000" cy="461665"/>
          </a:xfrm>
          <a:prstGeom prst="rect">
            <a:avLst/>
          </a:prstGeom>
          <a:noFill/>
        </p:spPr>
        <p:txBody>
          <a:bodyPr wrap="square" rtlCol="1">
            <a:spAutoFit/>
          </a:bodyPr>
          <a:lstStyle/>
          <a:p>
            <a:pPr algn="l" rtl="0"/>
            <a:r>
              <a:rPr lang="en-US" sz="2400" b="1" dirty="0">
                <a:solidFill>
                  <a:srgbClr val="CF17C2"/>
                </a:solidFill>
              </a:rPr>
              <a:t>6</a:t>
            </a:r>
            <a:endParaRPr lang="ar-SY" sz="2400" b="1" dirty="0">
              <a:solidFill>
                <a:srgbClr val="CF17C2"/>
              </a:solidFill>
            </a:endParaRPr>
          </a:p>
        </p:txBody>
      </p:sp>
      <p:pic>
        <p:nvPicPr>
          <p:cNvPr id="17"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01000" y="1004206"/>
            <a:ext cx="609600" cy="609600"/>
          </a:xfrm>
          <a:prstGeom prst="rect">
            <a:avLst/>
          </a:prstGeom>
        </p:spPr>
      </p:pic>
    </p:spTree>
    <p:extLst>
      <p:ext uri="{BB962C8B-B14F-4D97-AF65-F5344CB8AC3E}">
        <p14:creationId xmlns:p14="http://schemas.microsoft.com/office/powerpoint/2010/main" val="92604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 calcmode="lin" valueType="num">
                                      <p:cBhvr additive="base">
                                        <p:cTn id="3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 calcmode="lin" valueType="num">
                                      <p:cBhvr additive="base">
                                        <p:cTn id="4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anim calcmode="lin" valueType="num">
                                      <p:cBhvr additive="base">
                                        <p:cTn id="5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1">
                                            <p:txEl>
                                              <p:pRg st="0" end="0"/>
                                            </p:txEl>
                                          </p:spTgt>
                                        </p:tgtEl>
                                        <p:attrNameLst>
                                          <p:attrName>style.visibility</p:attrName>
                                        </p:attrNameLst>
                                      </p:cBhvr>
                                      <p:to>
                                        <p:strVal val="visible"/>
                                      </p:to>
                                    </p:set>
                                    <p:anim calcmode="lin" valueType="num">
                                      <p:cBhvr additive="base">
                                        <p:cTn id="6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17"/>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79197" fill="hold"/>
                                        <p:tgtEl>
                                          <p:spTgt spid="17"/>
                                        </p:tgtEl>
                                      </p:cBhvr>
                                    </p:cmd>
                                  </p:childTnLst>
                                </p:cTn>
                              </p:par>
                            </p:childTnLst>
                          </p:cTn>
                        </p:par>
                      </p:childTnLst>
                    </p:cTn>
                  </p:par>
                </p:childTnLst>
              </p:cTn>
              <p:nextCondLst>
                <p:cond evt="onClick" delay="0">
                  <p:tgtEl>
                    <p:spTgt spid="17"/>
                  </p:tgtEl>
                </p:cond>
              </p:nextCondLst>
            </p:seq>
            <p:audio>
              <p:cMediaNode vol="80000">
                <p:cTn id="68" fill="hold" display="0">
                  <p:stCondLst>
                    <p:cond delay="indefinite"/>
                  </p:stCondLst>
                  <p:endCondLst>
                    <p:cond evt="onStopAudio" delay="0">
                      <p:tgtEl>
                        <p:sldTgt/>
                      </p:tgtEl>
                    </p:cond>
                  </p:endCondLst>
                </p:cTn>
                <p:tgtEl>
                  <p:spTgt spid="17"/>
                </p:tgtEl>
              </p:cMediaNode>
            </p:audio>
          </p:childTnLst>
        </p:cTn>
      </p:par>
    </p:tnLst>
    <p:bldLst>
      <p:bldP spid="7" grpId="0"/>
      <p:bldP spid="8"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562600"/>
          </a:xfrm>
        </p:spPr>
        <p:txBody>
          <a:bodyPr>
            <a:normAutofit fontScale="92500" lnSpcReduction="20000"/>
          </a:bodyPr>
          <a:lstStyle/>
          <a:p>
            <a:pPr algn="l" rtl="0">
              <a:buNone/>
            </a:pPr>
            <a:r>
              <a:rPr lang="en-US" sz="2400" b="1" dirty="0"/>
              <a:t>b Match the sentences.     (Click to check) </a:t>
            </a:r>
            <a:endParaRPr lang="en-US" sz="2400" dirty="0"/>
          </a:p>
          <a:p>
            <a:pPr algn="l" rtl="0">
              <a:buNone/>
            </a:pPr>
            <a:r>
              <a:rPr lang="en-US" sz="2600" dirty="0"/>
              <a:t>1. She’s unconscious.         _____</a:t>
            </a:r>
          </a:p>
          <a:p>
            <a:pPr algn="l" rtl="0">
              <a:buNone/>
            </a:pPr>
            <a:r>
              <a:rPr lang="en-US" sz="2600" dirty="0"/>
              <a:t>2. She has a sore throat.   _____</a:t>
            </a:r>
          </a:p>
          <a:p>
            <a:pPr algn="l" rtl="0">
              <a:buNone/>
            </a:pPr>
            <a:r>
              <a:rPr lang="en-US" sz="2600" dirty="0"/>
              <a:t>3. She has </a:t>
            </a:r>
            <a:r>
              <a:rPr lang="en-US" sz="2600" dirty="0" err="1"/>
              <a:t>diarrhoea</a:t>
            </a:r>
            <a:r>
              <a:rPr lang="en-US" sz="2600" dirty="0"/>
              <a:t>.         _____</a:t>
            </a:r>
          </a:p>
          <a:p>
            <a:pPr algn="l" rtl="0">
              <a:buNone/>
            </a:pPr>
            <a:r>
              <a:rPr lang="en-US" sz="2600" dirty="0"/>
              <a:t>4. She feels sick.                  _____</a:t>
            </a:r>
          </a:p>
          <a:p>
            <a:pPr algn="l" rtl="0">
              <a:buNone/>
            </a:pPr>
            <a:r>
              <a:rPr lang="en-US" sz="2600" dirty="0"/>
              <a:t>5. She fainted.                     _____</a:t>
            </a:r>
          </a:p>
          <a:p>
            <a:pPr algn="l" rtl="0">
              <a:buNone/>
            </a:pPr>
            <a:r>
              <a:rPr lang="en-US" sz="2600" dirty="0"/>
              <a:t>6. She feels dizzy.                _____</a:t>
            </a:r>
          </a:p>
          <a:p>
            <a:pPr algn="l" rtl="0">
              <a:buNone/>
            </a:pPr>
            <a:r>
              <a:rPr lang="en-US" sz="2400" dirty="0"/>
              <a:t> </a:t>
            </a:r>
          </a:p>
          <a:p>
            <a:pPr algn="l" rtl="0">
              <a:buNone/>
            </a:pPr>
            <a:r>
              <a:rPr lang="en-US" sz="2600" dirty="0"/>
              <a:t>A. She's been to the toilet five times this morning.</a:t>
            </a:r>
          </a:p>
          <a:p>
            <a:pPr algn="l" rtl="0">
              <a:buNone/>
            </a:pPr>
            <a:r>
              <a:rPr lang="en-US" sz="2600" dirty="0"/>
              <a:t>B. She’s breathing but her eyes are closed and she can’t hear or feel anything. </a:t>
            </a:r>
          </a:p>
          <a:p>
            <a:pPr algn="l" rtl="0">
              <a:buNone/>
            </a:pPr>
            <a:r>
              <a:rPr lang="en-US" sz="2600" dirty="0"/>
              <a:t>C. She wants to be sick / vomit.</a:t>
            </a:r>
          </a:p>
          <a:p>
            <a:pPr algn="l" rtl="0">
              <a:buNone/>
            </a:pPr>
            <a:r>
              <a:rPr lang="en-US" sz="2600" dirty="0"/>
              <a:t>D. It was so hot on the train that she lost consciousness.</a:t>
            </a:r>
          </a:p>
          <a:p>
            <a:pPr algn="l" rtl="0">
              <a:buNone/>
            </a:pPr>
            <a:r>
              <a:rPr lang="en-US" sz="2600" dirty="0"/>
              <a:t>E. She feels that everything is spinning round.</a:t>
            </a:r>
          </a:p>
          <a:p>
            <a:pPr algn="l" rtl="0">
              <a:buNone/>
            </a:pPr>
            <a:r>
              <a:rPr lang="en-US" sz="2600" dirty="0"/>
              <a:t>F. It hurts when she talks or swallows food.</a:t>
            </a:r>
          </a:p>
          <a:p>
            <a:pPr algn="l" rtl="0">
              <a:buNone/>
            </a:pPr>
            <a:endParaRPr lang="en-US" sz="2400" dirty="0"/>
          </a:p>
          <a:p>
            <a:pPr algn="l" rtl="0"/>
            <a:endParaRPr lang="ar-SY" sz="2400" dirty="0"/>
          </a:p>
        </p:txBody>
      </p:sp>
      <p:sp>
        <p:nvSpPr>
          <p:cNvPr id="4" name="عنوان 1"/>
          <p:cNvSpPr>
            <a:spLocks noGrp="1"/>
          </p:cNvSpPr>
          <p:nvPr>
            <p:ph type="title"/>
          </p:nvPr>
        </p:nvSpPr>
        <p:spPr>
          <a:xfrm>
            <a:off x="457200" y="274638"/>
            <a:ext cx="8229600" cy="563562"/>
          </a:xfrm>
          <a:solidFill>
            <a:schemeClr val="accent2">
              <a:lumMod val="20000"/>
              <a:lumOff val="80000"/>
            </a:schemeClr>
          </a:solidFill>
        </p:spPr>
        <p:txBody>
          <a:bodyPr>
            <a:normAutofit/>
          </a:bodyPr>
          <a:lstStyle/>
          <a:p>
            <a:pPr algn="l" rtl="0"/>
            <a:r>
              <a:rPr lang="en-US" sz="2800" b="1" dirty="0"/>
              <a:t>Vocabulary Bank      Illness and treatment          p. 147</a:t>
            </a:r>
            <a:endParaRPr lang="ar-SY" sz="2800" dirty="0"/>
          </a:p>
        </p:txBody>
      </p:sp>
      <p:sp>
        <p:nvSpPr>
          <p:cNvPr id="5" name="مربع نص 4"/>
          <p:cNvSpPr txBox="1"/>
          <p:nvPr/>
        </p:nvSpPr>
        <p:spPr>
          <a:xfrm>
            <a:off x="3886200" y="1219200"/>
            <a:ext cx="457200" cy="461665"/>
          </a:xfrm>
          <a:prstGeom prst="rect">
            <a:avLst/>
          </a:prstGeom>
          <a:noFill/>
        </p:spPr>
        <p:txBody>
          <a:bodyPr wrap="square" rtlCol="1">
            <a:spAutoFit/>
          </a:bodyPr>
          <a:lstStyle/>
          <a:p>
            <a:r>
              <a:rPr lang="en-US" sz="2400" b="1" dirty="0">
                <a:solidFill>
                  <a:schemeClr val="accent6">
                    <a:lumMod val="75000"/>
                  </a:schemeClr>
                </a:solidFill>
              </a:rPr>
              <a:t>B</a:t>
            </a:r>
            <a:endParaRPr lang="ar-SY" sz="2400" b="1" dirty="0">
              <a:solidFill>
                <a:schemeClr val="accent6">
                  <a:lumMod val="75000"/>
                </a:schemeClr>
              </a:solidFill>
            </a:endParaRPr>
          </a:p>
        </p:txBody>
      </p:sp>
      <p:sp>
        <p:nvSpPr>
          <p:cNvPr id="6" name="مربع نص 5"/>
          <p:cNvSpPr txBox="1"/>
          <p:nvPr/>
        </p:nvSpPr>
        <p:spPr>
          <a:xfrm>
            <a:off x="3962400" y="1600200"/>
            <a:ext cx="381000" cy="461665"/>
          </a:xfrm>
          <a:prstGeom prst="rect">
            <a:avLst/>
          </a:prstGeom>
          <a:noFill/>
        </p:spPr>
        <p:txBody>
          <a:bodyPr wrap="square" rtlCol="1">
            <a:spAutoFit/>
          </a:bodyPr>
          <a:lstStyle/>
          <a:p>
            <a:r>
              <a:rPr lang="en-US" sz="2400" b="1" dirty="0">
                <a:solidFill>
                  <a:schemeClr val="accent6">
                    <a:lumMod val="75000"/>
                  </a:schemeClr>
                </a:solidFill>
              </a:rPr>
              <a:t>F</a:t>
            </a:r>
            <a:endParaRPr lang="ar-SY" sz="2400" b="1" dirty="0">
              <a:solidFill>
                <a:schemeClr val="accent6">
                  <a:lumMod val="75000"/>
                </a:schemeClr>
              </a:solidFill>
            </a:endParaRPr>
          </a:p>
        </p:txBody>
      </p:sp>
      <p:sp>
        <p:nvSpPr>
          <p:cNvPr id="7" name="مربع نص 6"/>
          <p:cNvSpPr txBox="1"/>
          <p:nvPr/>
        </p:nvSpPr>
        <p:spPr>
          <a:xfrm>
            <a:off x="3886200" y="1981200"/>
            <a:ext cx="457200" cy="461665"/>
          </a:xfrm>
          <a:prstGeom prst="rect">
            <a:avLst/>
          </a:prstGeom>
          <a:noFill/>
        </p:spPr>
        <p:txBody>
          <a:bodyPr wrap="square" rtlCol="1">
            <a:spAutoFit/>
          </a:bodyPr>
          <a:lstStyle/>
          <a:p>
            <a:r>
              <a:rPr lang="en-US" sz="2400" b="1" dirty="0">
                <a:solidFill>
                  <a:schemeClr val="accent6">
                    <a:lumMod val="75000"/>
                  </a:schemeClr>
                </a:solidFill>
              </a:rPr>
              <a:t>A</a:t>
            </a:r>
            <a:endParaRPr lang="ar-SY" sz="2400" b="1" dirty="0">
              <a:solidFill>
                <a:schemeClr val="accent6">
                  <a:lumMod val="75000"/>
                </a:schemeClr>
              </a:solidFill>
            </a:endParaRPr>
          </a:p>
        </p:txBody>
      </p:sp>
      <p:sp>
        <p:nvSpPr>
          <p:cNvPr id="8" name="مربع نص 7"/>
          <p:cNvSpPr txBox="1"/>
          <p:nvPr/>
        </p:nvSpPr>
        <p:spPr>
          <a:xfrm>
            <a:off x="3886200" y="2362200"/>
            <a:ext cx="457200" cy="461665"/>
          </a:xfrm>
          <a:prstGeom prst="rect">
            <a:avLst/>
          </a:prstGeom>
          <a:noFill/>
        </p:spPr>
        <p:txBody>
          <a:bodyPr wrap="square" rtlCol="1">
            <a:spAutoFit/>
          </a:bodyPr>
          <a:lstStyle/>
          <a:p>
            <a:r>
              <a:rPr lang="en-US" sz="2400" b="1" dirty="0">
                <a:solidFill>
                  <a:schemeClr val="accent6">
                    <a:lumMod val="75000"/>
                  </a:schemeClr>
                </a:solidFill>
              </a:rPr>
              <a:t>C</a:t>
            </a:r>
            <a:endParaRPr lang="ar-SY" sz="2400" b="1" dirty="0">
              <a:solidFill>
                <a:schemeClr val="accent6">
                  <a:lumMod val="75000"/>
                </a:schemeClr>
              </a:solidFill>
            </a:endParaRPr>
          </a:p>
        </p:txBody>
      </p:sp>
      <p:sp>
        <p:nvSpPr>
          <p:cNvPr id="9" name="مربع نص 8"/>
          <p:cNvSpPr txBox="1"/>
          <p:nvPr/>
        </p:nvSpPr>
        <p:spPr>
          <a:xfrm>
            <a:off x="3886200" y="2743200"/>
            <a:ext cx="457200" cy="461665"/>
          </a:xfrm>
          <a:prstGeom prst="rect">
            <a:avLst/>
          </a:prstGeom>
          <a:noFill/>
        </p:spPr>
        <p:txBody>
          <a:bodyPr wrap="square" rtlCol="1">
            <a:spAutoFit/>
          </a:bodyPr>
          <a:lstStyle/>
          <a:p>
            <a:r>
              <a:rPr lang="en-US" sz="2400" b="1" dirty="0">
                <a:solidFill>
                  <a:schemeClr val="accent6">
                    <a:lumMod val="75000"/>
                  </a:schemeClr>
                </a:solidFill>
              </a:rPr>
              <a:t>D</a:t>
            </a:r>
            <a:endParaRPr lang="ar-SY" sz="2400" b="1" dirty="0">
              <a:solidFill>
                <a:schemeClr val="accent6">
                  <a:lumMod val="75000"/>
                </a:schemeClr>
              </a:solidFill>
            </a:endParaRPr>
          </a:p>
        </p:txBody>
      </p:sp>
      <p:sp>
        <p:nvSpPr>
          <p:cNvPr id="10" name="مربع نص 9"/>
          <p:cNvSpPr txBox="1"/>
          <p:nvPr/>
        </p:nvSpPr>
        <p:spPr>
          <a:xfrm>
            <a:off x="3886200" y="3124200"/>
            <a:ext cx="457200" cy="461665"/>
          </a:xfrm>
          <a:prstGeom prst="rect">
            <a:avLst/>
          </a:prstGeom>
          <a:noFill/>
        </p:spPr>
        <p:txBody>
          <a:bodyPr wrap="square" rtlCol="1">
            <a:spAutoFit/>
          </a:bodyPr>
          <a:lstStyle/>
          <a:p>
            <a:r>
              <a:rPr lang="en-US" sz="2400" b="1" dirty="0">
                <a:solidFill>
                  <a:schemeClr val="accent6">
                    <a:lumMod val="75000"/>
                  </a:schemeClr>
                </a:solidFill>
              </a:rPr>
              <a:t>E</a:t>
            </a:r>
            <a:endParaRPr lang="ar-SY" sz="2400" b="1" dirty="0">
              <a:solidFill>
                <a:schemeClr val="accent6">
                  <a:lumMod val="75000"/>
                </a:schemeClr>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772400" y="914400"/>
            <a:ext cx="609600" cy="609600"/>
          </a:xfrm>
          <a:prstGeom prst="rect">
            <a:avLst/>
          </a:prstGeom>
        </p:spPr>
      </p:pic>
    </p:spTree>
    <p:extLst>
      <p:ext uri="{BB962C8B-B14F-4D97-AF65-F5344CB8AC3E}">
        <p14:creationId xmlns:p14="http://schemas.microsoft.com/office/powerpoint/2010/main" val="228478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86976"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066800"/>
            <a:ext cx="8610600" cy="5486400"/>
          </a:xfrm>
        </p:spPr>
        <p:txBody>
          <a:bodyPr>
            <a:noAutofit/>
          </a:bodyPr>
          <a:lstStyle/>
          <a:p>
            <a:pPr algn="l" rtl="0">
              <a:buNone/>
            </a:pPr>
            <a:r>
              <a:rPr lang="en-US" sz="2000" dirty="0"/>
              <a:t>1.He has </a:t>
            </a:r>
            <a:r>
              <a:rPr lang="en-US" sz="2000" b="1" dirty="0"/>
              <a:t>flu</a:t>
            </a:r>
            <a:r>
              <a:rPr lang="en-US" sz="2000" dirty="0"/>
              <a:t>.                                              </a:t>
            </a:r>
            <a:r>
              <a:rPr lang="en-US" sz="2000" b="1" dirty="0"/>
              <a:t>A</a:t>
            </a:r>
            <a:r>
              <a:rPr lang="en-US" sz="2000" dirty="0"/>
              <a:t> It’s 150 over 100.</a:t>
            </a:r>
          </a:p>
          <a:p>
            <a:pPr algn="l" rtl="0">
              <a:spcBef>
                <a:spcPts val="0"/>
              </a:spcBef>
              <a:buNone/>
            </a:pPr>
            <a:r>
              <a:rPr lang="en-US" sz="2000" dirty="0"/>
              <a:t>2.He’s </a:t>
            </a:r>
            <a:r>
              <a:rPr lang="en-US" sz="2000" b="1" dirty="0"/>
              <a:t>caught a cold</a:t>
            </a:r>
            <a:r>
              <a:rPr lang="en-US" sz="2000" dirty="0"/>
              <a:t>.                                </a:t>
            </a:r>
            <a:r>
              <a:rPr lang="en-US" sz="2000" b="1" dirty="0"/>
              <a:t>B</a:t>
            </a:r>
            <a:r>
              <a:rPr lang="en-US" sz="2000" dirty="0"/>
              <a:t> He was overweight, a smoker, and very</a:t>
            </a:r>
          </a:p>
          <a:p>
            <a:pPr algn="l" rtl="0">
              <a:spcBef>
                <a:spcPts val="0"/>
              </a:spcBef>
              <a:buNone/>
            </a:pPr>
            <a:r>
              <a:rPr lang="en-US" sz="2000" dirty="0"/>
              <a:t>                                                                             highly stressed.</a:t>
            </a:r>
          </a:p>
          <a:p>
            <a:pPr algn="l" rtl="0">
              <a:spcBef>
                <a:spcPts val="0"/>
              </a:spcBef>
              <a:buNone/>
            </a:pPr>
            <a:r>
              <a:rPr lang="en-US" sz="2000" dirty="0"/>
              <a:t>3.He is </a:t>
            </a:r>
            <a:r>
              <a:rPr lang="en-US" sz="2000" b="1" dirty="0"/>
              <a:t>allergic</a:t>
            </a:r>
            <a:r>
              <a:rPr lang="en-US" sz="2000" dirty="0"/>
              <a:t> to cats.                             </a:t>
            </a:r>
            <a:r>
              <a:rPr lang="en-US" sz="2000" b="1" dirty="0"/>
              <a:t>C</a:t>
            </a:r>
            <a:r>
              <a:rPr lang="en-US" sz="2000" dirty="0"/>
              <a:t> His right side is paralyzed and he can’t</a:t>
            </a:r>
          </a:p>
          <a:p>
            <a:pPr algn="l" rtl="0">
              <a:spcBef>
                <a:spcPts val="0"/>
              </a:spcBef>
              <a:buNone/>
            </a:pPr>
            <a:r>
              <a:rPr lang="en-US" sz="2000" dirty="0"/>
              <a:t>                                                                         speak.</a:t>
            </a:r>
          </a:p>
          <a:p>
            <a:pPr algn="l" rtl="0">
              <a:buNone/>
            </a:pPr>
            <a:r>
              <a:rPr lang="en-US" sz="2000" dirty="0"/>
              <a:t>4.He has </a:t>
            </a:r>
            <a:r>
              <a:rPr lang="en-US" sz="2000" b="1" dirty="0"/>
              <a:t>asthma.</a:t>
            </a:r>
            <a:r>
              <a:rPr lang="en-US" sz="2000" dirty="0"/>
              <a:t>                                      </a:t>
            </a:r>
            <a:r>
              <a:rPr lang="en-US" sz="2000" b="1" dirty="0"/>
              <a:t>D</a:t>
            </a:r>
            <a:r>
              <a:rPr lang="en-US" sz="2000" dirty="0"/>
              <a:t> He ate some prawns that weren’t fresh.</a:t>
            </a:r>
          </a:p>
          <a:p>
            <a:pPr algn="l" rtl="0">
              <a:buNone/>
            </a:pPr>
            <a:r>
              <a:rPr lang="en-US" sz="2000" dirty="0"/>
              <a:t>5.He has </a:t>
            </a:r>
            <a:r>
              <a:rPr lang="en-US" sz="2000" b="1" dirty="0"/>
              <a:t>high </a:t>
            </a:r>
            <a:r>
              <a:rPr lang="en-US" sz="2000" dirty="0"/>
              <a:t>(low) </a:t>
            </a:r>
            <a:r>
              <a:rPr lang="en-US" sz="2000" b="1" dirty="0"/>
              <a:t>blood pressure</a:t>
            </a:r>
            <a:r>
              <a:rPr lang="en-US" sz="2000"/>
              <a:t>.     </a:t>
            </a:r>
            <a:r>
              <a:rPr lang="en-US" sz="2000" b="1"/>
              <a:t>E</a:t>
            </a:r>
            <a:r>
              <a:rPr lang="en-US" sz="2000"/>
              <a:t> </a:t>
            </a:r>
            <a:r>
              <a:rPr lang="en-US" sz="2000" dirty="0"/>
              <a:t>He’s sneezing a lot and he has a cough.</a:t>
            </a:r>
          </a:p>
          <a:p>
            <a:pPr algn="l" rtl="0">
              <a:buNone/>
            </a:pPr>
            <a:r>
              <a:rPr lang="en-US" sz="2000" dirty="0"/>
              <a:t>6.He’s had a </a:t>
            </a:r>
            <a:r>
              <a:rPr lang="en-US" sz="2000" b="1" dirty="0"/>
              <a:t>heart attack</a:t>
            </a:r>
            <a:r>
              <a:rPr lang="en-US" sz="2000" dirty="0"/>
              <a:t>.                      </a:t>
            </a:r>
            <a:r>
              <a:rPr lang="en-US" sz="2000" b="1" dirty="0"/>
              <a:t> F</a:t>
            </a:r>
            <a:r>
              <a:rPr lang="en-US" sz="2000" dirty="0"/>
              <a:t> He dropped a chair on it and now</a:t>
            </a:r>
          </a:p>
          <a:p>
            <a:pPr algn="l" rtl="0">
              <a:buNone/>
            </a:pPr>
            <a:r>
              <a:rPr lang="en-US" sz="2000" dirty="0"/>
              <a:t>                                                                        there’s a blue mark.</a:t>
            </a:r>
          </a:p>
          <a:p>
            <a:pPr algn="l" rtl="0">
              <a:buNone/>
            </a:pPr>
            <a:r>
              <a:rPr lang="en-US" sz="2000" dirty="0"/>
              <a:t>7.He’s had a </a:t>
            </a:r>
            <a:r>
              <a:rPr lang="en-US" sz="2000" b="1" dirty="0"/>
              <a:t>stroke</a:t>
            </a:r>
            <a:r>
              <a:rPr lang="en-US" sz="2000" dirty="0"/>
              <a:t>.                                  </a:t>
            </a:r>
            <a:r>
              <a:rPr lang="en-US" sz="2000" b="1" dirty="0"/>
              <a:t>G</a:t>
            </a:r>
            <a:r>
              <a:rPr lang="en-US" sz="2000" dirty="0"/>
              <a:t> He has difficulty breathing.</a:t>
            </a:r>
          </a:p>
          <a:p>
            <a:pPr algn="l" rtl="0">
              <a:spcBef>
                <a:spcPts val="0"/>
              </a:spcBef>
              <a:buNone/>
            </a:pPr>
            <a:r>
              <a:rPr lang="en-US" sz="2000" dirty="0"/>
              <a:t>8.He has </a:t>
            </a:r>
            <a:r>
              <a:rPr lang="en-US" sz="2000" b="1" dirty="0"/>
              <a:t>food</a:t>
            </a:r>
            <a:r>
              <a:rPr lang="en-US" sz="2000" dirty="0"/>
              <a:t> </a:t>
            </a:r>
            <a:r>
              <a:rPr lang="en-US" sz="2000" b="1" dirty="0"/>
              <a:t>poisoning</a:t>
            </a:r>
            <a:r>
              <a:rPr lang="en-US" sz="2000" dirty="0"/>
              <a:t>.                        </a:t>
            </a:r>
            <a:r>
              <a:rPr lang="en-US" sz="2000" b="1" dirty="0"/>
              <a:t>H</a:t>
            </a:r>
            <a:r>
              <a:rPr lang="en-US" sz="2000" dirty="0"/>
              <a:t> He starts sneezing as soon as he’s near</a:t>
            </a:r>
          </a:p>
          <a:p>
            <a:pPr algn="l" rtl="0">
              <a:spcBef>
                <a:spcPts val="0"/>
              </a:spcBef>
              <a:buNone/>
            </a:pPr>
            <a:r>
              <a:rPr lang="en-US" sz="2000" dirty="0"/>
              <a:t>                                                                         one.</a:t>
            </a:r>
          </a:p>
          <a:p>
            <a:pPr algn="l" rtl="0">
              <a:spcBef>
                <a:spcPts val="0"/>
              </a:spcBef>
              <a:buNone/>
            </a:pPr>
            <a:r>
              <a:rPr lang="en-US" sz="2000" dirty="0"/>
              <a:t>9.He’s </a:t>
            </a:r>
            <a:r>
              <a:rPr lang="en-US" sz="2000" b="1" dirty="0"/>
              <a:t>twisted</a:t>
            </a:r>
            <a:r>
              <a:rPr lang="en-US" sz="2000" dirty="0"/>
              <a:t> / </a:t>
            </a:r>
            <a:r>
              <a:rPr lang="en-US" sz="2000" b="1" dirty="0"/>
              <a:t>sprained</a:t>
            </a:r>
            <a:r>
              <a:rPr lang="en-US" sz="2000" dirty="0"/>
              <a:t> his ankle.      </a:t>
            </a:r>
            <a:r>
              <a:rPr lang="en-US" sz="2000" b="1" dirty="0"/>
              <a:t> I </a:t>
            </a:r>
            <a:r>
              <a:rPr lang="en-US" sz="2000" dirty="0"/>
              <a:t>He’s got a temperature and his body</a:t>
            </a:r>
          </a:p>
          <a:p>
            <a:pPr algn="l" rtl="0">
              <a:spcBef>
                <a:spcPts val="0"/>
              </a:spcBef>
              <a:buNone/>
            </a:pPr>
            <a:r>
              <a:rPr lang="en-US" sz="2000" dirty="0"/>
              <a:t>                                                                         aches.</a:t>
            </a:r>
          </a:p>
          <a:p>
            <a:pPr algn="l" rtl="0">
              <a:buNone/>
            </a:pPr>
            <a:r>
              <a:rPr lang="en-US" sz="2000" dirty="0"/>
              <a:t>10.He’s </a:t>
            </a:r>
            <a:r>
              <a:rPr lang="en-US" sz="2000" b="1" dirty="0"/>
              <a:t>burnt</a:t>
            </a:r>
            <a:r>
              <a:rPr lang="en-US" sz="2000" dirty="0"/>
              <a:t> himself.                               </a:t>
            </a:r>
            <a:r>
              <a:rPr lang="en-US" sz="2000" b="1" dirty="0"/>
              <a:t>J</a:t>
            </a:r>
            <a:r>
              <a:rPr lang="en-US" sz="2000" dirty="0"/>
              <a:t> He touched the iron when it was on.</a:t>
            </a:r>
          </a:p>
          <a:p>
            <a:pPr algn="l" rtl="0">
              <a:buNone/>
            </a:pPr>
            <a:r>
              <a:rPr lang="en-US" sz="2000" dirty="0"/>
              <a:t>11.He has </a:t>
            </a:r>
            <a:r>
              <a:rPr lang="en-US" sz="2000" b="1" dirty="0"/>
              <a:t>a</a:t>
            </a:r>
            <a:r>
              <a:rPr lang="en-US" sz="2000" dirty="0"/>
              <a:t> </a:t>
            </a:r>
            <a:r>
              <a:rPr lang="en-US" sz="2000" b="1" dirty="0"/>
              <a:t>bruise</a:t>
            </a:r>
            <a:r>
              <a:rPr lang="en-US" sz="2000" dirty="0"/>
              <a:t> on his toe.                 </a:t>
            </a:r>
            <a:r>
              <a:rPr lang="en-US" sz="2000" b="1" dirty="0"/>
              <a:t>K</a:t>
            </a:r>
            <a:r>
              <a:rPr lang="en-US" sz="2000" dirty="0"/>
              <a:t> He fell badly and now it’s swollen.</a:t>
            </a:r>
          </a:p>
          <a:p>
            <a:pPr algn="l" rtl="0">
              <a:buNone/>
            </a:pPr>
            <a:endParaRPr lang="en-US" sz="2000" dirty="0"/>
          </a:p>
          <a:p>
            <a:pPr algn="l" rtl="0"/>
            <a:endParaRPr lang="ar-SY" dirty="0"/>
          </a:p>
        </p:txBody>
      </p:sp>
      <p:sp>
        <p:nvSpPr>
          <p:cNvPr id="7" name="عنوان 1"/>
          <p:cNvSpPr>
            <a:spLocks noGrp="1"/>
          </p:cNvSpPr>
          <p:nvPr>
            <p:ph type="title"/>
          </p:nvPr>
        </p:nvSpPr>
        <p:spPr>
          <a:xfrm>
            <a:off x="304800" y="274638"/>
            <a:ext cx="8610600" cy="715962"/>
          </a:xfrm>
          <a:solidFill>
            <a:schemeClr val="accent2">
              <a:lumMod val="20000"/>
              <a:lumOff val="80000"/>
            </a:schemeClr>
          </a:solidFill>
        </p:spPr>
        <p:txBody>
          <a:bodyPr>
            <a:noAutofit/>
          </a:bodyPr>
          <a:lstStyle/>
          <a:p>
            <a:pPr algn="l" rtl="0"/>
            <a:r>
              <a:rPr lang="en-US" sz="2400" b="1" dirty="0"/>
              <a:t>2 Illnesses and injuries                       p. 147</a:t>
            </a:r>
            <a:br>
              <a:rPr lang="en-US" sz="2400" b="1" dirty="0"/>
            </a:br>
            <a:r>
              <a:rPr lang="en-US" sz="2400" b="1" dirty="0"/>
              <a:t>a Match the illnesses/conditions with their causes or symptoms.</a:t>
            </a:r>
          </a:p>
        </p:txBody>
      </p:sp>
      <p:sp>
        <p:nvSpPr>
          <p:cNvPr id="10" name="مربع نص 9"/>
          <p:cNvSpPr txBox="1"/>
          <p:nvPr/>
        </p:nvSpPr>
        <p:spPr>
          <a:xfrm>
            <a:off x="3810000" y="1066800"/>
            <a:ext cx="457200" cy="461665"/>
          </a:xfrm>
          <a:prstGeom prst="rect">
            <a:avLst/>
          </a:prstGeom>
          <a:noFill/>
        </p:spPr>
        <p:txBody>
          <a:bodyPr wrap="square" rtlCol="1">
            <a:spAutoFit/>
          </a:bodyPr>
          <a:lstStyle/>
          <a:p>
            <a:r>
              <a:rPr lang="en-US" sz="2400" b="1" dirty="0">
                <a:solidFill>
                  <a:srgbClr val="FF0000"/>
                </a:solidFill>
              </a:rPr>
              <a:t>5</a:t>
            </a:r>
            <a:endParaRPr lang="ar-SY" sz="2400" b="1" dirty="0">
              <a:solidFill>
                <a:srgbClr val="FF0000"/>
              </a:solidFill>
            </a:endParaRPr>
          </a:p>
        </p:txBody>
      </p:sp>
      <p:sp>
        <p:nvSpPr>
          <p:cNvPr id="11" name="مربع نص 10"/>
          <p:cNvSpPr txBox="1"/>
          <p:nvPr/>
        </p:nvSpPr>
        <p:spPr>
          <a:xfrm>
            <a:off x="3810000" y="1371600"/>
            <a:ext cx="457200" cy="461665"/>
          </a:xfrm>
          <a:prstGeom prst="rect">
            <a:avLst/>
          </a:prstGeom>
          <a:noFill/>
        </p:spPr>
        <p:txBody>
          <a:bodyPr wrap="square" rtlCol="1">
            <a:spAutoFit/>
          </a:bodyPr>
          <a:lstStyle/>
          <a:p>
            <a:r>
              <a:rPr lang="en-US" sz="2400" b="1" dirty="0">
                <a:solidFill>
                  <a:srgbClr val="FF0000"/>
                </a:solidFill>
              </a:rPr>
              <a:t>6</a:t>
            </a:r>
            <a:endParaRPr lang="ar-SY" sz="2400" b="1" dirty="0">
              <a:solidFill>
                <a:srgbClr val="FF0000"/>
              </a:solidFill>
            </a:endParaRPr>
          </a:p>
        </p:txBody>
      </p:sp>
      <p:sp>
        <p:nvSpPr>
          <p:cNvPr id="12" name="مربع نص 11"/>
          <p:cNvSpPr txBox="1"/>
          <p:nvPr/>
        </p:nvSpPr>
        <p:spPr>
          <a:xfrm>
            <a:off x="3886200" y="1981200"/>
            <a:ext cx="457200" cy="461665"/>
          </a:xfrm>
          <a:prstGeom prst="rect">
            <a:avLst/>
          </a:prstGeom>
          <a:noFill/>
        </p:spPr>
        <p:txBody>
          <a:bodyPr wrap="square" rtlCol="1">
            <a:spAutoFit/>
          </a:bodyPr>
          <a:lstStyle/>
          <a:p>
            <a:r>
              <a:rPr lang="en-US" sz="2400" b="1" dirty="0">
                <a:solidFill>
                  <a:srgbClr val="FF0000"/>
                </a:solidFill>
              </a:rPr>
              <a:t>7</a:t>
            </a:r>
            <a:endParaRPr lang="ar-SY" sz="2400" b="1" dirty="0">
              <a:solidFill>
                <a:srgbClr val="FF0000"/>
              </a:solidFill>
            </a:endParaRPr>
          </a:p>
        </p:txBody>
      </p:sp>
      <p:sp>
        <p:nvSpPr>
          <p:cNvPr id="13" name="مربع نص 12"/>
          <p:cNvSpPr txBox="1"/>
          <p:nvPr/>
        </p:nvSpPr>
        <p:spPr>
          <a:xfrm>
            <a:off x="3886200" y="2590800"/>
            <a:ext cx="457200" cy="461665"/>
          </a:xfrm>
          <a:prstGeom prst="rect">
            <a:avLst/>
          </a:prstGeom>
          <a:noFill/>
        </p:spPr>
        <p:txBody>
          <a:bodyPr wrap="square" rtlCol="1">
            <a:spAutoFit/>
          </a:bodyPr>
          <a:lstStyle/>
          <a:p>
            <a:r>
              <a:rPr lang="en-US" sz="2400" b="1" dirty="0">
                <a:solidFill>
                  <a:srgbClr val="FF0000"/>
                </a:solidFill>
              </a:rPr>
              <a:t>8</a:t>
            </a:r>
            <a:endParaRPr lang="ar-SY" sz="2400" b="1" dirty="0">
              <a:solidFill>
                <a:srgbClr val="FF0000"/>
              </a:solidFill>
            </a:endParaRPr>
          </a:p>
        </p:txBody>
      </p:sp>
      <p:sp>
        <p:nvSpPr>
          <p:cNvPr id="14" name="مربع نص 13"/>
          <p:cNvSpPr txBox="1"/>
          <p:nvPr/>
        </p:nvSpPr>
        <p:spPr>
          <a:xfrm>
            <a:off x="3886200" y="2971801"/>
            <a:ext cx="457200" cy="461665"/>
          </a:xfrm>
          <a:prstGeom prst="rect">
            <a:avLst/>
          </a:prstGeom>
          <a:noFill/>
        </p:spPr>
        <p:txBody>
          <a:bodyPr wrap="square" rtlCol="1">
            <a:spAutoFit/>
          </a:bodyPr>
          <a:lstStyle/>
          <a:p>
            <a:r>
              <a:rPr lang="en-US" sz="2400" b="1" dirty="0">
                <a:solidFill>
                  <a:srgbClr val="FF0000"/>
                </a:solidFill>
              </a:rPr>
              <a:t>2</a:t>
            </a:r>
            <a:endParaRPr lang="ar-SY" sz="2400" b="1" dirty="0">
              <a:solidFill>
                <a:srgbClr val="FF0000"/>
              </a:solidFill>
            </a:endParaRPr>
          </a:p>
        </p:txBody>
      </p:sp>
      <p:sp>
        <p:nvSpPr>
          <p:cNvPr id="15" name="مربع نص 14"/>
          <p:cNvSpPr txBox="1"/>
          <p:nvPr/>
        </p:nvSpPr>
        <p:spPr>
          <a:xfrm>
            <a:off x="3733800" y="3352800"/>
            <a:ext cx="609600" cy="461665"/>
          </a:xfrm>
          <a:prstGeom prst="rect">
            <a:avLst/>
          </a:prstGeom>
          <a:noFill/>
        </p:spPr>
        <p:txBody>
          <a:bodyPr wrap="square" rtlCol="1">
            <a:spAutoFit/>
          </a:bodyPr>
          <a:lstStyle/>
          <a:p>
            <a:r>
              <a:rPr lang="en-US" sz="2400" b="1" dirty="0">
                <a:solidFill>
                  <a:srgbClr val="FF0000"/>
                </a:solidFill>
              </a:rPr>
              <a:t>11</a:t>
            </a:r>
            <a:endParaRPr lang="ar-SY" sz="2400" b="1" dirty="0">
              <a:solidFill>
                <a:srgbClr val="FF0000"/>
              </a:solidFill>
            </a:endParaRPr>
          </a:p>
        </p:txBody>
      </p:sp>
      <p:sp>
        <p:nvSpPr>
          <p:cNvPr id="16" name="مربع نص 15"/>
          <p:cNvSpPr txBox="1"/>
          <p:nvPr/>
        </p:nvSpPr>
        <p:spPr>
          <a:xfrm>
            <a:off x="3886200" y="4038600"/>
            <a:ext cx="457200" cy="461665"/>
          </a:xfrm>
          <a:prstGeom prst="rect">
            <a:avLst/>
          </a:prstGeom>
          <a:noFill/>
        </p:spPr>
        <p:txBody>
          <a:bodyPr wrap="square" rtlCol="1">
            <a:spAutoFit/>
          </a:bodyPr>
          <a:lstStyle/>
          <a:p>
            <a:r>
              <a:rPr lang="en-US" sz="2400" b="1" dirty="0">
                <a:solidFill>
                  <a:srgbClr val="FF0000"/>
                </a:solidFill>
              </a:rPr>
              <a:t>4</a:t>
            </a:r>
            <a:endParaRPr lang="ar-SY" sz="2400" b="1" dirty="0">
              <a:solidFill>
                <a:srgbClr val="FF0000"/>
              </a:solidFill>
            </a:endParaRPr>
          </a:p>
        </p:txBody>
      </p:sp>
      <p:sp>
        <p:nvSpPr>
          <p:cNvPr id="17" name="مربع نص 16"/>
          <p:cNvSpPr txBox="1"/>
          <p:nvPr/>
        </p:nvSpPr>
        <p:spPr>
          <a:xfrm>
            <a:off x="3886200" y="4419600"/>
            <a:ext cx="457200" cy="461665"/>
          </a:xfrm>
          <a:prstGeom prst="rect">
            <a:avLst/>
          </a:prstGeom>
          <a:noFill/>
        </p:spPr>
        <p:txBody>
          <a:bodyPr wrap="square" rtlCol="1">
            <a:spAutoFit/>
          </a:bodyPr>
          <a:lstStyle/>
          <a:p>
            <a:r>
              <a:rPr lang="en-US" sz="2400" b="1" dirty="0">
                <a:solidFill>
                  <a:srgbClr val="FF0000"/>
                </a:solidFill>
              </a:rPr>
              <a:t>3</a:t>
            </a:r>
            <a:endParaRPr lang="ar-SY" sz="2400" b="1" dirty="0">
              <a:solidFill>
                <a:srgbClr val="FF0000"/>
              </a:solidFill>
            </a:endParaRPr>
          </a:p>
        </p:txBody>
      </p:sp>
      <p:sp>
        <p:nvSpPr>
          <p:cNvPr id="18" name="مربع نص 17"/>
          <p:cNvSpPr txBox="1"/>
          <p:nvPr/>
        </p:nvSpPr>
        <p:spPr>
          <a:xfrm>
            <a:off x="3962400" y="5029200"/>
            <a:ext cx="457200" cy="461665"/>
          </a:xfrm>
          <a:prstGeom prst="rect">
            <a:avLst/>
          </a:prstGeom>
          <a:noFill/>
        </p:spPr>
        <p:txBody>
          <a:bodyPr wrap="square" rtlCol="1">
            <a:spAutoFit/>
          </a:bodyPr>
          <a:lstStyle/>
          <a:p>
            <a:r>
              <a:rPr lang="en-US" sz="2400" b="1" dirty="0">
                <a:solidFill>
                  <a:srgbClr val="FF0000"/>
                </a:solidFill>
              </a:rPr>
              <a:t>1</a:t>
            </a:r>
            <a:endParaRPr lang="ar-SY" sz="2400" b="1" dirty="0">
              <a:solidFill>
                <a:srgbClr val="FF0000"/>
              </a:solidFill>
            </a:endParaRPr>
          </a:p>
        </p:txBody>
      </p:sp>
      <p:sp>
        <p:nvSpPr>
          <p:cNvPr id="19" name="مربع نص 18"/>
          <p:cNvSpPr txBox="1"/>
          <p:nvPr/>
        </p:nvSpPr>
        <p:spPr>
          <a:xfrm>
            <a:off x="3886200" y="5638800"/>
            <a:ext cx="533400" cy="461665"/>
          </a:xfrm>
          <a:prstGeom prst="rect">
            <a:avLst/>
          </a:prstGeom>
          <a:noFill/>
        </p:spPr>
        <p:txBody>
          <a:bodyPr wrap="square" rtlCol="1">
            <a:spAutoFit/>
          </a:bodyPr>
          <a:lstStyle/>
          <a:p>
            <a:r>
              <a:rPr lang="en-US" sz="2400" b="1" dirty="0">
                <a:solidFill>
                  <a:srgbClr val="FF0000"/>
                </a:solidFill>
              </a:rPr>
              <a:t>10</a:t>
            </a:r>
            <a:endParaRPr lang="ar-SY" sz="2400" b="1" dirty="0">
              <a:solidFill>
                <a:srgbClr val="FF0000"/>
              </a:solidFill>
            </a:endParaRPr>
          </a:p>
        </p:txBody>
      </p:sp>
      <p:sp>
        <p:nvSpPr>
          <p:cNvPr id="20" name="مربع نص 19"/>
          <p:cNvSpPr txBox="1"/>
          <p:nvPr/>
        </p:nvSpPr>
        <p:spPr>
          <a:xfrm>
            <a:off x="4038600" y="6019800"/>
            <a:ext cx="381000" cy="461665"/>
          </a:xfrm>
          <a:prstGeom prst="rect">
            <a:avLst/>
          </a:prstGeom>
          <a:noFill/>
        </p:spPr>
        <p:txBody>
          <a:bodyPr wrap="square" rtlCol="1">
            <a:spAutoFit/>
          </a:bodyPr>
          <a:lstStyle/>
          <a:p>
            <a:r>
              <a:rPr lang="en-US" sz="2400" b="1" dirty="0">
                <a:solidFill>
                  <a:srgbClr val="FF0000"/>
                </a:solidFill>
              </a:rPr>
              <a:t>9</a:t>
            </a:r>
            <a:endParaRPr lang="ar-SY" sz="2400" b="1" dirty="0">
              <a:solidFill>
                <a:srgbClr val="FF000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305800" y="198438"/>
            <a:ext cx="609600" cy="609600"/>
          </a:xfrm>
          <a:prstGeom prst="rect">
            <a:avLst/>
          </a:prstGeom>
        </p:spPr>
      </p:pic>
    </p:spTree>
    <p:extLst>
      <p:ext uri="{BB962C8B-B14F-4D97-AF65-F5344CB8AC3E}">
        <p14:creationId xmlns:p14="http://schemas.microsoft.com/office/powerpoint/2010/main" val="223669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87347" fill="hold"/>
                                        <p:tgtEl>
                                          <p:spTgt spid="2"/>
                                        </p:tgtEl>
                                      </p:cBhvr>
                                    </p:cmd>
                                  </p:childTnLst>
                                </p:cTn>
                              </p:par>
                            </p:childTnLst>
                          </p:cTn>
                        </p:par>
                      </p:childTnLst>
                    </p:cTn>
                  </p:par>
                </p:childTnLst>
              </p:cTn>
              <p:nextCondLst>
                <p:cond evt="onClick" delay="0">
                  <p:tgtEl>
                    <p:spTgt spid="2"/>
                  </p:tgtEl>
                </p:cond>
              </p:nextCondLst>
            </p:seq>
            <p:audio>
              <p:cMediaNode vol="80000">
                <p:cTn id="54" fill="hold" display="0">
                  <p:stCondLst>
                    <p:cond delay="indefinite"/>
                  </p:stCondLst>
                  <p:endCondLst>
                    <p:cond evt="onStopAudio" delay="0">
                      <p:tgtEl>
                        <p:sldTgt/>
                      </p:tgtEl>
                    </p:cond>
                  </p:endCondLst>
                </p:cTn>
                <p:tgtEl>
                  <p:spTgt spid="2"/>
                </p:tgtEl>
              </p:cMediaNode>
            </p:audio>
          </p:childTnLst>
        </p:cTn>
      </p:par>
    </p:tnLst>
    <p:bldLst>
      <p:bldP spid="10" grpId="0"/>
      <p:bldP spid="11" grpId="0"/>
      <p:bldP spid="12" grpId="0"/>
      <p:bldP spid="13" grpId="0"/>
      <p:bldP spid="14" grpId="0"/>
      <p:bldP spid="15" grpId="0"/>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14400"/>
            <a:ext cx="8382000" cy="5410200"/>
          </a:xfrm>
        </p:spPr>
        <p:txBody>
          <a:bodyPr>
            <a:normAutofit fontScale="92500" lnSpcReduction="10000"/>
          </a:bodyPr>
          <a:lstStyle/>
          <a:p>
            <a:pPr algn="l" rtl="0"/>
            <a:r>
              <a:rPr lang="en-US" sz="2400" b="1" dirty="0"/>
              <a:t>Write the missing word (the treatment).   (Click to check)</a:t>
            </a:r>
          </a:p>
          <a:p>
            <a:pPr algn="l" rtl="0">
              <a:buNone/>
            </a:pPr>
            <a:r>
              <a:rPr lang="en-US" sz="2400" b="1" i="1" dirty="0">
                <a:solidFill>
                  <a:srgbClr val="0070C0"/>
                </a:solidFill>
              </a:rPr>
              <a:t>bandage         injection           medicine          operation            rest           specialist            stitches               X-ray</a:t>
            </a:r>
          </a:p>
          <a:p>
            <a:pPr algn="l" rtl="0">
              <a:buNone/>
            </a:pPr>
            <a:r>
              <a:rPr lang="en-US" sz="2400" b="1" dirty="0"/>
              <a:t>Go to the doctor’s (GP). He / she may tell you to...	</a:t>
            </a:r>
          </a:p>
          <a:p>
            <a:pPr algn="l" rtl="0">
              <a:buNone/>
            </a:pPr>
            <a:r>
              <a:rPr lang="en-US" sz="2400" dirty="0"/>
              <a:t>1.</a:t>
            </a:r>
            <a:r>
              <a:rPr lang="en-US" sz="2400" b="1" dirty="0"/>
              <a:t> </a:t>
            </a:r>
            <a:r>
              <a:rPr lang="en-US" sz="2400" dirty="0"/>
              <a:t>take some ____________ e.g. </a:t>
            </a:r>
            <a:r>
              <a:rPr lang="en-US" sz="2400" b="1" dirty="0"/>
              <a:t>antibiotics </a:t>
            </a:r>
            <a:r>
              <a:rPr lang="en-US" sz="2400" dirty="0"/>
              <a:t>/or </a:t>
            </a:r>
            <a:r>
              <a:rPr lang="en-US" sz="2400" b="1" u="sng" dirty="0"/>
              <a:t>painkillers.</a:t>
            </a:r>
            <a:endParaRPr lang="en-US" sz="2400" dirty="0"/>
          </a:p>
          <a:p>
            <a:pPr algn="l" rtl="0">
              <a:buNone/>
            </a:pPr>
            <a:r>
              <a:rPr lang="en-US" sz="2400" dirty="0"/>
              <a:t>2.stay at home and ___________.</a:t>
            </a:r>
          </a:p>
          <a:p>
            <a:pPr algn="l" rtl="0">
              <a:buNone/>
            </a:pPr>
            <a:r>
              <a:rPr lang="en-US" sz="2400" dirty="0"/>
              <a:t>3.go to hospital to see a ____________.</a:t>
            </a:r>
          </a:p>
          <a:p>
            <a:pPr algn="l" rtl="0">
              <a:buNone/>
            </a:pPr>
            <a:r>
              <a:rPr lang="en-US" sz="2400" b="1" dirty="0"/>
              <a:t>Go to hospital / to A &amp; E (Accident and Emergency). You may have to...</a:t>
            </a:r>
          </a:p>
          <a:p>
            <a:pPr algn="l" rtl="0">
              <a:buNone/>
            </a:pPr>
            <a:r>
              <a:rPr lang="en-US" sz="2400" dirty="0"/>
              <a:t>4. have an ___________ or scan to see if anything is broken.</a:t>
            </a:r>
          </a:p>
          <a:p>
            <a:pPr algn="l" rtl="0">
              <a:buNone/>
            </a:pPr>
            <a:r>
              <a:rPr lang="en-US" sz="2400" dirty="0"/>
              <a:t>5. have ___________ if you have a very </a:t>
            </a:r>
            <a:r>
              <a:rPr lang="en-US" sz="2400" b="1" dirty="0"/>
              <a:t>deep cut.</a:t>
            </a:r>
            <a:endParaRPr lang="en-US" sz="2400" dirty="0"/>
          </a:p>
          <a:p>
            <a:pPr algn="l" rtl="0">
              <a:buNone/>
            </a:pPr>
            <a:r>
              <a:rPr lang="en-US" sz="2400" dirty="0"/>
              <a:t>6. have an ___________ , when a </a:t>
            </a:r>
            <a:r>
              <a:rPr lang="en-US" sz="2400" b="1" dirty="0"/>
              <a:t>drug </a:t>
            </a:r>
            <a:r>
              <a:rPr lang="en-US" sz="2400" dirty="0"/>
              <a:t>is put into your body through </a:t>
            </a:r>
            <a:r>
              <a:rPr lang="en-US" sz="2400" b="1" dirty="0"/>
              <a:t>a needle.</a:t>
            </a:r>
            <a:endParaRPr lang="en-US" sz="2400" dirty="0"/>
          </a:p>
          <a:p>
            <a:pPr algn="l" rtl="0">
              <a:buNone/>
            </a:pPr>
            <a:r>
              <a:rPr lang="en-US" sz="2400" dirty="0"/>
              <a:t>7. have a ___________ put on to keep the </a:t>
            </a:r>
            <a:r>
              <a:rPr lang="en-US" sz="2400" b="1" dirty="0"/>
              <a:t>wound</a:t>
            </a:r>
            <a:r>
              <a:rPr lang="en-US" sz="2400" dirty="0"/>
              <a:t> clean.</a:t>
            </a:r>
          </a:p>
          <a:p>
            <a:pPr algn="l" rtl="0">
              <a:buNone/>
            </a:pPr>
            <a:r>
              <a:rPr lang="en-US" sz="2400" dirty="0"/>
              <a:t>8. have an ___________ , when part of your body is cut open to remove or repair a damaged part.</a:t>
            </a:r>
            <a:r>
              <a:rPr lang="en-US" sz="2400" b="1" dirty="0"/>
              <a:t> </a:t>
            </a:r>
          </a:p>
          <a:p>
            <a:pPr algn="l" rtl="0">
              <a:buNone/>
            </a:pPr>
            <a:endParaRPr lang="ar-SY" sz="2400" b="1" i="1" dirty="0">
              <a:solidFill>
                <a:srgbClr val="0070C0"/>
              </a:solidFill>
            </a:endParaRPr>
          </a:p>
        </p:txBody>
      </p:sp>
      <p:sp>
        <p:nvSpPr>
          <p:cNvPr id="4" name="عنوان 1"/>
          <p:cNvSpPr>
            <a:spLocks noGrp="1"/>
          </p:cNvSpPr>
          <p:nvPr>
            <p:ph type="title"/>
          </p:nvPr>
        </p:nvSpPr>
        <p:spPr>
          <a:xfrm>
            <a:off x="381000" y="274638"/>
            <a:ext cx="8305800" cy="563562"/>
          </a:xfrm>
          <a:solidFill>
            <a:schemeClr val="accent2">
              <a:lumMod val="20000"/>
              <a:lumOff val="80000"/>
            </a:schemeClr>
          </a:solidFill>
        </p:spPr>
        <p:txBody>
          <a:bodyPr>
            <a:normAutofit/>
          </a:bodyPr>
          <a:lstStyle/>
          <a:p>
            <a:pPr algn="l" rtl="0"/>
            <a:r>
              <a:rPr lang="en-US" sz="2800" b="1" dirty="0"/>
              <a:t>3 Treatment                                                   p. 147</a:t>
            </a:r>
          </a:p>
        </p:txBody>
      </p:sp>
      <p:sp>
        <p:nvSpPr>
          <p:cNvPr id="5" name="مربع نص 4"/>
          <p:cNvSpPr txBox="1"/>
          <p:nvPr/>
        </p:nvSpPr>
        <p:spPr>
          <a:xfrm>
            <a:off x="2133600" y="2286000"/>
            <a:ext cx="1295400" cy="430887"/>
          </a:xfrm>
          <a:prstGeom prst="rect">
            <a:avLst/>
          </a:prstGeom>
          <a:noFill/>
        </p:spPr>
        <p:txBody>
          <a:bodyPr wrap="square" rtlCol="1">
            <a:spAutoFit/>
          </a:bodyPr>
          <a:lstStyle/>
          <a:p>
            <a:pPr algn="l" rtl="0"/>
            <a:r>
              <a:rPr lang="en-US" sz="2200" b="1" i="1" dirty="0">
                <a:solidFill>
                  <a:srgbClr val="0070C0"/>
                </a:solidFill>
              </a:rPr>
              <a:t>medicine </a:t>
            </a:r>
            <a:endParaRPr lang="ar-SY" sz="2200" dirty="0"/>
          </a:p>
        </p:txBody>
      </p:sp>
      <p:sp>
        <p:nvSpPr>
          <p:cNvPr id="6" name="مربع نص 5"/>
          <p:cNvSpPr txBox="1"/>
          <p:nvPr/>
        </p:nvSpPr>
        <p:spPr>
          <a:xfrm>
            <a:off x="2743200" y="2590800"/>
            <a:ext cx="1295400" cy="430887"/>
          </a:xfrm>
          <a:prstGeom prst="rect">
            <a:avLst/>
          </a:prstGeom>
          <a:noFill/>
        </p:spPr>
        <p:txBody>
          <a:bodyPr wrap="square" rtlCol="1">
            <a:spAutoFit/>
          </a:bodyPr>
          <a:lstStyle/>
          <a:p>
            <a:pPr algn="l" rtl="0"/>
            <a:r>
              <a:rPr lang="en-US" sz="2200" b="1" i="1" dirty="0">
                <a:solidFill>
                  <a:srgbClr val="0070C0"/>
                </a:solidFill>
              </a:rPr>
              <a:t>rest</a:t>
            </a:r>
            <a:endParaRPr lang="ar-SY" sz="2200" dirty="0"/>
          </a:p>
        </p:txBody>
      </p:sp>
      <p:sp>
        <p:nvSpPr>
          <p:cNvPr id="7" name="مربع نص 6"/>
          <p:cNvSpPr txBox="1"/>
          <p:nvPr/>
        </p:nvSpPr>
        <p:spPr>
          <a:xfrm>
            <a:off x="3352800" y="3048000"/>
            <a:ext cx="1295400" cy="430887"/>
          </a:xfrm>
          <a:prstGeom prst="rect">
            <a:avLst/>
          </a:prstGeom>
          <a:noFill/>
        </p:spPr>
        <p:txBody>
          <a:bodyPr wrap="square" rtlCol="1">
            <a:spAutoFit/>
          </a:bodyPr>
          <a:lstStyle/>
          <a:p>
            <a:pPr algn="l" rtl="0"/>
            <a:r>
              <a:rPr lang="en-US" sz="2200" b="1" i="1" dirty="0">
                <a:solidFill>
                  <a:srgbClr val="0070C0"/>
                </a:solidFill>
              </a:rPr>
              <a:t>specialist</a:t>
            </a:r>
            <a:endParaRPr lang="ar-SY" sz="2200" dirty="0"/>
          </a:p>
        </p:txBody>
      </p:sp>
      <p:sp>
        <p:nvSpPr>
          <p:cNvPr id="8" name="مربع نص 7"/>
          <p:cNvSpPr txBox="1"/>
          <p:nvPr/>
        </p:nvSpPr>
        <p:spPr>
          <a:xfrm>
            <a:off x="1676400" y="3733800"/>
            <a:ext cx="1295400" cy="430887"/>
          </a:xfrm>
          <a:prstGeom prst="rect">
            <a:avLst/>
          </a:prstGeom>
          <a:noFill/>
        </p:spPr>
        <p:txBody>
          <a:bodyPr wrap="square" rtlCol="1">
            <a:spAutoFit/>
          </a:bodyPr>
          <a:lstStyle/>
          <a:p>
            <a:pPr algn="l" rtl="0"/>
            <a:r>
              <a:rPr lang="en-US" sz="2200" b="1" i="1" dirty="0">
                <a:solidFill>
                  <a:srgbClr val="0070C0"/>
                </a:solidFill>
              </a:rPr>
              <a:t>X-ray</a:t>
            </a:r>
            <a:endParaRPr lang="ar-SY" sz="2200" dirty="0"/>
          </a:p>
        </p:txBody>
      </p:sp>
      <p:sp>
        <p:nvSpPr>
          <p:cNvPr id="9" name="مربع نص 8"/>
          <p:cNvSpPr txBox="1"/>
          <p:nvPr/>
        </p:nvSpPr>
        <p:spPr>
          <a:xfrm>
            <a:off x="1447800" y="4114800"/>
            <a:ext cx="1295400" cy="430887"/>
          </a:xfrm>
          <a:prstGeom prst="rect">
            <a:avLst/>
          </a:prstGeom>
          <a:noFill/>
        </p:spPr>
        <p:txBody>
          <a:bodyPr wrap="square" rtlCol="1">
            <a:spAutoFit/>
          </a:bodyPr>
          <a:lstStyle/>
          <a:p>
            <a:pPr algn="l" rtl="0"/>
            <a:r>
              <a:rPr lang="en-US" sz="2200" b="1" i="1" dirty="0">
                <a:solidFill>
                  <a:srgbClr val="0070C0"/>
                </a:solidFill>
              </a:rPr>
              <a:t>stitches</a:t>
            </a:r>
            <a:endParaRPr lang="ar-SY" sz="2200" dirty="0"/>
          </a:p>
        </p:txBody>
      </p:sp>
      <p:sp>
        <p:nvSpPr>
          <p:cNvPr id="10" name="مربع نص 9"/>
          <p:cNvSpPr txBox="1"/>
          <p:nvPr/>
        </p:nvSpPr>
        <p:spPr>
          <a:xfrm>
            <a:off x="1828800" y="4495800"/>
            <a:ext cx="1295400" cy="430887"/>
          </a:xfrm>
          <a:prstGeom prst="rect">
            <a:avLst/>
          </a:prstGeom>
          <a:noFill/>
        </p:spPr>
        <p:txBody>
          <a:bodyPr wrap="square" rtlCol="1">
            <a:spAutoFit/>
          </a:bodyPr>
          <a:lstStyle/>
          <a:p>
            <a:pPr algn="l" rtl="0"/>
            <a:r>
              <a:rPr lang="en-US" sz="2200" b="1" i="1" dirty="0">
                <a:solidFill>
                  <a:srgbClr val="0070C0"/>
                </a:solidFill>
              </a:rPr>
              <a:t>injection</a:t>
            </a:r>
            <a:endParaRPr lang="ar-SY" sz="2200" dirty="0"/>
          </a:p>
        </p:txBody>
      </p:sp>
      <p:sp>
        <p:nvSpPr>
          <p:cNvPr id="11" name="مربع نص 10"/>
          <p:cNvSpPr txBox="1"/>
          <p:nvPr/>
        </p:nvSpPr>
        <p:spPr>
          <a:xfrm>
            <a:off x="1524000" y="5181600"/>
            <a:ext cx="1371600" cy="430887"/>
          </a:xfrm>
          <a:prstGeom prst="rect">
            <a:avLst/>
          </a:prstGeom>
          <a:noFill/>
        </p:spPr>
        <p:txBody>
          <a:bodyPr wrap="square" rtlCol="1">
            <a:spAutoFit/>
          </a:bodyPr>
          <a:lstStyle/>
          <a:p>
            <a:pPr algn="l" rtl="0"/>
            <a:r>
              <a:rPr lang="en-US" sz="2200" b="1" i="1" dirty="0">
                <a:solidFill>
                  <a:srgbClr val="0070C0"/>
                </a:solidFill>
              </a:rPr>
              <a:t>bandage</a:t>
            </a:r>
            <a:endParaRPr lang="ar-SY" sz="2200" dirty="0"/>
          </a:p>
        </p:txBody>
      </p:sp>
      <p:sp>
        <p:nvSpPr>
          <p:cNvPr id="12" name="مربع نص 11"/>
          <p:cNvSpPr txBox="1"/>
          <p:nvPr/>
        </p:nvSpPr>
        <p:spPr>
          <a:xfrm>
            <a:off x="1676400" y="5562600"/>
            <a:ext cx="1371600" cy="430887"/>
          </a:xfrm>
          <a:prstGeom prst="rect">
            <a:avLst/>
          </a:prstGeom>
          <a:noFill/>
        </p:spPr>
        <p:txBody>
          <a:bodyPr wrap="square" rtlCol="1">
            <a:spAutoFit/>
          </a:bodyPr>
          <a:lstStyle/>
          <a:p>
            <a:pPr algn="l" rtl="0"/>
            <a:r>
              <a:rPr lang="en-US" sz="2200" b="1" i="1" dirty="0">
                <a:solidFill>
                  <a:srgbClr val="0070C0"/>
                </a:solidFill>
              </a:rPr>
              <a:t>operation</a:t>
            </a:r>
            <a:endParaRPr lang="ar-SY" sz="22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254603"/>
            <a:ext cx="609600" cy="609600"/>
          </a:xfrm>
          <a:prstGeom prst="rect">
            <a:avLst/>
          </a:prstGeom>
        </p:spPr>
      </p:pic>
    </p:spTree>
    <p:extLst>
      <p:ext uri="{BB962C8B-B14F-4D97-AF65-F5344CB8AC3E}">
        <p14:creationId xmlns:p14="http://schemas.microsoft.com/office/powerpoint/2010/main" val="107576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ox(i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ox(i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ox(in)">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35763"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132</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381000" y="1295400"/>
            <a:ext cx="8458200" cy="4830763"/>
          </a:xfrm>
        </p:spPr>
        <p:txBody>
          <a:bodyPr>
            <a:noAutofit/>
          </a:bodyPr>
          <a:lstStyle/>
          <a:p>
            <a:pPr algn="l" rtl="0">
              <a:buNone/>
            </a:pPr>
            <a:r>
              <a:rPr lang="en-US" sz="2800" b="1" dirty="0">
                <a:solidFill>
                  <a:srgbClr val="CF17C2"/>
                </a:solidFill>
              </a:rPr>
              <a:t>present perfect simple: </a:t>
            </a:r>
            <a:r>
              <a:rPr lang="en-US" sz="2800" b="1" i="1" dirty="0">
                <a:solidFill>
                  <a:srgbClr val="CF17C2"/>
                </a:solidFill>
              </a:rPr>
              <a:t>have / has</a:t>
            </a:r>
            <a:r>
              <a:rPr lang="en-US" sz="2800" b="1" dirty="0">
                <a:solidFill>
                  <a:srgbClr val="CF17C2"/>
                </a:solidFill>
              </a:rPr>
              <a:t> + past participle</a:t>
            </a:r>
            <a:r>
              <a:rPr lang="en-US" sz="2800" b="1" dirty="0"/>
              <a:t/>
            </a:r>
            <a:br>
              <a:rPr lang="en-US" sz="2800" b="1" dirty="0"/>
            </a:br>
            <a:r>
              <a:rPr lang="en-US" sz="2800" b="1" dirty="0"/>
              <a:t> </a:t>
            </a:r>
            <a:r>
              <a:rPr lang="en-US" sz="2800" b="1" dirty="0">
                <a:solidFill>
                  <a:srgbClr val="00B0F0"/>
                </a:solidFill>
              </a:rPr>
              <a:t>Use the present perfect simple: </a:t>
            </a:r>
          </a:p>
          <a:p>
            <a:pPr algn="l" rtl="0">
              <a:buNone/>
            </a:pPr>
            <a:r>
              <a:rPr lang="en-US" sz="2800" dirty="0"/>
              <a:t>1 </a:t>
            </a:r>
            <a:r>
              <a:rPr lang="en-US" sz="2800" b="1" dirty="0"/>
              <a:t>I’ve been </a:t>
            </a:r>
            <a:r>
              <a:rPr lang="en-US" sz="2800" dirty="0"/>
              <a:t>to Australia. </a:t>
            </a:r>
            <a:r>
              <a:rPr lang="en-US" sz="2800" b="1" dirty="0"/>
              <a:t>Have you ever broken </a:t>
            </a:r>
            <a:r>
              <a:rPr lang="en-US" sz="2800" dirty="0"/>
              <a:t>your leg?</a:t>
            </a:r>
            <a:br>
              <a:rPr lang="en-US" sz="2800" dirty="0"/>
            </a:br>
            <a:r>
              <a:rPr lang="en-US" sz="2800" dirty="0"/>
              <a:t> </a:t>
            </a:r>
            <a:br>
              <a:rPr lang="en-US" sz="2800" dirty="0"/>
            </a:br>
            <a:endParaRPr lang="en-US" sz="2800" dirty="0"/>
          </a:p>
          <a:p>
            <a:pPr algn="l" rtl="0">
              <a:buNone/>
            </a:pPr>
            <a:r>
              <a:rPr lang="en-US" sz="2800" b="1" dirty="0"/>
              <a:t>2 </a:t>
            </a:r>
            <a:r>
              <a:rPr lang="en-US" sz="2800" dirty="0"/>
              <a:t>We’</a:t>
            </a:r>
            <a:r>
              <a:rPr lang="en-US" sz="2800" b="1" dirty="0"/>
              <a:t>ve</a:t>
            </a:r>
            <a:r>
              <a:rPr lang="en-US" sz="2800" dirty="0"/>
              <a:t> </a:t>
            </a:r>
            <a:r>
              <a:rPr lang="en-US" sz="2800" b="1" dirty="0"/>
              <a:t>just</a:t>
            </a:r>
            <a:r>
              <a:rPr lang="en-US" sz="2800" dirty="0"/>
              <a:t> </a:t>
            </a:r>
            <a:r>
              <a:rPr lang="en-US" sz="2800" b="1" dirty="0"/>
              <a:t>phoned </a:t>
            </a:r>
            <a:r>
              <a:rPr lang="en-US" sz="2800" dirty="0"/>
              <a:t>the doctor. </a:t>
            </a:r>
            <a:r>
              <a:rPr lang="en-US" sz="2800" b="1" dirty="0"/>
              <a:t>I’ve already finished </a:t>
            </a:r>
            <a:r>
              <a:rPr lang="en-US" sz="2800" dirty="0"/>
              <a:t>my lunch.</a:t>
            </a:r>
            <a:br>
              <a:rPr lang="en-US" sz="2800" dirty="0"/>
            </a:br>
            <a:endParaRPr lang="en-US" sz="2800" dirty="0"/>
          </a:p>
          <a:p>
            <a:pPr algn="l" rtl="0">
              <a:buNone/>
            </a:pPr>
            <a:r>
              <a:rPr lang="en-US" sz="2800" b="1" dirty="0"/>
              <a:t>3 </a:t>
            </a:r>
            <a:r>
              <a:rPr lang="en-US" sz="2800" dirty="0"/>
              <a:t>It’s </a:t>
            </a:r>
            <a:r>
              <a:rPr lang="en-US" sz="2800" b="1" dirty="0"/>
              <a:t>the best</a:t>
            </a:r>
            <a:r>
              <a:rPr lang="en-US" sz="2800" dirty="0"/>
              <a:t> book </a:t>
            </a:r>
            <a:r>
              <a:rPr lang="en-US" sz="2800" b="1" dirty="0"/>
              <a:t>I’ve </a:t>
            </a:r>
            <a:r>
              <a:rPr lang="en-US" sz="2800" dirty="0"/>
              <a:t>ever </a:t>
            </a:r>
            <a:r>
              <a:rPr lang="en-US" sz="2800" b="1" dirty="0"/>
              <a:t>read. </a:t>
            </a:r>
            <a:r>
              <a:rPr lang="en-US" sz="2800" dirty="0"/>
              <a:t>It’s </a:t>
            </a:r>
            <a:r>
              <a:rPr lang="en-US" sz="2800" b="1" dirty="0"/>
              <a:t>the first</a:t>
            </a:r>
            <a:r>
              <a:rPr lang="en-US" sz="2800" dirty="0"/>
              <a:t> time </a:t>
            </a:r>
            <a:r>
              <a:rPr lang="en-US" sz="2800" b="1" dirty="0"/>
              <a:t>we’ve done </a:t>
            </a:r>
            <a:r>
              <a:rPr lang="en-US" sz="2800" dirty="0"/>
              <a:t>this.</a:t>
            </a:r>
            <a:br>
              <a:rPr lang="en-US" sz="2800" dirty="0"/>
            </a:br>
            <a:endParaRPr lang="ar-SY" sz="2800" dirty="0"/>
          </a:p>
        </p:txBody>
      </p:sp>
      <p:sp>
        <p:nvSpPr>
          <p:cNvPr id="4" name="مربع نص 3"/>
          <p:cNvSpPr txBox="1"/>
          <p:nvPr/>
        </p:nvSpPr>
        <p:spPr>
          <a:xfrm>
            <a:off x="685800" y="5867400"/>
            <a:ext cx="8001000" cy="461665"/>
          </a:xfrm>
          <a:prstGeom prst="rect">
            <a:avLst/>
          </a:prstGeom>
          <a:solidFill>
            <a:schemeClr val="bg2"/>
          </a:solidFill>
        </p:spPr>
        <p:txBody>
          <a:bodyPr wrap="square" rtlCol="1">
            <a:spAutoFit/>
          </a:bodyPr>
          <a:lstStyle/>
          <a:p>
            <a:pPr algn="l" rtl="0">
              <a:buFont typeface="Wingdings" pitchFamily="2" charset="2"/>
              <a:buChar char="Ø"/>
            </a:pPr>
            <a:r>
              <a:rPr lang="en-US" sz="2400" b="1" dirty="0">
                <a:solidFill>
                  <a:srgbClr val="0070C0"/>
                </a:solidFill>
              </a:rPr>
              <a:t> with superlatives and </a:t>
            </a:r>
            <a:r>
              <a:rPr lang="en-US" sz="2400" b="1" i="1" dirty="0">
                <a:solidFill>
                  <a:srgbClr val="0070C0"/>
                </a:solidFill>
              </a:rPr>
              <a:t>the first, second, last time,</a:t>
            </a:r>
            <a:r>
              <a:rPr lang="en-US" sz="2400" b="1" dirty="0">
                <a:solidFill>
                  <a:srgbClr val="0070C0"/>
                </a:solidFill>
              </a:rPr>
              <a:t> etc.</a:t>
            </a:r>
            <a:endParaRPr lang="ar-SY" sz="2400" b="1" dirty="0">
              <a:solidFill>
                <a:srgbClr val="0070C0"/>
              </a:solidFill>
            </a:endParaRPr>
          </a:p>
        </p:txBody>
      </p:sp>
      <p:sp>
        <p:nvSpPr>
          <p:cNvPr id="5" name="مربع نص 4"/>
          <p:cNvSpPr txBox="1"/>
          <p:nvPr/>
        </p:nvSpPr>
        <p:spPr>
          <a:xfrm>
            <a:off x="609600" y="4495800"/>
            <a:ext cx="8001000" cy="461665"/>
          </a:xfrm>
          <a:prstGeom prst="rect">
            <a:avLst/>
          </a:prstGeom>
          <a:solidFill>
            <a:schemeClr val="bg2"/>
          </a:solidFill>
        </p:spPr>
        <p:txBody>
          <a:bodyPr wrap="square" rtlCol="1">
            <a:spAutoFit/>
          </a:bodyPr>
          <a:lstStyle/>
          <a:p>
            <a:pPr algn="l" rtl="0">
              <a:buFont typeface="Wingdings" pitchFamily="2" charset="2"/>
              <a:buChar char="Ø"/>
            </a:pPr>
            <a:r>
              <a:rPr lang="en-US" sz="2400" b="1" dirty="0">
                <a:solidFill>
                  <a:srgbClr val="0070C0"/>
                </a:solidFill>
              </a:rPr>
              <a:t> with </a:t>
            </a:r>
            <a:r>
              <a:rPr lang="en-US" sz="2400" b="1" i="1" dirty="0">
                <a:solidFill>
                  <a:srgbClr val="0070C0"/>
                </a:solidFill>
              </a:rPr>
              <a:t>already, just, and yet.</a:t>
            </a:r>
            <a:endParaRPr lang="ar-SY" sz="2400" b="1" dirty="0">
              <a:solidFill>
                <a:srgbClr val="0070C0"/>
              </a:solidFill>
            </a:endParaRPr>
          </a:p>
        </p:txBody>
      </p:sp>
      <p:sp>
        <p:nvSpPr>
          <p:cNvPr id="6" name="مربع نص 5"/>
          <p:cNvSpPr txBox="1"/>
          <p:nvPr/>
        </p:nvSpPr>
        <p:spPr>
          <a:xfrm>
            <a:off x="609600" y="2743200"/>
            <a:ext cx="8001000" cy="830997"/>
          </a:xfrm>
          <a:prstGeom prst="rect">
            <a:avLst/>
          </a:prstGeom>
          <a:solidFill>
            <a:schemeClr val="bg2"/>
          </a:solidFill>
        </p:spPr>
        <p:txBody>
          <a:bodyPr wrap="square" rtlCol="1">
            <a:spAutoFit/>
          </a:bodyPr>
          <a:lstStyle/>
          <a:p>
            <a:pPr algn="l" rtl="0">
              <a:buFont typeface="Wingdings" pitchFamily="2" charset="2"/>
              <a:buChar char="Ø"/>
            </a:pPr>
            <a:r>
              <a:rPr lang="en-US" sz="2400" b="1" dirty="0">
                <a:solidFill>
                  <a:srgbClr val="0070C0"/>
                </a:solidFill>
              </a:rPr>
              <a:t> to talk about past experiences when you don’t say when </a:t>
            </a:r>
            <a:br>
              <a:rPr lang="en-US" sz="2400" b="1" dirty="0">
                <a:solidFill>
                  <a:srgbClr val="0070C0"/>
                </a:solidFill>
              </a:rPr>
            </a:br>
            <a:r>
              <a:rPr lang="en-US" sz="2400" b="1" dirty="0">
                <a:solidFill>
                  <a:srgbClr val="0070C0"/>
                </a:solidFill>
              </a:rPr>
              <a:t>something happened.</a:t>
            </a:r>
            <a:endParaRPr lang="ar-SY" sz="2400" b="1" dirty="0">
              <a:solidFill>
                <a:srgbClr val="0070C0"/>
              </a:solidFill>
            </a:endParaRPr>
          </a:p>
        </p:txBody>
      </p:sp>
      <p:pic>
        <p:nvPicPr>
          <p:cNvPr id="10"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38887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0892" fill="hold"/>
                                        <p:tgtEl>
                                          <p:spTgt spid="10"/>
                                        </p:tgtEl>
                                      </p:cBhvr>
                                    </p:cmd>
                                  </p:childTnLst>
                                </p:cTn>
                              </p:par>
                            </p:childTnLst>
                          </p:cTn>
                        </p:par>
                      </p:childTnLst>
                    </p:cTn>
                  </p:par>
                </p:childTnLst>
              </p:cTn>
              <p:nextCondLst>
                <p:cond evt="onClick" delay="0">
                  <p:tgtEl>
                    <p:spTgt spid="10"/>
                  </p:tgtEl>
                </p:cond>
              </p:nextCondLst>
            </p:seq>
            <p:audio>
              <p:cMediaNode vol="80000">
                <p:cTn id="23" fill="hold" display="0">
                  <p:stCondLst>
                    <p:cond delay="indefinite"/>
                  </p:stCondLst>
                  <p:endCondLst>
                    <p:cond evt="onStopAudio" delay="0">
                      <p:tgtEl>
                        <p:sldTgt/>
                      </p:tgtEl>
                    </p:cond>
                  </p:endCondLst>
                </p:cTn>
                <p:tgtEl>
                  <p:spTgt spid="10"/>
                </p:tgtEl>
              </p:cMediaNode>
            </p:audio>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132</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457200" y="1219200"/>
            <a:ext cx="8229600" cy="5334000"/>
          </a:xfrm>
        </p:spPr>
        <p:txBody>
          <a:bodyPr>
            <a:noAutofit/>
          </a:bodyPr>
          <a:lstStyle/>
          <a:p>
            <a:pPr algn="l" rtl="0">
              <a:buNone/>
            </a:pPr>
            <a:r>
              <a:rPr lang="en-US" sz="2400" b="1" dirty="0"/>
              <a:t>4 </a:t>
            </a:r>
            <a:r>
              <a:rPr lang="en-US" sz="2400" dirty="0"/>
              <a:t>My sister’</a:t>
            </a:r>
            <a:r>
              <a:rPr lang="en-US" sz="2400" b="1" dirty="0"/>
              <a:t>s had</a:t>
            </a:r>
            <a:r>
              <a:rPr lang="en-US" sz="2400" dirty="0"/>
              <a:t> a baby! Look, I’</a:t>
            </a:r>
            <a:r>
              <a:rPr lang="en-US" sz="2400" b="1" dirty="0"/>
              <a:t>ve cut </a:t>
            </a:r>
            <a:r>
              <a:rPr lang="en-US" sz="2400" dirty="0"/>
              <a:t>my finger.</a:t>
            </a:r>
            <a:br>
              <a:rPr lang="en-US" sz="2400" dirty="0"/>
            </a:br>
            <a:endParaRPr lang="en-US" sz="2400" dirty="0"/>
          </a:p>
          <a:p>
            <a:pPr algn="l" rtl="0">
              <a:buNone/>
            </a:pPr>
            <a:endParaRPr lang="en-US" sz="2400" b="1" dirty="0"/>
          </a:p>
          <a:p>
            <a:pPr algn="l" rtl="0">
              <a:buNone/>
            </a:pPr>
            <a:r>
              <a:rPr lang="en-US" sz="2400" b="1" dirty="0"/>
              <a:t>5 I’ve known </a:t>
            </a:r>
            <a:r>
              <a:rPr lang="en-US" sz="2400" dirty="0"/>
              <a:t>her </a:t>
            </a:r>
            <a:r>
              <a:rPr lang="en-US" sz="2400" b="1" dirty="0"/>
              <a:t>since </a:t>
            </a:r>
            <a:r>
              <a:rPr lang="en-US" sz="2400" dirty="0"/>
              <a:t>I was a child. </a:t>
            </a:r>
            <a:r>
              <a:rPr lang="en-US" sz="2400" b="1" dirty="0"/>
              <a:t>She’s had </a:t>
            </a:r>
            <a:r>
              <a:rPr lang="en-US" sz="2400" dirty="0"/>
              <a:t>the job </a:t>
            </a:r>
            <a:r>
              <a:rPr lang="en-US" sz="2400" b="1" dirty="0"/>
              <a:t>for </a:t>
            </a:r>
            <a:r>
              <a:rPr lang="en-US" sz="2400" dirty="0"/>
              <a:t>six months.</a:t>
            </a:r>
          </a:p>
          <a:p>
            <a:pPr algn="l" rtl="0">
              <a:buNone/>
            </a:pPr>
            <a:r>
              <a:rPr lang="en-US" sz="2400" dirty="0"/>
              <a:t/>
            </a:r>
            <a:br>
              <a:rPr lang="en-US" sz="2400" dirty="0"/>
            </a:br>
            <a:endParaRPr lang="en-US" sz="2400" dirty="0"/>
          </a:p>
          <a:p>
            <a:pPr algn="l" rtl="0">
              <a:buNone/>
            </a:pPr>
            <a:endParaRPr lang="en-US" sz="2400" b="1" dirty="0"/>
          </a:p>
          <a:p>
            <a:pPr algn="l" rtl="0">
              <a:buNone/>
            </a:pPr>
            <a:endParaRPr lang="en-US" sz="2400" b="1" dirty="0"/>
          </a:p>
          <a:p>
            <a:pPr algn="l" rtl="0">
              <a:buNone/>
            </a:pPr>
            <a:r>
              <a:rPr lang="en-US" sz="2400" b="1" dirty="0"/>
              <a:t>6 How many </a:t>
            </a:r>
            <a:r>
              <a:rPr lang="en-US" sz="2400" dirty="0"/>
              <a:t>of his </a:t>
            </a:r>
            <a:r>
              <a:rPr lang="en-US" sz="2400" b="1" dirty="0"/>
              <a:t>books have you read?</a:t>
            </a:r>
            <a:r>
              <a:rPr lang="en-US" sz="2400" dirty="0"/>
              <a:t/>
            </a:r>
            <a:br>
              <a:rPr lang="en-US" sz="2400" dirty="0"/>
            </a:br>
            <a:r>
              <a:rPr lang="en-US" sz="2400" b="1" dirty="0"/>
              <a:t>She’s been out </a:t>
            </a:r>
            <a:r>
              <a:rPr lang="en-US" sz="2400" dirty="0"/>
              <a:t>twice this week.</a:t>
            </a:r>
          </a:p>
          <a:p>
            <a:pPr algn="l" rtl="0">
              <a:buNone/>
            </a:pPr>
            <a:r>
              <a:rPr lang="en-US" sz="2400" dirty="0"/>
              <a:t/>
            </a:r>
            <a:br>
              <a:rPr lang="en-US" sz="2400" dirty="0"/>
            </a:br>
            <a:endParaRPr lang="ar-SY" sz="2400" dirty="0"/>
          </a:p>
        </p:txBody>
      </p:sp>
      <p:sp>
        <p:nvSpPr>
          <p:cNvPr id="4" name="مربع نص 3"/>
          <p:cNvSpPr txBox="1"/>
          <p:nvPr/>
        </p:nvSpPr>
        <p:spPr>
          <a:xfrm>
            <a:off x="685800" y="5715000"/>
            <a:ext cx="8001000" cy="830997"/>
          </a:xfrm>
          <a:prstGeom prst="rect">
            <a:avLst/>
          </a:prstGeom>
          <a:solidFill>
            <a:schemeClr val="bg2"/>
          </a:solidFill>
        </p:spPr>
        <p:txBody>
          <a:bodyPr wrap="square" rtlCol="1">
            <a:spAutoFit/>
          </a:bodyPr>
          <a:lstStyle/>
          <a:p>
            <a:pPr algn="l" rtl="0">
              <a:buFont typeface="Wingdings" pitchFamily="2" charset="2"/>
              <a:buChar char="Ø"/>
            </a:pPr>
            <a:r>
              <a:rPr lang="en-US" sz="2400" dirty="0">
                <a:solidFill>
                  <a:srgbClr val="0070C0"/>
                </a:solidFill>
              </a:rPr>
              <a:t> when we say/ ask </a:t>
            </a:r>
            <a:r>
              <a:rPr lang="en-US" sz="2400" i="1" dirty="0">
                <a:solidFill>
                  <a:srgbClr val="0070C0"/>
                </a:solidFill>
              </a:rPr>
              <a:t>how much/ many we</a:t>
            </a:r>
            <a:r>
              <a:rPr lang="en-US" sz="2400" dirty="0">
                <a:solidFill>
                  <a:srgbClr val="0070C0"/>
                </a:solidFill>
              </a:rPr>
              <a:t> have done or </a:t>
            </a:r>
            <a:r>
              <a:rPr lang="en-US" sz="2400" i="1" dirty="0">
                <a:solidFill>
                  <a:srgbClr val="0070C0"/>
                </a:solidFill>
              </a:rPr>
              <a:t>how often we</a:t>
            </a:r>
            <a:r>
              <a:rPr lang="en-US" sz="2400" dirty="0">
                <a:solidFill>
                  <a:srgbClr val="0070C0"/>
                </a:solidFill>
              </a:rPr>
              <a:t> have done something up to now.</a:t>
            </a:r>
            <a:endParaRPr lang="ar-SY" sz="2400" dirty="0">
              <a:solidFill>
                <a:srgbClr val="0070C0"/>
              </a:solidFill>
            </a:endParaRPr>
          </a:p>
        </p:txBody>
      </p:sp>
      <p:sp>
        <p:nvSpPr>
          <p:cNvPr id="6" name="مربع نص 5"/>
          <p:cNvSpPr txBox="1"/>
          <p:nvPr/>
        </p:nvSpPr>
        <p:spPr>
          <a:xfrm>
            <a:off x="685800" y="3352800"/>
            <a:ext cx="8001000" cy="1569660"/>
          </a:xfrm>
          <a:prstGeom prst="rect">
            <a:avLst/>
          </a:prstGeom>
          <a:solidFill>
            <a:schemeClr val="bg2"/>
          </a:solidFill>
        </p:spPr>
        <p:txBody>
          <a:bodyPr wrap="square" rtlCol="1">
            <a:spAutoFit/>
          </a:bodyPr>
          <a:lstStyle/>
          <a:p>
            <a:pPr algn="l" rtl="0">
              <a:buFont typeface="Wingdings" pitchFamily="2" charset="2"/>
              <a:buChar char="Ø"/>
            </a:pPr>
            <a:r>
              <a:rPr lang="en-US" sz="2400" dirty="0">
                <a:solidFill>
                  <a:srgbClr val="0070C0"/>
                </a:solidFill>
              </a:rPr>
              <a:t> with </a:t>
            </a:r>
            <a:r>
              <a:rPr lang="en-US" sz="2400" i="1" dirty="0">
                <a:solidFill>
                  <a:srgbClr val="0070C0"/>
                </a:solidFill>
              </a:rPr>
              <a:t>How long?</a:t>
            </a:r>
            <a:r>
              <a:rPr lang="en-US" sz="2400" dirty="0">
                <a:solidFill>
                  <a:srgbClr val="0070C0"/>
                </a:solidFill>
              </a:rPr>
              <a:t> and </a:t>
            </a:r>
            <a:r>
              <a:rPr lang="en-US" sz="2400" i="1" dirty="0">
                <a:solidFill>
                  <a:srgbClr val="0070C0"/>
                </a:solidFill>
              </a:rPr>
              <a:t>for / since</a:t>
            </a:r>
            <a:r>
              <a:rPr lang="en-US" sz="2400" dirty="0">
                <a:solidFill>
                  <a:srgbClr val="0070C0"/>
                </a:solidFill>
              </a:rPr>
              <a:t> with </a:t>
            </a:r>
            <a:r>
              <a:rPr lang="en-US" sz="2400" b="1" dirty="0">
                <a:solidFill>
                  <a:srgbClr val="0070C0"/>
                </a:solidFill>
              </a:rPr>
              <a:t>non-action </a:t>
            </a:r>
            <a:r>
              <a:rPr lang="en-US" sz="2400" dirty="0">
                <a:solidFill>
                  <a:srgbClr val="0070C0"/>
                </a:solidFill>
              </a:rPr>
              <a:t>verbs </a:t>
            </a:r>
            <a:br>
              <a:rPr lang="en-US" sz="2400" dirty="0">
                <a:solidFill>
                  <a:srgbClr val="0070C0"/>
                </a:solidFill>
              </a:rPr>
            </a:br>
            <a:r>
              <a:rPr lang="en-US" sz="2400" dirty="0">
                <a:solidFill>
                  <a:srgbClr val="0070C0"/>
                </a:solidFill>
              </a:rPr>
              <a:t>(= verbs not usually used in the continuous form, e.g. </a:t>
            </a:r>
            <a:br>
              <a:rPr lang="en-US" sz="2400" dirty="0">
                <a:solidFill>
                  <a:srgbClr val="0070C0"/>
                </a:solidFill>
              </a:rPr>
            </a:br>
            <a:r>
              <a:rPr lang="en-US" sz="2400" i="1" dirty="0">
                <a:solidFill>
                  <a:srgbClr val="0070C0"/>
                </a:solidFill>
              </a:rPr>
              <a:t>be, have, know, like,</a:t>
            </a:r>
            <a:r>
              <a:rPr lang="en-US" sz="2400" dirty="0">
                <a:solidFill>
                  <a:srgbClr val="0070C0"/>
                </a:solidFill>
              </a:rPr>
              <a:t> etc.) to say that something started </a:t>
            </a:r>
            <a:br>
              <a:rPr lang="en-US" sz="2400" dirty="0">
                <a:solidFill>
                  <a:srgbClr val="0070C0"/>
                </a:solidFill>
              </a:rPr>
            </a:br>
            <a:r>
              <a:rPr lang="en-US" sz="2400" dirty="0">
                <a:solidFill>
                  <a:srgbClr val="0070C0"/>
                </a:solidFill>
              </a:rPr>
              <a:t>in the past and is still true now.</a:t>
            </a:r>
            <a:endParaRPr lang="ar-SY" sz="2400" dirty="0">
              <a:solidFill>
                <a:srgbClr val="0070C0"/>
              </a:solidFill>
            </a:endParaRPr>
          </a:p>
        </p:txBody>
      </p:sp>
      <p:sp>
        <p:nvSpPr>
          <p:cNvPr id="7" name="مربع نص 6"/>
          <p:cNvSpPr txBox="1"/>
          <p:nvPr/>
        </p:nvSpPr>
        <p:spPr>
          <a:xfrm>
            <a:off x="685800" y="1676400"/>
            <a:ext cx="8001000" cy="830997"/>
          </a:xfrm>
          <a:prstGeom prst="rect">
            <a:avLst/>
          </a:prstGeom>
          <a:solidFill>
            <a:schemeClr val="bg2"/>
          </a:solidFill>
        </p:spPr>
        <p:txBody>
          <a:bodyPr wrap="square" rtlCol="1">
            <a:spAutoFit/>
          </a:bodyPr>
          <a:lstStyle/>
          <a:p>
            <a:pPr algn="l" rtl="0">
              <a:buFont typeface="Wingdings" pitchFamily="2" charset="2"/>
              <a:buChar char="Ø"/>
            </a:pPr>
            <a:r>
              <a:rPr lang="en-US" sz="2400" dirty="0">
                <a:solidFill>
                  <a:srgbClr val="0070C0"/>
                </a:solidFill>
              </a:rPr>
              <a:t> for finished actions (no time is specified) which are connected in some way with the present.</a:t>
            </a:r>
            <a:endParaRPr lang="ar-SY" sz="2400" dirty="0">
              <a:solidFill>
                <a:srgbClr val="0070C0"/>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6781800" y="1219200"/>
            <a:ext cx="609600" cy="609600"/>
          </a:xfrm>
          <a:prstGeom prst="rect">
            <a:avLst/>
          </a:prstGeom>
        </p:spPr>
      </p:pic>
      <p:pic>
        <p:nvPicPr>
          <p:cNvPr id="9"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6781800" y="2857500"/>
            <a:ext cx="609600" cy="609600"/>
          </a:xfrm>
          <a:prstGeom prst="rect">
            <a:avLst/>
          </a:prstGeom>
        </p:spPr>
      </p:pic>
      <p:pic>
        <p:nvPicPr>
          <p:cNvPr id="10" name="صوت مسجّل">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6748818" y="502302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2331" fill="hold"/>
                                        <p:tgtEl>
                                          <p:spTgt spid="8"/>
                                        </p:tgtEl>
                                      </p:cBhvr>
                                    </p:cmd>
                                  </p:childTnLst>
                                </p:cTn>
                              </p:par>
                            </p:childTnLst>
                          </p:cTn>
                        </p:par>
                      </p:childTnLst>
                    </p:cTn>
                  </p:par>
                </p:childTnLst>
              </p:cTn>
              <p:nextCondLst>
                <p:cond evt="onClick" delay="0">
                  <p:tgtEl>
                    <p:spTgt spid="8"/>
                  </p:tgtEl>
                </p:cond>
              </p:nextCondLst>
            </p:seq>
            <p:audio>
              <p:cMediaNode vol="80000">
                <p:cTn id="23" fill="hold" display="0">
                  <p:stCondLst>
                    <p:cond delay="indefinite"/>
                  </p:stCondLst>
                  <p:endCondLst>
                    <p:cond evt="onStopAudio" delay="0">
                      <p:tgtEl>
                        <p:sldTgt/>
                      </p:tgtEl>
                    </p:cond>
                  </p:endCondLst>
                </p:cTn>
                <p:tgtEl>
                  <p:spTgt spid="8"/>
                </p:tgtEl>
              </p:cMediaNode>
            </p:audio>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59274" fill="hold"/>
                                        <p:tgtEl>
                                          <p:spTgt spid="9"/>
                                        </p:tgtEl>
                                      </p:cBhvr>
                                    </p:cmd>
                                  </p:childTnLst>
                                </p:cTn>
                              </p:par>
                            </p:childTnLst>
                          </p:cTn>
                        </p:par>
                      </p:childTnLst>
                    </p:cTn>
                  </p:par>
                </p:childTnLst>
              </p:cTn>
              <p:nextCondLst>
                <p:cond evt="onClick" delay="0">
                  <p:tgtEl>
                    <p:spTgt spid="9"/>
                  </p:tgtEl>
                </p:cond>
              </p:nextCondLst>
            </p:seq>
            <p:audio>
              <p:cMediaNode vol="80000">
                <p:cTn id="29" fill="hold" display="0">
                  <p:stCondLst>
                    <p:cond delay="indefinite"/>
                  </p:stCondLst>
                  <p:endCondLst>
                    <p:cond evt="onStopAudio" delay="0">
                      <p:tgtEl>
                        <p:sldTgt/>
                      </p:tgtEl>
                    </p:cond>
                  </p:endCondLst>
                </p:cTn>
                <p:tgtEl>
                  <p:spTgt spid="9"/>
                </p:tgtEl>
              </p:cMediaNode>
            </p:audio>
            <p:seq concurrent="1" nextAc="seek">
              <p:cTn id="30" restart="whenNotActive" fill="hold" evtFilter="cancelBubble" nodeType="interactiveSeq">
                <p:stCondLst>
                  <p:cond evt="onClick" delay="0">
                    <p:tgtEl>
                      <p:spTgt spid="10"/>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27486" fill="hold"/>
                                        <p:tgtEl>
                                          <p:spTgt spid="10"/>
                                        </p:tgtEl>
                                      </p:cBhvr>
                                    </p:cmd>
                                  </p:childTnLst>
                                </p:cTn>
                              </p:par>
                            </p:childTnLst>
                          </p:cTn>
                        </p:par>
                      </p:childTnLst>
                    </p:cTn>
                  </p:par>
                </p:childTnLst>
              </p:cTn>
              <p:nextCondLst>
                <p:cond evt="onClick" delay="0">
                  <p:tgtEl>
                    <p:spTgt spid="10"/>
                  </p:tgtEl>
                </p:cond>
              </p:nextCondLst>
            </p:seq>
            <p:audio>
              <p:cMediaNode vol="80000">
                <p:cTn id="35" fill="hold" display="0">
                  <p:stCondLst>
                    <p:cond delay="indefinite"/>
                  </p:stCondLst>
                  <p:endCondLst>
                    <p:cond evt="onStopAudio" delay="0">
                      <p:tgtEl>
                        <p:sldTgt/>
                      </p:tgtEl>
                    </p:cond>
                  </p:endCondLst>
                </p:cTn>
                <p:tgtEl>
                  <p:spTgt spid="10"/>
                </p:tgtEl>
              </p:cMediaNode>
            </p:audio>
          </p:childTnLst>
        </p:cTn>
      </p:par>
    </p:tnLst>
    <p:bldLst>
      <p:bldP spid="4"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132</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381000" y="1295400"/>
            <a:ext cx="8305800" cy="5257800"/>
          </a:xfrm>
        </p:spPr>
        <p:txBody>
          <a:bodyPr>
            <a:noAutofit/>
          </a:bodyPr>
          <a:lstStyle/>
          <a:p>
            <a:pPr algn="l" rtl="0">
              <a:buNone/>
            </a:pPr>
            <a:r>
              <a:rPr lang="en-US" sz="2600" b="1" dirty="0">
                <a:solidFill>
                  <a:srgbClr val="CF17C2"/>
                </a:solidFill>
              </a:rPr>
              <a:t>Present perfect continuous: </a:t>
            </a:r>
            <a:r>
              <a:rPr lang="en-US" sz="2600" b="1" i="1" dirty="0">
                <a:solidFill>
                  <a:srgbClr val="CF17C2"/>
                </a:solidFill>
              </a:rPr>
              <a:t>have / has + been</a:t>
            </a:r>
            <a:r>
              <a:rPr lang="en-US" sz="2600" b="1" dirty="0">
                <a:solidFill>
                  <a:srgbClr val="CF17C2"/>
                </a:solidFill>
              </a:rPr>
              <a:t> + verb + </a:t>
            </a:r>
            <a:r>
              <a:rPr lang="en-US" sz="2600" b="1" i="1" dirty="0">
                <a:solidFill>
                  <a:srgbClr val="CF17C2"/>
                </a:solidFill>
              </a:rPr>
              <a:t>-</a:t>
            </a:r>
            <a:r>
              <a:rPr lang="en-US" sz="2600" b="1" i="1" dirty="0" err="1">
                <a:solidFill>
                  <a:srgbClr val="CF17C2"/>
                </a:solidFill>
              </a:rPr>
              <a:t>ing</a:t>
            </a:r>
            <a:endParaRPr lang="en-US" sz="2600" b="1" i="1" dirty="0">
              <a:solidFill>
                <a:srgbClr val="CF17C2"/>
              </a:solidFill>
            </a:endParaRPr>
          </a:p>
          <a:p>
            <a:pPr algn="l" rtl="0">
              <a:buNone/>
            </a:pPr>
            <a:r>
              <a:rPr lang="en-US" sz="2600" b="1" dirty="0">
                <a:solidFill>
                  <a:srgbClr val="0070C0"/>
                </a:solidFill>
              </a:rPr>
              <a:t>Use the present perfect continuous:</a:t>
            </a:r>
          </a:p>
          <a:p>
            <a:pPr algn="l" rtl="0">
              <a:buNone/>
            </a:pPr>
            <a:r>
              <a:rPr lang="en-US" sz="2600" b="1" dirty="0"/>
              <a:t>1 How long have you been feeling </a:t>
            </a:r>
            <a:r>
              <a:rPr lang="en-US" sz="2600" dirty="0"/>
              <a:t>like this? </a:t>
            </a:r>
            <a:r>
              <a:rPr lang="en-US" sz="2600" b="1" dirty="0"/>
              <a:t>I’ve been working </a:t>
            </a:r>
            <a:r>
              <a:rPr lang="en-US" sz="2600" dirty="0"/>
              <a:t>here </a:t>
            </a:r>
            <a:r>
              <a:rPr lang="en-US" sz="2600" b="1" dirty="0"/>
              <a:t>for </a:t>
            </a:r>
            <a:r>
              <a:rPr lang="en-US" sz="2600" dirty="0"/>
              <a:t>two months. </a:t>
            </a:r>
            <a:br>
              <a:rPr lang="en-US" sz="2600" dirty="0"/>
            </a:br>
            <a:endParaRPr lang="en-US" sz="2600" dirty="0"/>
          </a:p>
          <a:p>
            <a:pPr algn="l" rtl="0">
              <a:buNone/>
            </a:pPr>
            <a:endParaRPr lang="en-US" sz="2600" dirty="0"/>
          </a:p>
          <a:p>
            <a:pPr algn="l" rtl="0">
              <a:buNone/>
            </a:pPr>
            <a:r>
              <a:rPr lang="en-US" sz="2600" dirty="0"/>
              <a:t>2 </a:t>
            </a:r>
            <a:r>
              <a:rPr lang="en-US" sz="2600" b="1" dirty="0"/>
              <a:t>I haven’t been sleeping </a:t>
            </a:r>
            <a:r>
              <a:rPr lang="en-US" sz="2600" dirty="0"/>
              <a:t>well recently. </a:t>
            </a:r>
            <a:r>
              <a:rPr lang="en-US" sz="2600" b="1" dirty="0"/>
              <a:t>It’s been raining </a:t>
            </a:r>
            <a:r>
              <a:rPr lang="en-US" sz="2600" dirty="0"/>
              <a:t>on and off all day.</a:t>
            </a:r>
            <a:br>
              <a:rPr lang="en-US" sz="2600" dirty="0"/>
            </a:br>
            <a:endParaRPr lang="en-US" sz="2600" dirty="0"/>
          </a:p>
        </p:txBody>
      </p:sp>
      <p:sp>
        <p:nvSpPr>
          <p:cNvPr id="4" name="مربع نص 3"/>
          <p:cNvSpPr txBox="1"/>
          <p:nvPr/>
        </p:nvSpPr>
        <p:spPr>
          <a:xfrm>
            <a:off x="457200" y="3124200"/>
            <a:ext cx="8229600" cy="830997"/>
          </a:xfrm>
          <a:prstGeom prst="rect">
            <a:avLst/>
          </a:prstGeom>
          <a:solidFill>
            <a:schemeClr val="bg1">
              <a:lumMod val="85000"/>
            </a:schemeClr>
          </a:solidFill>
        </p:spPr>
        <p:txBody>
          <a:bodyPr wrap="square" rtlCol="1">
            <a:spAutoFit/>
          </a:bodyPr>
          <a:lstStyle/>
          <a:p>
            <a:pPr algn="l" rtl="0"/>
            <a:r>
              <a:rPr lang="en-US" sz="2400" dirty="0">
                <a:solidFill>
                  <a:srgbClr val="002060"/>
                </a:solidFill>
              </a:rPr>
              <a:t>with </a:t>
            </a:r>
            <a:r>
              <a:rPr lang="en-US" sz="2400" i="1" dirty="0">
                <a:solidFill>
                  <a:srgbClr val="002060"/>
                </a:solidFill>
              </a:rPr>
              <a:t>How long?</a:t>
            </a:r>
            <a:r>
              <a:rPr lang="en-US" sz="2400" dirty="0">
                <a:solidFill>
                  <a:srgbClr val="002060"/>
                </a:solidFill>
              </a:rPr>
              <a:t> and </a:t>
            </a:r>
            <a:r>
              <a:rPr lang="en-US" sz="2400" i="1" dirty="0">
                <a:solidFill>
                  <a:srgbClr val="002060"/>
                </a:solidFill>
              </a:rPr>
              <a:t>for / since</a:t>
            </a:r>
            <a:r>
              <a:rPr lang="en-US" sz="2400" dirty="0">
                <a:solidFill>
                  <a:srgbClr val="002060"/>
                </a:solidFill>
              </a:rPr>
              <a:t> with </a:t>
            </a:r>
            <a:r>
              <a:rPr lang="en-US" sz="2400" b="1" dirty="0">
                <a:solidFill>
                  <a:srgbClr val="002060"/>
                </a:solidFill>
              </a:rPr>
              <a:t>action </a:t>
            </a:r>
            <a:r>
              <a:rPr lang="en-US" sz="2400" dirty="0">
                <a:solidFill>
                  <a:srgbClr val="002060"/>
                </a:solidFill>
              </a:rPr>
              <a:t>verbs to say that an action started in the past and is still happening now.</a:t>
            </a:r>
            <a:endParaRPr lang="ar-SY" sz="2400" dirty="0">
              <a:solidFill>
                <a:srgbClr val="002060"/>
              </a:solidFill>
            </a:endParaRPr>
          </a:p>
        </p:txBody>
      </p:sp>
      <p:sp>
        <p:nvSpPr>
          <p:cNvPr id="5" name="مربع نص 4"/>
          <p:cNvSpPr txBox="1"/>
          <p:nvPr/>
        </p:nvSpPr>
        <p:spPr>
          <a:xfrm>
            <a:off x="457200" y="4953000"/>
            <a:ext cx="8229600" cy="830997"/>
          </a:xfrm>
          <a:prstGeom prst="rect">
            <a:avLst/>
          </a:prstGeom>
          <a:solidFill>
            <a:schemeClr val="bg1">
              <a:lumMod val="85000"/>
            </a:schemeClr>
          </a:solidFill>
        </p:spPr>
        <p:txBody>
          <a:bodyPr wrap="square" rtlCol="1">
            <a:spAutoFit/>
          </a:bodyPr>
          <a:lstStyle/>
          <a:p>
            <a:pPr algn="l" rtl="0"/>
            <a:r>
              <a:rPr lang="en-US" sz="2400" dirty="0">
                <a:solidFill>
                  <a:srgbClr val="002060"/>
                </a:solidFill>
              </a:rPr>
              <a:t>for repeated actions, especially with a time expression, e.g. </a:t>
            </a:r>
            <a:r>
              <a:rPr lang="en-US" sz="2400" i="1" dirty="0">
                <a:solidFill>
                  <a:srgbClr val="002060"/>
                </a:solidFill>
              </a:rPr>
              <a:t>all day, recently.</a:t>
            </a:r>
            <a:endParaRPr lang="ar-SY" sz="2400" dirty="0">
              <a:solidFill>
                <a:srgbClr val="002060"/>
              </a:solidFill>
            </a:endParaRPr>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429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08467" fill="hold"/>
                                        <p:tgtEl>
                                          <p:spTgt spid="6"/>
                                        </p:tgtEl>
                                      </p:cBhvr>
                                    </p:cmd>
                                  </p:childTnLst>
                                </p:cTn>
                              </p:par>
                            </p:childTnLst>
                          </p:cTn>
                        </p:par>
                      </p:childTnLst>
                    </p:cTn>
                  </p:par>
                </p:childTnLst>
              </p:cTn>
              <p:nextCondLst>
                <p:cond evt="onClick" delay="0">
                  <p:tgtEl>
                    <p:spTgt spid="6"/>
                  </p:tgtEl>
                </p:cond>
              </p:nextCondLst>
            </p:seq>
            <p:audio>
              <p:cMediaNode vol="80000">
                <p:cTn id="18" fill="hold" display="0">
                  <p:stCondLst>
                    <p:cond delay="indefinite"/>
                  </p:stCondLst>
                  <p:endCondLst>
                    <p:cond evt="onStopAudio" delay="0">
                      <p:tgtEl>
                        <p:sldTgt/>
                      </p:tgtEl>
                    </p:cond>
                  </p:endCondLst>
                </p:cTn>
                <p:tgtEl>
                  <p:spTgt spid="6"/>
                </p:tgtEl>
              </p:cMediaNode>
            </p:audio>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132</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457200" y="1295400"/>
            <a:ext cx="8382000" cy="5257800"/>
          </a:xfrm>
        </p:spPr>
        <p:txBody>
          <a:bodyPr>
            <a:noAutofit/>
          </a:bodyPr>
          <a:lstStyle/>
          <a:p>
            <a:pPr algn="l" rtl="0">
              <a:buNone/>
            </a:pPr>
            <a:r>
              <a:rPr lang="en-US" sz="2600" b="1" dirty="0">
                <a:solidFill>
                  <a:srgbClr val="CF17C2"/>
                </a:solidFill>
              </a:rPr>
              <a:t>Present perfect continuous: </a:t>
            </a:r>
            <a:r>
              <a:rPr lang="en-US" sz="2600" b="1" i="1" dirty="0">
                <a:solidFill>
                  <a:srgbClr val="CF17C2"/>
                </a:solidFill>
              </a:rPr>
              <a:t>have / has + been</a:t>
            </a:r>
            <a:r>
              <a:rPr lang="en-US" sz="2600" b="1" dirty="0">
                <a:solidFill>
                  <a:srgbClr val="CF17C2"/>
                </a:solidFill>
              </a:rPr>
              <a:t> + verb + </a:t>
            </a:r>
            <a:r>
              <a:rPr lang="en-US" sz="2600" b="1" i="1" dirty="0">
                <a:solidFill>
                  <a:srgbClr val="CF17C2"/>
                </a:solidFill>
              </a:rPr>
              <a:t>-</a:t>
            </a:r>
            <a:r>
              <a:rPr lang="en-US" sz="2600" b="1" i="1" dirty="0" err="1">
                <a:solidFill>
                  <a:srgbClr val="CF17C2"/>
                </a:solidFill>
              </a:rPr>
              <a:t>ing</a:t>
            </a:r>
            <a:endParaRPr lang="en-US" sz="2600" b="1" i="1" dirty="0">
              <a:solidFill>
                <a:srgbClr val="CF17C2"/>
              </a:solidFill>
            </a:endParaRPr>
          </a:p>
          <a:p>
            <a:pPr algn="l" rtl="0">
              <a:buNone/>
            </a:pPr>
            <a:r>
              <a:rPr lang="en-US" sz="2600" b="1" dirty="0">
                <a:solidFill>
                  <a:srgbClr val="0070C0"/>
                </a:solidFill>
              </a:rPr>
              <a:t>Use the present perfect continuous:</a:t>
            </a:r>
          </a:p>
          <a:p>
            <a:pPr algn="l" rtl="0">
              <a:buNone/>
            </a:pPr>
            <a:endParaRPr lang="en-US" sz="2600" dirty="0"/>
          </a:p>
          <a:p>
            <a:pPr algn="l" rtl="0">
              <a:buNone/>
            </a:pPr>
            <a:r>
              <a:rPr lang="en-US" sz="2600" dirty="0"/>
              <a:t>3 </a:t>
            </a:r>
            <a:r>
              <a:rPr lang="en-US" sz="2600" b="1" dirty="0"/>
              <a:t>I’ve been shopping </a:t>
            </a:r>
            <a:r>
              <a:rPr lang="en-US" sz="2600" dirty="0"/>
              <a:t>all morning. I’m exhausted.</a:t>
            </a:r>
            <a:br>
              <a:rPr lang="en-US" sz="2600" dirty="0"/>
            </a:br>
            <a:r>
              <a:rPr lang="en-US" sz="2600" b="1" dirty="0"/>
              <a:t>A </a:t>
            </a:r>
            <a:r>
              <a:rPr lang="en-US" sz="2600" dirty="0"/>
              <a:t>Take your shoes off. They’re filthy.</a:t>
            </a:r>
            <a:br>
              <a:rPr lang="en-US" sz="2600" dirty="0"/>
            </a:br>
            <a:r>
              <a:rPr lang="en-US" sz="2600" b="1" dirty="0"/>
              <a:t>B </a:t>
            </a:r>
            <a:r>
              <a:rPr lang="en-US" sz="2600" dirty="0"/>
              <a:t>Yes, I know. </a:t>
            </a:r>
            <a:r>
              <a:rPr lang="en-US" sz="2600" b="1" dirty="0"/>
              <a:t>I’ve been working </a:t>
            </a:r>
            <a:r>
              <a:rPr lang="en-US" sz="2600" dirty="0"/>
              <a:t>in the garden.</a:t>
            </a:r>
          </a:p>
        </p:txBody>
      </p:sp>
      <p:sp>
        <p:nvSpPr>
          <p:cNvPr id="4" name="مربع نص 3"/>
          <p:cNvSpPr txBox="1"/>
          <p:nvPr/>
        </p:nvSpPr>
        <p:spPr>
          <a:xfrm>
            <a:off x="457200" y="4191000"/>
            <a:ext cx="8229600" cy="830997"/>
          </a:xfrm>
          <a:prstGeom prst="rect">
            <a:avLst/>
          </a:prstGeom>
          <a:solidFill>
            <a:schemeClr val="bg1">
              <a:lumMod val="85000"/>
            </a:schemeClr>
          </a:solidFill>
        </p:spPr>
        <p:txBody>
          <a:bodyPr wrap="square" rtlCol="1">
            <a:spAutoFit/>
          </a:bodyPr>
          <a:lstStyle/>
          <a:p>
            <a:pPr algn="l" rtl="0">
              <a:buNone/>
            </a:pPr>
            <a:r>
              <a:rPr lang="en-US" sz="2400" dirty="0">
                <a:solidFill>
                  <a:srgbClr val="002060"/>
                </a:solidFill>
              </a:rPr>
              <a:t>for continuous actions which have just finished (but which have present results).</a:t>
            </a:r>
            <a:endParaRPr lang="ar-SY" sz="2400" dirty="0">
              <a:solidFill>
                <a:srgbClr val="00206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6553200" y="179126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4893"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132</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457200" y="1295400"/>
            <a:ext cx="8229600" cy="4830763"/>
          </a:xfrm>
        </p:spPr>
        <p:txBody>
          <a:bodyPr>
            <a:noAutofit/>
          </a:bodyPr>
          <a:lstStyle/>
          <a:p>
            <a:pPr algn="l" rtl="0">
              <a:buNone/>
            </a:pPr>
            <a:r>
              <a:rPr lang="en-US" sz="2600" b="1" dirty="0">
                <a:solidFill>
                  <a:srgbClr val="CF17C2"/>
                </a:solidFill>
              </a:rPr>
              <a:t>Present perfect simple or continuous?</a:t>
            </a:r>
          </a:p>
          <a:p>
            <a:pPr algn="l" rtl="0">
              <a:buNone/>
            </a:pPr>
            <a:r>
              <a:rPr lang="en-US" sz="2600" dirty="0"/>
              <a:t>1 </a:t>
            </a:r>
            <a:r>
              <a:rPr lang="en-US" sz="2600" b="1" dirty="0"/>
              <a:t>We’ve lived / We’ve been living </a:t>
            </a:r>
            <a:r>
              <a:rPr lang="en-US" sz="2600" dirty="0"/>
              <a:t>in this town since 1980.</a:t>
            </a:r>
          </a:p>
          <a:p>
            <a:pPr algn="l" rtl="0">
              <a:buNone/>
            </a:pPr>
            <a:r>
              <a:rPr lang="en-US" sz="2600" b="1" dirty="0"/>
              <a:t>We’ve been living </a:t>
            </a:r>
            <a:r>
              <a:rPr lang="en-US" sz="2600" dirty="0"/>
              <a:t>in</a:t>
            </a:r>
            <a:r>
              <a:rPr lang="en-US" sz="2600" b="1" dirty="0"/>
              <a:t> </a:t>
            </a:r>
            <a:r>
              <a:rPr lang="en-US" sz="2600" dirty="0"/>
              <a:t>a rented flat for the last two months.</a:t>
            </a:r>
            <a:br>
              <a:rPr lang="en-US" sz="2600" dirty="0"/>
            </a:br>
            <a:endParaRPr lang="en-US" sz="2600" dirty="0"/>
          </a:p>
          <a:p>
            <a:pPr algn="l" rtl="0">
              <a:buNone/>
            </a:pPr>
            <a:endParaRPr lang="en-US" sz="2600" dirty="0"/>
          </a:p>
          <a:p>
            <a:pPr algn="l" rtl="0">
              <a:buNone/>
            </a:pPr>
            <a:endParaRPr lang="en-US" sz="2600" dirty="0"/>
          </a:p>
          <a:p>
            <a:pPr algn="l" rtl="0">
              <a:spcBef>
                <a:spcPts val="0"/>
              </a:spcBef>
              <a:buNone/>
            </a:pPr>
            <a:r>
              <a:rPr lang="en-US" sz="2600" dirty="0"/>
              <a:t>2 </a:t>
            </a:r>
            <a:r>
              <a:rPr lang="en-US" sz="2600" b="1" dirty="0"/>
              <a:t>We’ve painted </a:t>
            </a:r>
            <a:r>
              <a:rPr lang="en-US" sz="2600" dirty="0"/>
              <a:t>the kitchen. </a:t>
            </a:r>
          </a:p>
          <a:p>
            <a:pPr algn="l" rtl="0">
              <a:spcBef>
                <a:spcPts val="0"/>
              </a:spcBef>
              <a:buNone/>
            </a:pPr>
            <a:r>
              <a:rPr lang="en-US" sz="2600" b="1" dirty="0"/>
              <a:t>   We’ve been painting</a:t>
            </a:r>
            <a:r>
              <a:rPr lang="en-US" sz="2600" dirty="0"/>
              <a:t> the kitchen.</a:t>
            </a:r>
            <a:br>
              <a:rPr lang="en-US" sz="2600" dirty="0"/>
            </a:br>
            <a:endParaRPr lang="ar-SY" sz="2600" dirty="0"/>
          </a:p>
        </p:txBody>
      </p:sp>
      <p:sp>
        <p:nvSpPr>
          <p:cNvPr id="4" name="مربع نص 3"/>
          <p:cNvSpPr txBox="1"/>
          <p:nvPr/>
        </p:nvSpPr>
        <p:spPr>
          <a:xfrm>
            <a:off x="533400" y="2743200"/>
            <a:ext cx="8305800" cy="1200329"/>
          </a:xfrm>
          <a:prstGeom prst="rect">
            <a:avLst/>
          </a:prstGeom>
          <a:solidFill>
            <a:schemeClr val="accent3">
              <a:lumMod val="40000"/>
              <a:lumOff val="60000"/>
            </a:schemeClr>
          </a:solidFill>
        </p:spPr>
        <p:txBody>
          <a:bodyPr wrap="square" rtlCol="1">
            <a:spAutoFit/>
          </a:bodyPr>
          <a:lstStyle/>
          <a:p>
            <a:pPr algn="l" rtl="0"/>
            <a:r>
              <a:rPr lang="en-US" sz="2400" b="1" dirty="0">
                <a:solidFill>
                  <a:srgbClr val="0070C0"/>
                </a:solidFill>
              </a:rPr>
              <a:t>With </a:t>
            </a:r>
            <a:r>
              <a:rPr lang="en-US" sz="2400" b="1" i="1" dirty="0">
                <a:solidFill>
                  <a:srgbClr val="0070C0"/>
                </a:solidFill>
              </a:rPr>
              <a:t>How long... ?</a:t>
            </a:r>
            <a:r>
              <a:rPr lang="en-US" sz="2400" b="1" dirty="0">
                <a:solidFill>
                  <a:srgbClr val="0070C0"/>
                </a:solidFill>
              </a:rPr>
              <a:t> and </a:t>
            </a:r>
            <a:r>
              <a:rPr lang="en-US" sz="2400" b="1" i="1" dirty="0">
                <a:solidFill>
                  <a:srgbClr val="0070C0"/>
                </a:solidFill>
              </a:rPr>
              <a:t>for / since</a:t>
            </a:r>
            <a:r>
              <a:rPr lang="en-US" sz="2400" b="1" dirty="0">
                <a:solidFill>
                  <a:srgbClr val="0070C0"/>
                </a:solidFill>
              </a:rPr>
              <a:t> you can often use the present perfect simple or continuous. However, we often prefer the present perfect continuous for shorter, more temporary actions.</a:t>
            </a:r>
            <a:endParaRPr lang="ar-SY" sz="2400" b="1" dirty="0">
              <a:solidFill>
                <a:srgbClr val="0070C0"/>
              </a:solidFill>
            </a:endParaRPr>
          </a:p>
        </p:txBody>
      </p:sp>
      <p:sp>
        <p:nvSpPr>
          <p:cNvPr id="5" name="مربع نص 4"/>
          <p:cNvSpPr txBox="1"/>
          <p:nvPr/>
        </p:nvSpPr>
        <p:spPr>
          <a:xfrm>
            <a:off x="533400" y="4876800"/>
            <a:ext cx="8305800" cy="1569660"/>
          </a:xfrm>
          <a:prstGeom prst="rect">
            <a:avLst/>
          </a:prstGeom>
          <a:solidFill>
            <a:schemeClr val="accent3">
              <a:lumMod val="40000"/>
              <a:lumOff val="60000"/>
            </a:schemeClr>
          </a:solidFill>
        </p:spPr>
        <p:txBody>
          <a:bodyPr wrap="square" rtlCol="1">
            <a:spAutoFit/>
          </a:bodyPr>
          <a:lstStyle/>
          <a:p>
            <a:pPr algn="l" rtl="0">
              <a:buNone/>
            </a:pPr>
            <a:r>
              <a:rPr lang="en-US" sz="2400" b="1" dirty="0">
                <a:solidFill>
                  <a:srgbClr val="0070C0"/>
                </a:solidFill>
              </a:rPr>
              <a:t>The present perfect simple emphasizes the completion of an action (= the painting is finished). </a:t>
            </a:r>
          </a:p>
          <a:p>
            <a:pPr algn="l" rtl="0">
              <a:buNone/>
            </a:pPr>
            <a:r>
              <a:rPr lang="en-US" sz="2400" b="1" dirty="0">
                <a:solidFill>
                  <a:srgbClr val="0070C0"/>
                </a:solidFill>
              </a:rPr>
              <a:t>The present perfect continuous emphasizes the continuation of an action (= the painting is probably not finished).</a:t>
            </a:r>
            <a:endParaRPr lang="ar-SY" sz="2400" b="1" dirty="0">
              <a:solidFill>
                <a:srgbClr val="0070C0"/>
              </a:solidFill>
            </a:endParaRPr>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924800" y="442119"/>
            <a:ext cx="609600" cy="609600"/>
          </a:xfrm>
          <a:prstGeom prst="rect">
            <a:avLst/>
          </a:prstGeom>
        </p:spPr>
      </p:pic>
      <p:pic>
        <p:nvPicPr>
          <p:cNvPr id="7"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929349" y="42291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91898" fill="hold"/>
                                        <p:tgtEl>
                                          <p:spTgt spid="6"/>
                                        </p:tgtEl>
                                      </p:cBhvr>
                                    </p:cmd>
                                  </p:childTnLst>
                                </p:cTn>
                              </p:par>
                            </p:childTnLst>
                          </p:cTn>
                        </p:par>
                      </p:childTnLst>
                    </p:cTn>
                  </p:par>
                </p:childTnLst>
              </p:cTn>
              <p:nextCondLst>
                <p:cond evt="onClick" delay="0">
                  <p:tgtEl>
                    <p:spTgt spid="6"/>
                  </p:tgtEl>
                </p:cond>
              </p:nextCondLst>
            </p:seq>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33583" fill="hold"/>
                                        <p:tgtEl>
                                          <p:spTgt spid="7"/>
                                        </p:tgtEl>
                                      </p:cBhvr>
                                    </p:cmd>
                                  </p:childTnLst>
                                </p:cTn>
                              </p:par>
                            </p:childTnLst>
                          </p:cTn>
                        </p:par>
                      </p:childTnLst>
                    </p:cTn>
                  </p:par>
                </p:childTnLst>
              </p:cTn>
              <p:nextCondLst>
                <p:cond evt="onClick" delay="0">
                  <p:tgtEl>
                    <p:spTgt spid="7"/>
                  </p:tgtEl>
                </p:cond>
              </p:nextCondLst>
            </p:seq>
            <p:audio>
              <p:cMediaNode vol="80000">
                <p:cTn id="24" fill="hold" display="0">
                  <p:stCondLst>
                    <p:cond delay="indefinite"/>
                  </p:stCondLst>
                  <p:endCondLst>
                    <p:cond evt="onStopAudio" delay="0">
                      <p:tgtEl>
                        <p:sldTgt/>
                      </p:tgtEl>
                    </p:cond>
                  </p:endCondLst>
                </p:cTn>
                <p:tgtEl>
                  <p:spTgt spid="7"/>
                </p:tgtEl>
              </p:cMediaNode>
            </p:audio>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Autofit/>
          </a:bodyPr>
          <a:lstStyle/>
          <a:p>
            <a:pPr algn="l" rtl="0"/>
            <a:r>
              <a:rPr lang="en-US" sz="3200" dirty="0"/>
              <a:t>Grammar Bank                            p. 133</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457200" y="1295400"/>
            <a:ext cx="8305800" cy="5334000"/>
          </a:xfrm>
        </p:spPr>
        <p:txBody>
          <a:bodyPr>
            <a:normAutofit fontScale="70000" lnSpcReduction="20000"/>
          </a:bodyPr>
          <a:lstStyle/>
          <a:p>
            <a:pPr algn="l" rtl="0">
              <a:buNone/>
            </a:pPr>
            <a:r>
              <a:rPr lang="en-US" b="1" dirty="0"/>
              <a:t>a Choose the correct form of the verb. Tick (✓) if both are correct.</a:t>
            </a:r>
          </a:p>
          <a:p>
            <a:pPr algn="l" rtl="0">
              <a:buNone/>
            </a:pPr>
            <a:r>
              <a:rPr lang="en-US" b="1" dirty="0"/>
              <a:t>   (Click to check your answers)</a:t>
            </a:r>
          </a:p>
          <a:p>
            <a:pPr algn="l" rtl="0">
              <a:buNone/>
            </a:pPr>
            <a:r>
              <a:rPr lang="en-US" dirty="0"/>
              <a:t>Have you ever </a:t>
            </a:r>
            <a:r>
              <a:rPr lang="en-US" b="1" i="1" dirty="0"/>
              <a:t>tried / been trying</a:t>
            </a:r>
            <a:r>
              <a:rPr lang="en-US" dirty="0"/>
              <a:t> caviar?</a:t>
            </a:r>
          </a:p>
          <a:p>
            <a:pPr algn="l" rtl="0">
              <a:buNone/>
            </a:pPr>
            <a:r>
              <a:rPr lang="en-US" dirty="0"/>
              <a:t>1 </a:t>
            </a:r>
            <a:r>
              <a:rPr lang="en-US" b="1" i="1" dirty="0"/>
              <a:t>She’s lived / She’s been living</a:t>
            </a:r>
            <a:r>
              <a:rPr lang="en-US" dirty="0"/>
              <a:t> here for years.</a:t>
            </a:r>
          </a:p>
          <a:p>
            <a:pPr algn="l" rtl="0">
              <a:buNone/>
            </a:pPr>
            <a:r>
              <a:rPr lang="en-US" dirty="0"/>
              <a:t>2 Your boss </a:t>
            </a:r>
            <a:r>
              <a:rPr lang="en-US" b="1" i="1" dirty="0"/>
              <a:t>has phoned / has been phoning</a:t>
            </a:r>
            <a:r>
              <a:rPr lang="en-US" i="1" dirty="0"/>
              <a:t> </a:t>
            </a:r>
            <a:r>
              <a:rPr lang="en-US" dirty="0"/>
              <a:t>three times this morning!</a:t>
            </a:r>
          </a:p>
          <a:p>
            <a:pPr algn="l" rtl="0">
              <a:buNone/>
            </a:pPr>
            <a:r>
              <a:rPr lang="en-US" dirty="0"/>
              <a:t>3 The kids are exhausted because </a:t>
            </a:r>
            <a:r>
              <a:rPr lang="en-US" b="1" i="1" dirty="0"/>
              <a:t>they’ve played / they’ve been playing </a:t>
            </a:r>
            <a:r>
              <a:rPr lang="en-US" dirty="0"/>
              <a:t>outside all day.</a:t>
            </a:r>
          </a:p>
          <a:p>
            <a:pPr algn="l" rtl="0">
              <a:buNone/>
            </a:pPr>
            <a:r>
              <a:rPr lang="en-US" dirty="0"/>
              <a:t>4 </a:t>
            </a:r>
            <a:r>
              <a:rPr lang="en-US" b="1" i="1" dirty="0"/>
              <a:t>He hasn’t seen / He hasn’t been seeing</a:t>
            </a:r>
            <a:r>
              <a:rPr lang="en-US" dirty="0"/>
              <a:t> the new James Bond film </a:t>
            </a:r>
            <a:br>
              <a:rPr lang="en-US" dirty="0"/>
            </a:br>
            <a:r>
              <a:rPr lang="en-US" dirty="0"/>
              <a:t>yet.</a:t>
            </a:r>
          </a:p>
          <a:p>
            <a:pPr algn="l" rtl="0">
              <a:buNone/>
            </a:pPr>
            <a:r>
              <a:rPr lang="en-US" dirty="0"/>
              <a:t>5 </a:t>
            </a:r>
            <a:r>
              <a:rPr lang="en-US" b="1" i="1" dirty="0"/>
              <a:t>I’ve never met / I’ve never been meeting</a:t>
            </a:r>
            <a:r>
              <a:rPr lang="en-US" dirty="0"/>
              <a:t> his wife. Have you?</a:t>
            </a:r>
          </a:p>
          <a:p>
            <a:pPr algn="l" rtl="0">
              <a:buNone/>
            </a:pPr>
            <a:r>
              <a:rPr lang="en-US" dirty="0"/>
              <a:t>6 </a:t>
            </a:r>
            <a:r>
              <a:rPr lang="en-US" b="1" i="1" dirty="0"/>
              <a:t>We’ve studied / We’ve been studying</a:t>
            </a:r>
            <a:r>
              <a:rPr lang="en-US" dirty="0"/>
              <a:t> English all our lives.</a:t>
            </a:r>
          </a:p>
          <a:p>
            <a:pPr algn="l" rtl="0">
              <a:buNone/>
            </a:pPr>
            <a:r>
              <a:rPr lang="en-US" dirty="0"/>
              <a:t>7 </a:t>
            </a:r>
            <a:r>
              <a:rPr lang="en-US" b="1" i="1" dirty="0"/>
              <a:t>I’ve tidied / I’ve been tidying</a:t>
            </a:r>
            <a:r>
              <a:rPr lang="en-US" dirty="0"/>
              <a:t> the garage all afternoon. I’ve nearly </a:t>
            </a:r>
            <a:br>
              <a:rPr lang="en-US" dirty="0"/>
            </a:br>
            <a:r>
              <a:rPr lang="en-US" dirty="0"/>
              <a:t>finished.</a:t>
            </a:r>
          </a:p>
          <a:p>
            <a:pPr algn="l" rtl="0">
              <a:buNone/>
            </a:pPr>
            <a:r>
              <a:rPr lang="en-US" dirty="0"/>
              <a:t>8 He’ll be here soon. </a:t>
            </a:r>
            <a:r>
              <a:rPr lang="en-US" b="1" i="1" dirty="0"/>
              <a:t>He’s just left / He’s just been leaving</a:t>
            </a:r>
            <a:r>
              <a:rPr lang="en-US" dirty="0"/>
              <a:t> work.</a:t>
            </a:r>
          </a:p>
          <a:p>
            <a:pPr algn="l" rtl="0">
              <a:buNone/>
            </a:pPr>
            <a:r>
              <a:rPr lang="en-US" dirty="0"/>
              <a:t>9 How long </a:t>
            </a:r>
            <a:r>
              <a:rPr lang="en-US" b="1" i="1" dirty="0"/>
              <a:t>have you had / have you been having</a:t>
            </a:r>
            <a:r>
              <a:rPr lang="en-US" b="1" dirty="0"/>
              <a:t> </a:t>
            </a:r>
            <a:r>
              <a:rPr lang="en-US" dirty="0"/>
              <a:t>your car?</a:t>
            </a:r>
          </a:p>
          <a:p>
            <a:pPr algn="l" rtl="0">
              <a:buNone/>
            </a:pPr>
            <a:r>
              <a:rPr lang="en-US" dirty="0"/>
              <a:t>10 Oh no! Someone </a:t>
            </a:r>
            <a:r>
              <a:rPr lang="en-US" b="1" i="1" dirty="0"/>
              <a:t>has broken / has been breaking</a:t>
            </a:r>
            <a:r>
              <a:rPr lang="en-US" i="1" dirty="0"/>
              <a:t> the</a:t>
            </a:r>
            <a:r>
              <a:rPr lang="en-US" dirty="0"/>
              <a:t> window.</a:t>
            </a:r>
            <a:endParaRPr lang="ar-SY" dirty="0"/>
          </a:p>
        </p:txBody>
      </p:sp>
      <p:cxnSp>
        <p:nvCxnSpPr>
          <p:cNvPr id="5" name="رابط مستقيم 4"/>
          <p:cNvCxnSpPr/>
          <p:nvPr/>
        </p:nvCxnSpPr>
        <p:spPr>
          <a:xfrm>
            <a:off x="2209800" y="2286000"/>
            <a:ext cx="5334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a:off x="762000" y="2590800"/>
            <a:ext cx="33528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838200" y="3581400"/>
            <a:ext cx="9144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6324600" y="3276600"/>
            <a:ext cx="16002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1828800" y="2971800"/>
            <a:ext cx="13716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685800" y="3886200"/>
            <a:ext cx="16764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762000" y="4495800"/>
            <a:ext cx="16002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762000" y="4800600"/>
            <a:ext cx="42672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2057400" y="5181600"/>
            <a:ext cx="19812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7239000" y="4419600"/>
            <a:ext cx="457200" cy="461665"/>
          </a:xfrm>
          <a:prstGeom prst="rect">
            <a:avLst/>
          </a:prstGeom>
          <a:noFill/>
        </p:spPr>
        <p:txBody>
          <a:bodyPr wrap="square" rtlCol="1">
            <a:spAutoFit/>
          </a:bodyPr>
          <a:lstStyle/>
          <a:p>
            <a:r>
              <a:rPr lang="en-US" sz="2400" b="1" dirty="0">
                <a:solidFill>
                  <a:srgbClr val="FF0000"/>
                </a:solidFill>
              </a:rPr>
              <a:t>✓</a:t>
            </a:r>
            <a:endParaRPr lang="ar-SY" sz="2400" dirty="0">
              <a:solidFill>
                <a:srgbClr val="FF0000"/>
              </a:solidFill>
            </a:endParaRPr>
          </a:p>
        </p:txBody>
      </p:sp>
      <p:sp>
        <p:nvSpPr>
          <p:cNvPr id="16" name="مربع نص 15"/>
          <p:cNvSpPr txBox="1"/>
          <p:nvPr/>
        </p:nvSpPr>
        <p:spPr>
          <a:xfrm>
            <a:off x="5791200" y="2209800"/>
            <a:ext cx="457200" cy="461665"/>
          </a:xfrm>
          <a:prstGeom prst="rect">
            <a:avLst/>
          </a:prstGeom>
          <a:noFill/>
        </p:spPr>
        <p:txBody>
          <a:bodyPr wrap="square" rtlCol="1">
            <a:spAutoFit/>
          </a:bodyPr>
          <a:lstStyle/>
          <a:p>
            <a:r>
              <a:rPr lang="en-US" sz="2400" b="1" dirty="0">
                <a:solidFill>
                  <a:srgbClr val="FF0000"/>
                </a:solidFill>
              </a:rPr>
              <a:t>✓</a:t>
            </a:r>
            <a:endParaRPr lang="ar-SY" sz="2400" dirty="0">
              <a:solidFill>
                <a:srgbClr val="FF0000"/>
              </a:solidFill>
            </a:endParaRPr>
          </a:p>
        </p:txBody>
      </p:sp>
      <p:cxnSp>
        <p:nvCxnSpPr>
          <p:cNvPr id="27" name="رابط مستقيم 26"/>
          <p:cNvCxnSpPr/>
          <p:nvPr/>
        </p:nvCxnSpPr>
        <p:spPr>
          <a:xfrm>
            <a:off x="2895600" y="5791200"/>
            <a:ext cx="15240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رابط مستقيم 27"/>
          <p:cNvCxnSpPr/>
          <p:nvPr/>
        </p:nvCxnSpPr>
        <p:spPr>
          <a:xfrm>
            <a:off x="1828800" y="6096000"/>
            <a:ext cx="16002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رابط مستقيم 28"/>
          <p:cNvCxnSpPr/>
          <p:nvPr/>
        </p:nvCxnSpPr>
        <p:spPr>
          <a:xfrm>
            <a:off x="2819400" y="6477000"/>
            <a:ext cx="129540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8153400" y="3657600"/>
            <a:ext cx="609600" cy="609600"/>
          </a:xfrm>
          <a:prstGeom prst="rect">
            <a:avLst/>
          </a:prstGeom>
        </p:spPr>
      </p:pic>
      <p:pic>
        <p:nvPicPr>
          <p:cNvPr id="19"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8153400" y="472554"/>
            <a:ext cx="609600" cy="609600"/>
          </a:xfrm>
          <a:prstGeom prst="rect">
            <a:avLst/>
          </a:prstGeom>
        </p:spPr>
      </p:pic>
      <p:pic>
        <p:nvPicPr>
          <p:cNvPr id="20" name="صوت مسجّل">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8182970" y="583669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ppt_x"/>
                                          </p:val>
                                        </p:tav>
                                        <p:tav tm="100000">
                                          <p:val>
                                            <p:strVal val="#ppt_x"/>
                                          </p:val>
                                        </p:tav>
                                      </p:tavLst>
                                    </p:anim>
                                    <p:anim calcmode="lin" valueType="num">
                                      <p:cBhvr additive="base">
                                        <p:cTn id="6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18"/>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6047" fill="hold"/>
                                        <p:tgtEl>
                                          <p:spTgt spid="18"/>
                                        </p:tgtEl>
                                      </p:cBhvr>
                                    </p:cmd>
                                  </p:childTnLst>
                                </p:cTn>
                              </p:par>
                            </p:childTnLst>
                          </p:cTn>
                        </p:par>
                      </p:childTnLst>
                    </p:cTn>
                  </p:par>
                </p:childTnLst>
              </p:cTn>
              <p:nextCondLst>
                <p:cond evt="onClick" delay="0">
                  <p:tgtEl>
                    <p:spTgt spid="18"/>
                  </p:tgtEl>
                </p:cond>
              </p:nextCondLst>
            </p:seq>
            <p:audio>
              <p:cMediaNode vol="80000">
                <p:cTn id="80" fill="hold" display="0">
                  <p:stCondLst>
                    <p:cond delay="indefinite"/>
                  </p:stCondLst>
                  <p:endCondLst>
                    <p:cond evt="onStopAudio" delay="0">
                      <p:tgtEl>
                        <p:sldTgt/>
                      </p:tgtEl>
                    </p:cond>
                  </p:endCondLst>
                </p:cTn>
                <p:tgtEl>
                  <p:spTgt spid="18"/>
                </p:tgtEl>
              </p:cMediaNode>
            </p:audio>
            <p:seq concurrent="1" nextAc="seek">
              <p:cTn id="81" restart="whenNotActive" fill="hold" evtFilter="cancelBubble" nodeType="interactiveSeq">
                <p:stCondLst>
                  <p:cond evt="onClick" delay="0">
                    <p:tgtEl>
                      <p:spTgt spid="19"/>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41790" fill="hold"/>
                                        <p:tgtEl>
                                          <p:spTgt spid="19"/>
                                        </p:tgtEl>
                                      </p:cBhvr>
                                    </p:cmd>
                                  </p:childTnLst>
                                </p:cTn>
                              </p:par>
                            </p:childTnLst>
                          </p:cTn>
                        </p:par>
                      </p:childTnLst>
                    </p:cTn>
                  </p:par>
                </p:childTnLst>
              </p:cTn>
              <p:nextCondLst>
                <p:cond evt="onClick" delay="0">
                  <p:tgtEl>
                    <p:spTgt spid="19"/>
                  </p:tgtEl>
                </p:cond>
              </p:nextCondLst>
            </p:seq>
            <p:audio>
              <p:cMediaNode vol="80000">
                <p:cTn id="86" fill="hold" display="0">
                  <p:stCondLst>
                    <p:cond delay="indefinite"/>
                  </p:stCondLst>
                  <p:endCondLst>
                    <p:cond evt="onStopAudio" delay="0">
                      <p:tgtEl>
                        <p:sldTgt/>
                      </p:tgtEl>
                    </p:cond>
                  </p:endCondLst>
                </p:cTn>
                <p:tgtEl>
                  <p:spTgt spid="19"/>
                </p:tgtEl>
              </p:cMediaNode>
            </p:audio>
            <p:seq concurrent="1" nextAc="seek">
              <p:cTn id="87" restart="whenNotActive" fill="hold" evtFilter="cancelBubble" nodeType="interactiveSeq">
                <p:stCondLst>
                  <p:cond evt="onClick" delay="0">
                    <p:tgtEl>
                      <p:spTgt spid="20"/>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21573" fill="hold"/>
                                        <p:tgtEl>
                                          <p:spTgt spid="20"/>
                                        </p:tgtEl>
                                      </p:cBhvr>
                                    </p:cmd>
                                  </p:childTnLst>
                                </p:cTn>
                              </p:par>
                            </p:childTnLst>
                          </p:cTn>
                        </p:par>
                      </p:childTnLst>
                    </p:cTn>
                  </p:par>
                </p:childTnLst>
              </p:cTn>
              <p:nextCondLst>
                <p:cond evt="onClick" delay="0">
                  <p:tgtEl>
                    <p:spTgt spid="20"/>
                  </p:tgtEl>
                </p:cond>
              </p:nextCondLst>
            </p:seq>
            <p:audio>
              <p:cMediaNode vol="80000">
                <p:cTn id="92" fill="hold" display="0">
                  <p:stCondLst>
                    <p:cond delay="indefinite"/>
                  </p:stCondLst>
                  <p:endCondLst>
                    <p:cond evt="onStopAudio" delay="0">
                      <p:tgtEl>
                        <p:sldTgt/>
                      </p:tgtEl>
                    </p:cond>
                  </p:endCondLst>
                </p:cTn>
                <p:tgtEl>
                  <p:spTgt spid="20"/>
                </p:tgtEl>
              </p:cMediaNode>
            </p:audio>
          </p:childTnLst>
        </p:cTn>
      </p:par>
    </p:tnLst>
    <p:bldLst>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944562"/>
          </a:xfrm>
          <a:solidFill>
            <a:schemeClr val="accent4">
              <a:lumMod val="20000"/>
              <a:lumOff val="80000"/>
            </a:schemeClr>
          </a:solidFill>
        </p:spPr>
        <p:txBody>
          <a:bodyPr>
            <a:noAutofit/>
          </a:bodyPr>
          <a:lstStyle/>
          <a:p>
            <a:pPr algn="l" rtl="0"/>
            <a:r>
              <a:rPr lang="en-US" sz="3200" dirty="0"/>
              <a:t>Grammar Bank                            p. 133</a:t>
            </a:r>
            <a:br>
              <a:rPr lang="en-US" sz="3200" dirty="0"/>
            </a:br>
            <a:r>
              <a:rPr lang="en-US" sz="3200" b="1" dirty="0"/>
              <a:t>1C</a:t>
            </a:r>
            <a:r>
              <a:rPr lang="en-US" sz="3200" dirty="0"/>
              <a:t>   present perfect (simple and continuous)</a:t>
            </a:r>
            <a:endParaRPr lang="ar-SY" sz="3200" dirty="0"/>
          </a:p>
        </p:txBody>
      </p:sp>
      <p:sp>
        <p:nvSpPr>
          <p:cNvPr id="3" name="عنصر نائب للمحتوى 2"/>
          <p:cNvSpPr>
            <a:spLocks noGrp="1"/>
          </p:cNvSpPr>
          <p:nvPr>
            <p:ph idx="1"/>
          </p:nvPr>
        </p:nvSpPr>
        <p:spPr>
          <a:xfrm>
            <a:off x="152400" y="1295400"/>
            <a:ext cx="8763000" cy="4830763"/>
          </a:xfrm>
        </p:spPr>
        <p:txBody>
          <a:bodyPr>
            <a:noAutofit/>
          </a:bodyPr>
          <a:lstStyle/>
          <a:p>
            <a:pPr algn="l" rtl="0">
              <a:buNone/>
            </a:pPr>
            <a:r>
              <a:rPr lang="en-US" sz="2200" b="1" dirty="0"/>
              <a:t>b Complete the sentences with the present perfect simple or continuous.</a:t>
            </a:r>
            <a:r>
              <a:rPr lang="en-US" sz="2200" dirty="0"/>
              <a:t/>
            </a:r>
            <a:br>
              <a:rPr lang="en-US" sz="2200" dirty="0"/>
            </a:br>
            <a:r>
              <a:rPr lang="en-US" sz="2200" dirty="0"/>
              <a:t> I</a:t>
            </a:r>
            <a:r>
              <a:rPr lang="en-US" sz="2200" b="1" dirty="0">
                <a:solidFill>
                  <a:srgbClr val="CF17C2"/>
                </a:solidFill>
              </a:rPr>
              <a:t>’</a:t>
            </a:r>
            <a:r>
              <a:rPr lang="en-US" sz="2200" b="1" i="1" dirty="0">
                <a:solidFill>
                  <a:srgbClr val="CF17C2"/>
                </a:solidFill>
              </a:rPr>
              <a:t>ve</a:t>
            </a:r>
            <a:r>
              <a:rPr lang="en-US" sz="2200" dirty="0"/>
              <a:t> </a:t>
            </a:r>
            <a:r>
              <a:rPr lang="en-US" sz="2200" b="1" i="1" dirty="0">
                <a:solidFill>
                  <a:srgbClr val="CF17C2"/>
                </a:solidFill>
              </a:rPr>
              <a:t>bought</a:t>
            </a:r>
            <a:r>
              <a:rPr lang="en-US" sz="2200" b="1" dirty="0">
                <a:solidFill>
                  <a:srgbClr val="CF17C2"/>
                </a:solidFill>
              </a:rPr>
              <a:t> </a:t>
            </a:r>
            <a:r>
              <a:rPr lang="en-US" sz="2200" dirty="0"/>
              <a:t>a new car. Do you like it? (buy)</a:t>
            </a:r>
          </a:p>
          <a:p>
            <a:pPr algn="l" rtl="0">
              <a:buNone/>
            </a:pPr>
            <a:r>
              <a:rPr lang="en-US" sz="2200" dirty="0"/>
              <a:t>1 We __________Jack and Ann for years.  (know)</a:t>
            </a:r>
          </a:p>
          <a:p>
            <a:pPr algn="l" rtl="0">
              <a:buNone/>
            </a:pPr>
            <a:r>
              <a:rPr lang="en-US" sz="2200" dirty="0"/>
              <a:t>2 You look hot. __________________?  (you / run)</a:t>
            </a:r>
          </a:p>
          <a:p>
            <a:pPr algn="l" rtl="0">
              <a:buNone/>
            </a:pPr>
            <a:r>
              <a:rPr lang="en-US" sz="2200" dirty="0"/>
              <a:t>3 Rose ____________ her homework so she can’t go out.  (not do)</a:t>
            </a:r>
          </a:p>
          <a:p>
            <a:pPr algn="l" rtl="0">
              <a:buNone/>
            </a:pPr>
            <a:r>
              <a:rPr lang="en-US" sz="2200" dirty="0"/>
              <a:t>4 Did you know _______________? They live in </a:t>
            </a:r>
            <a:r>
              <a:rPr lang="en-US" sz="2200" dirty="0" err="1"/>
              <a:t>Torquay</a:t>
            </a:r>
            <a:r>
              <a:rPr lang="en-US" sz="2200" dirty="0"/>
              <a:t> now.  (they / move)</a:t>
            </a:r>
          </a:p>
          <a:p>
            <a:pPr algn="l" rtl="0">
              <a:buNone/>
            </a:pPr>
            <a:r>
              <a:rPr lang="en-US" sz="2200" dirty="0"/>
              <a:t>5 How long _____________________________ together? Five months?   (Daisy and Adam / go out)</a:t>
            </a:r>
          </a:p>
          <a:p>
            <a:pPr algn="l" rtl="0">
              <a:buNone/>
            </a:pPr>
            <a:r>
              <a:rPr lang="en-US" sz="2200" dirty="0"/>
              <a:t>6 I ____________ time to cook dinner. Shall we get a pizza? (not have)</a:t>
            </a:r>
          </a:p>
          <a:p>
            <a:pPr algn="l" rtl="0">
              <a:buNone/>
            </a:pPr>
            <a:r>
              <a:rPr lang="en-US" sz="2200" dirty="0"/>
              <a:t>7 We _______________ for hours. I think we’re lost.  (walk)</a:t>
            </a:r>
          </a:p>
          <a:p>
            <a:pPr algn="l" rtl="0">
              <a:buNone/>
            </a:pPr>
            <a:r>
              <a:rPr lang="en-US" sz="2200" dirty="0"/>
              <a:t>8 __________________ my chocolates? There are only a few left! (you/eat)</a:t>
            </a:r>
            <a:endParaRPr lang="ar-SY" sz="2200" dirty="0"/>
          </a:p>
        </p:txBody>
      </p:sp>
      <p:sp>
        <p:nvSpPr>
          <p:cNvPr id="4" name="مربع نص 3"/>
          <p:cNvSpPr txBox="1"/>
          <p:nvPr/>
        </p:nvSpPr>
        <p:spPr>
          <a:xfrm>
            <a:off x="762000" y="1981200"/>
            <a:ext cx="1524000" cy="400110"/>
          </a:xfrm>
          <a:prstGeom prst="rect">
            <a:avLst/>
          </a:prstGeom>
          <a:noFill/>
        </p:spPr>
        <p:txBody>
          <a:bodyPr wrap="square" rtlCol="1">
            <a:spAutoFit/>
          </a:bodyPr>
          <a:lstStyle/>
          <a:p>
            <a:pPr algn="l" rtl="0"/>
            <a:r>
              <a:rPr lang="en-US" sz="2000" b="1" i="1" dirty="0">
                <a:solidFill>
                  <a:srgbClr val="CF17C2"/>
                </a:solidFill>
              </a:rPr>
              <a:t>‘</a:t>
            </a:r>
            <a:r>
              <a:rPr lang="en-US" sz="2000" b="1" i="1" dirty="0" err="1">
                <a:solidFill>
                  <a:srgbClr val="CF17C2"/>
                </a:solidFill>
              </a:rPr>
              <a:t>ve</a:t>
            </a:r>
            <a:r>
              <a:rPr lang="en-US" sz="2000" b="1" i="1" dirty="0">
                <a:solidFill>
                  <a:srgbClr val="CF17C2"/>
                </a:solidFill>
              </a:rPr>
              <a:t> known</a:t>
            </a:r>
            <a:endParaRPr lang="ar-SY" sz="2000" b="1" i="1" dirty="0">
              <a:solidFill>
                <a:srgbClr val="CF17C2"/>
              </a:solidFill>
            </a:endParaRPr>
          </a:p>
        </p:txBody>
      </p:sp>
      <p:sp>
        <p:nvSpPr>
          <p:cNvPr id="5" name="مربع نص 4"/>
          <p:cNvSpPr txBox="1"/>
          <p:nvPr/>
        </p:nvSpPr>
        <p:spPr>
          <a:xfrm>
            <a:off x="1905000" y="2438400"/>
            <a:ext cx="2743200" cy="400110"/>
          </a:xfrm>
          <a:prstGeom prst="rect">
            <a:avLst/>
          </a:prstGeom>
          <a:noFill/>
        </p:spPr>
        <p:txBody>
          <a:bodyPr wrap="square" rtlCol="1">
            <a:spAutoFit/>
          </a:bodyPr>
          <a:lstStyle/>
          <a:p>
            <a:pPr algn="l" rtl="0"/>
            <a:r>
              <a:rPr lang="en-US" sz="2000" b="1" i="1" dirty="0">
                <a:solidFill>
                  <a:srgbClr val="CF17C2"/>
                </a:solidFill>
              </a:rPr>
              <a:t>Have you been running</a:t>
            </a:r>
            <a:endParaRPr lang="ar-SY" sz="2000" b="1" i="1" dirty="0">
              <a:solidFill>
                <a:srgbClr val="CF17C2"/>
              </a:solidFill>
            </a:endParaRPr>
          </a:p>
        </p:txBody>
      </p:sp>
      <p:sp>
        <p:nvSpPr>
          <p:cNvPr id="6" name="مربع نص 5"/>
          <p:cNvSpPr txBox="1"/>
          <p:nvPr/>
        </p:nvSpPr>
        <p:spPr>
          <a:xfrm>
            <a:off x="1066800" y="2819400"/>
            <a:ext cx="1524000" cy="400110"/>
          </a:xfrm>
          <a:prstGeom prst="rect">
            <a:avLst/>
          </a:prstGeom>
          <a:noFill/>
        </p:spPr>
        <p:txBody>
          <a:bodyPr wrap="square" rtlCol="1">
            <a:spAutoFit/>
          </a:bodyPr>
          <a:lstStyle/>
          <a:p>
            <a:pPr algn="l" rtl="0"/>
            <a:r>
              <a:rPr lang="en-US" sz="2000" b="1" i="1" dirty="0">
                <a:solidFill>
                  <a:srgbClr val="CF17C2"/>
                </a:solidFill>
              </a:rPr>
              <a:t>hasn’t done</a:t>
            </a:r>
            <a:endParaRPr lang="ar-SY" sz="2000" b="1" i="1" dirty="0">
              <a:solidFill>
                <a:srgbClr val="CF17C2"/>
              </a:solidFill>
            </a:endParaRPr>
          </a:p>
        </p:txBody>
      </p:sp>
      <p:sp>
        <p:nvSpPr>
          <p:cNvPr id="7" name="مربع نص 6"/>
          <p:cNvSpPr txBox="1"/>
          <p:nvPr/>
        </p:nvSpPr>
        <p:spPr>
          <a:xfrm>
            <a:off x="2057400" y="3200400"/>
            <a:ext cx="2133600" cy="400110"/>
          </a:xfrm>
          <a:prstGeom prst="rect">
            <a:avLst/>
          </a:prstGeom>
          <a:noFill/>
        </p:spPr>
        <p:txBody>
          <a:bodyPr wrap="square" rtlCol="1">
            <a:spAutoFit/>
          </a:bodyPr>
          <a:lstStyle/>
          <a:p>
            <a:pPr algn="l" rtl="0"/>
            <a:r>
              <a:rPr lang="en-US" sz="2000" b="1" i="1" dirty="0">
                <a:solidFill>
                  <a:srgbClr val="CF17C2"/>
                </a:solidFill>
              </a:rPr>
              <a:t>they have moved</a:t>
            </a:r>
            <a:endParaRPr lang="ar-SY" sz="2000" b="1" i="1" dirty="0">
              <a:solidFill>
                <a:srgbClr val="CF17C2"/>
              </a:solidFill>
            </a:endParaRPr>
          </a:p>
        </p:txBody>
      </p:sp>
      <p:sp>
        <p:nvSpPr>
          <p:cNvPr id="8" name="مربع نص 7"/>
          <p:cNvSpPr txBox="1"/>
          <p:nvPr/>
        </p:nvSpPr>
        <p:spPr>
          <a:xfrm>
            <a:off x="1524000" y="3962400"/>
            <a:ext cx="4191000" cy="400110"/>
          </a:xfrm>
          <a:prstGeom prst="rect">
            <a:avLst/>
          </a:prstGeom>
          <a:noFill/>
        </p:spPr>
        <p:txBody>
          <a:bodyPr wrap="square" rtlCol="1">
            <a:spAutoFit/>
          </a:bodyPr>
          <a:lstStyle/>
          <a:p>
            <a:pPr algn="l" rtl="0"/>
            <a:r>
              <a:rPr lang="en-US" sz="2000" b="1" i="1" dirty="0">
                <a:solidFill>
                  <a:srgbClr val="CF17C2"/>
                </a:solidFill>
              </a:rPr>
              <a:t>have Daisy and Adam been going out</a:t>
            </a:r>
            <a:endParaRPr lang="ar-SY" sz="2000" b="1" i="1" dirty="0">
              <a:solidFill>
                <a:srgbClr val="CF17C2"/>
              </a:solidFill>
            </a:endParaRPr>
          </a:p>
        </p:txBody>
      </p:sp>
      <p:sp>
        <p:nvSpPr>
          <p:cNvPr id="9" name="مربع نص 8"/>
          <p:cNvSpPr txBox="1"/>
          <p:nvPr/>
        </p:nvSpPr>
        <p:spPr>
          <a:xfrm>
            <a:off x="609600" y="4724400"/>
            <a:ext cx="1676400" cy="400110"/>
          </a:xfrm>
          <a:prstGeom prst="rect">
            <a:avLst/>
          </a:prstGeom>
          <a:noFill/>
        </p:spPr>
        <p:txBody>
          <a:bodyPr wrap="square" rtlCol="1">
            <a:spAutoFit/>
          </a:bodyPr>
          <a:lstStyle/>
          <a:p>
            <a:pPr algn="l" rtl="0"/>
            <a:r>
              <a:rPr lang="en-US" sz="2000" b="1" i="1" dirty="0">
                <a:solidFill>
                  <a:srgbClr val="CF17C2"/>
                </a:solidFill>
              </a:rPr>
              <a:t>haven’t had</a:t>
            </a:r>
            <a:endParaRPr lang="ar-SY" sz="2000" b="1" i="1" dirty="0">
              <a:solidFill>
                <a:srgbClr val="CF17C2"/>
              </a:solidFill>
            </a:endParaRPr>
          </a:p>
        </p:txBody>
      </p:sp>
      <p:sp>
        <p:nvSpPr>
          <p:cNvPr id="10" name="مربع نص 9"/>
          <p:cNvSpPr txBox="1"/>
          <p:nvPr/>
        </p:nvSpPr>
        <p:spPr>
          <a:xfrm>
            <a:off x="838200" y="5105400"/>
            <a:ext cx="2209800" cy="400110"/>
          </a:xfrm>
          <a:prstGeom prst="rect">
            <a:avLst/>
          </a:prstGeom>
          <a:noFill/>
        </p:spPr>
        <p:txBody>
          <a:bodyPr wrap="square" rtlCol="1">
            <a:spAutoFit/>
          </a:bodyPr>
          <a:lstStyle/>
          <a:p>
            <a:pPr algn="l" rtl="0"/>
            <a:r>
              <a:rPr lang="en-US" sz="2000" b="1" i="1" dirty="0">
                <a:solidFill>
                  <a:srgbClr val="CF17C2"/>
                </a:solidFill>
              </a:rPr>
              <a:t>have been walking</a:t>
            </a:r>
            <a:endParaRPr lang="ar-SY" sz="2000" b="1" i="1" dirty="0">
              <a:solidFill>
                <a:srgbClr val="CF17C2"/>
              </a:solidFill>
            </a:endParaRPr>
          </a:p>
        </p:txBody>
      </p:sp>
      <p:sp>
        <p:nvSpPr>
          <p:cNvPr id="11" name="مربع نص 10"/>
          <p:cNvSpPr txBox="1"/>
          <p:nvPr/>
        </p:nvSpPr>
        <p:spPr>
          <a:xfrm>
            <a:off x="457200" y="5486400"/>
            <a:ext cx="2667000" cy="400110"/>
          </a:xfrm>
          <a:prstGeom prst="rect">
            <a:avLst/>
          </a:prstGeom>
          <a:noFill/>
        </p:spPr>
        <p:txBody>
          <a:bodyPr wrap="square" rtlCol="1">
            <a:spAutoFit/>
          </a:bodyPr>
          <a:lstStyle/>
          <a:p>
            <a:pPr algn="l" rtl="0"/>
            <a:r>
              <a:rPr lang="en-US" sz="2000" b="1" i="1" dirty="0">
                <a:solidFill>
                  <a:srgbClr val="CF17C2"/>
                </a:solidFill>
              </a:rPr>
              <a:t>Have you been eating</a:t>
            </a:r>
            <a:endParaRPr lang="ar-SY" sz="2000" b="1" i="1" dirty="0">
              <a:solidFill>
                <a:srgbClr val="CF17C2"/>
              </a:solidFill>
            </a:endParaRPr>
          </a:p>
        </p:txBody>
      </p:sp>
      <p:pic>
        <p:nvPicPr>
          <p:cNvPr id="1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138318" y="442119"/>
            <a:ext cx="548481" cy="548481"/>
          </a:xfrm>
          <a:prstGeom prst="rect">
            <a:avLst/>
          </a:prstGeom>
        </p:spPr>
      </p:pic>
      <p:pic>
        <p:nvPicPr>
          <p:cNvPr id="13"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cstate="print"/>
          <a:stretch>
            <a:fillRect/>
          </a:stretch>
        </p:blipFill>
        <p:spPr>
          <a:xfrm>
            <a:off x="8297839" y="500065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3299" fill="hold"/>
                                        <p:tgtEl>
                                          <p:spTgt spid="12"/>
                                        </p:tgtEl>
                                      </p:cBhvr>
                                    </p:cmd>
                                  </p:childTnLst>
                                </p:cTn>
                              </p:par>
                            </p:childTnLst>
                          </p:cTn>
                        </p:par>
                      </p:childTnLst>
                    </p:cTn>
                  </p:par>
                </p:childTnLst>
              </p:cTn>
              <p:nextCondLst>
                <p:cond evt="onClick" delay="0">
                  <p:tgtEl>
                    <p:spTgt spid="12"/>
                  </p:tgtEl>
                </p:cond>
              </p:nextCondLst>
            </p:seq>
            <p:audio>
              <p:cMediaNode vol="80000">
                <p:cTn id="48" fill="hold" display="0">
                  <p:stCondLst>
                    <p:cond delay="indefinite"/>
                  </p:stCondLst>
                  <p:endCondLst>
                    <p:cond evt="onStopAudio" delay="0">
                      <p:tgtEl>
                        <p:sldTgt/>
                      </p:tgtEl>
                    </p:cond>
                  </p:endCondLst>
                </p:cTn>
                <p:tgtEl>
                  <p:spTgt spid="12"/>
                </p:tgtEl>
              </p:cMediaNode>
            </p:audio>
            <p:seq concurrent="1" nextAc="seek">
              <p:cTn id="49" restart="whenNotActive" fill="hold" evtFilter="cancelBubble" nodeType="interactiveSeq">
                <p:stCondLst>
                  <p:cond evt="onClick" delay="0">
                    <p:tgtEl>
                      <p:spTgt spid="13"/>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48880" fill="hold"/>
                                        <p:tgtEl>
                                          <p:spTgt spid="13"/>
                                        </p:tgtEl>
                                      </p:cBhvr>
                                    </p:cmd>
                                  </p:childTnLst>
                                </p:cTn>
                              </p:par>
                            </p:childTnLst>
                          </p:cTn>
                        </p:par>
                      </p:childTnLst>
                    </p:cTn>
                  </p:par>
                </p:childTnLst>
              </p:cTn>
              <p:nextCondLst>
                <p:cond evt="onClick" delay="0">
                  <p:tgtEl>
                    <p:spTgt spid="13"/>
                  </p:tgtEl>
                </p:cond>
              </p:nextCondLst>
            </p:seq>
            <p:audio>
              <p:cMediaNode vol="80000">
                <p:cTn id="54" fill="hold" display="0">
                  <p:stCondLst>
                    <p:cond delay="indefinite"/>
                  </p:stCondLst>
                  <p:endCondLst>
                    <p:cond evt="onStopAudio" delay="0">
                      <p:tgtEl>
                        <p:sldTgt/>
                      </p:tgtEl>
                    </p:cond>
                  </p:endCondLst>
                </p:cTn>
                <p:tgtEl>
                  <p:spTgt spid="13"/>
                </p:tgtEl>
              </p:cMediaNode>
            </p:audio>
          </p:childTnLst>
        </p:cTn>
      </p:par>
    </p:tnLst>
    <p:bldLst>
      <p:bldP spid="4" grpId="0"/>
      <p:bldP spid="5" grpId="0"/>
      <p:bldP spid="6" grpId="0"/>
      <p:bldP spid="7" grpId="0"/>
      <p:bldP spid="8"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990600" y="5410200"/>
            <a:ext cx="4191000" cy="369332"/>
          </a:xfrm>
          <a:prstGeom prst="rect">
            <a:avLst/>
          </a:prstGeom>
          <a:solidFill>
            <a:srgbClr val="FFFF00"/>
          </a:solidFill>
        </p:spPr>
        <p:txBody>
          <a:bodyPr wrap="square" rtlCol="1">
            <a:spAutoFit/>
          </a:bodyPr>
          <a:lstStyle/>
          <a:p>
            <a:endParaRPr lang="ar-SY" dirty="0"/>
          </a:p>
        </p:txBody>
      </p:sp>
      <p:sp>
        <p:nvSpPr>
          <p:cNvPr id="6" name="مربع نص 5"/>
          <p:cNvSpPr txBox="1"/>
          <p:nvPr/>
        </p:nvSpPr>
        <p:spPr>
          <a:xfrm>
            <a:off x="1752600" y="4876800"/>
            <a:ext cx="685800" cy="369332"/>
          </a:xfrm>
          <a:prstGeom prst="rect">
            <a:avLst/>
          </a:prstGeom>
          <a:solidFill>
            <a:srgbClr val="FFFF00"/>
          </a:solidFill>
        </p:spPr>
        <p:txBody>
          <a:bodyPr wrap="square" rtlCol="1">
            <a:spAutoFit/>
          </a:bodyPr>
          <a:lstStyle/>
          <a:p>
            <a:endParaRPr lang="ar-SY" dirty="0"/>
          </a:p>
        </p:txBody>
      </p:sp>
      <p:sp>
        <p:nvSpPr>
          <p:cNvPr id="7" name="مربع نص 6"/>
          <p:cNvSpPr txBox="1"/>
          <p:nvPr/>
        </p:nvSpPr>
        <p:spPr>
          <a:xfrm>
            <a:off x="1143000" y="4038600"/>
            <a:ext cx="2057400" cy="369332"/>
          </a:xfrm>
          <a:prstGeom prst="rect">
            <a:avLst/>
          </a:prstGeom>
          <a:solidFill>
            <a:srgbClr val="FFFF00"/>
          </a:solidFill>
        </p:spPr>
        <p:txBody>
          <a:bodyPr wrap="square" rtlCol="1">
            <a:spAutoFit/>
          </a:bodyPr>
          <a:lstStyle/>
          <a:p>
            <a:endParaRPr lang="ar-SY" dirty="0"/>
          </a:p>
        </p:txBody>
      </p:sp>
      <p:sp>
        <p:nvSpPr>
          <p:cNvPr id="8" name="مربع نص 7"/>
          <p:cNvSpPr txBox="1"/>
          <p:nvPr/>
        </p:nvSpPr>
        <p:spPr>
          <a:xfrm>
            <a:off x="838200" y="3581400"/>
            <a:ext cx="2514600" cy="369332"/>
          </a:xfrm>
          <a:prstGeom prst="rect">
            <a:avLst/>
          </a:prstGeom>
          <a:solidFill>
            <a:srgbClr val="FFFF00"/>
          </a:solidFill>
        </p:spPr>
        <p:txBody>
          <a:bodyPr wrap="square" rtlCol="1">
            <a:spAutoFit/>
          </a:bodyPr>
          <a:lstStyle/>
          <a:p>
            <a:endParaRPr lang="ar-SY" dirty="0"/>
          </a:p>
        </p:txBody>
      </p:sp>
      <p:sp>
        <p:nvSpPr>
          <p:cNvPr id="10" name="مربع نص 9"/>
          <p:cNvSpPr txBox="1"/>
          <p:nvPr/>
        </p:nvSpPr>
        <p:spPr>
          <a:xfrm>
            <a:off x="1676400" y="2209800"/>
            <a:ext cx="2590800" cy="369332"/>
          </a:xfrm>
          <a:prstGeom prst="rect">
            <a:avLst/>
          </a:prstGeom>
          <a:solidFill>
            <a:srgbClr val="FFFF00"/>
          </a:solidFill>
        </p:spPr>
        <p:txBody>
          <a:bodyPr wrap="square" rtlCol="1">
            <a:spAutoFit/>
          </a:bodyPr>
          <a:lstStyle/>
          <a:p>
            <a:endParaRPr lang="ar-SY" dirty="0"/>
          </a:p>
        </p:txBody>
      </p:sp>
      <p:sp>
        <p:nvSpPr>
          <p:cNvPr id="11" name="مربع نص 10"/>
          <p:cNvSpPr txBox="1"/>
          <p:nvPr/>
        </p:nvSpPr>
        <p:spPr>
          <a:xfrm>
            <a:off x="1143000" y="1752600"/>
            <a:ext cx="2590800" cy="369332"/>
          </a:xfrm>
          <a:prstGeom prst="rect">
            <a:avLst/>
          </a:prstGeom>
          <a:solidFill>
            <a:srgbClr val="FFFF00"/>
          </a:solidFill>
        </p:spPr>
        <p:txBody>
          <a:bodyPr wrap="square" rtlCol="1">
            <a:spAutoFit/>
          </a:bodyPr>
          <a:lstStyle/>
          <a:p>
            <a:endParaRPr lang="ar-SY" dirty="0"/>
          </a:p>
        </p:txBody>
      </p:sp>
      <p:sp>
        <p:nvSpPr>
          <p:cNvPr id="12" name="مربع نص 11"/>
          <p:cNvSpPr txBox="1"/>
          <p:nvPr/>
        </p:nvSpPr>
        <p:spPr>
          <a:xfrm>
            <a:off x="5715000" y="1295400"/>
            <a:ext cx="1600200" cy="369332"/>
          </a:xfrm>
          <a:prstGeom prst="rect">
            <a:avLst/>
          </a:prstGeom>
          <a:solidFill>
            <a:srgbClr val="FFFF00"/>
          </a:solidFill>
        </p:spPr>
        <p:txBody>
          <a:bodyPr wrap="square" rtlCol="1">
            <a:spAutoFit/>
          </a:bodyPr>
          <a:lstStyle/>
          <a:p>
            <a:endParaRPr lang="ar-SY" dirty="0"/>
          </a:p>
        </p:txBody>
      </p:sp>
      <p:sp>
        <p:nvSpPr>
          <p:cNvPr id="9" name="مربع نص 8"/>
          <p:cNvSpPr txBox="1"/>
          <p:nvPr/>
        </p:nvSpPr>
        <p:spPr>
          <a:xfrm>
            <a:off x="2590800" y="2667000"/>
            <a:ext cx="533400" cy="369332"/>
          </a:xfrm>
          <a:prstGeom prst="rect">
            <a:avLst/>
          </a:prstGeom>
          <a:solidFill>
            <a:srgbClr val="FFFF00"/>
          </a:solidFill>
        </p:spPr>
        <p:txBody>
          <a:bodyPr wrap="square" rtlCol="1">
            <a:spAutoFit/>
          </a:bodyPr>
          <a:lstStyle/>
          <a:p>
            <a:endParaRPr lang="ar-SY" dirty="0"/>
          </a:p>
        </p:txBody>
      </p:sp>
      <p:sp>
        <p:nvSpPr>
          <p:cNvPr id="3" name="عنصر نائب للمحتوى 2"/>
          <p:cNvSpPr>
            <a:spLocks noGrp="1"/>
          </p:cNvSpPr>
          <p:nvPr>
            <p:ph idx="1"/>
          </p:nvPr>
        </p:nvSpPr>
        <p:spPr>
          <a:xfrm>
            <a:off x="457200" y="914400"/>
            <a:ext cx="8229600" cy="5211763"/>
          </a:xfrm>
        </p:spPr>
        <p:txBody>
          <a:bodyPr>
            <a:normAutofit fontScale="85000" lnSpcReduction="10000"/>
          </a:bodyPr>
          <a:lstStyle/>
          <a:p>
            <a:pPr algn="l" rtl="0">
              <a:spcBef>
                <a:spcPts val="0"/>
              </a:spcBef>
              <a:buNone/>
            </a:pPr>
            <a:r>
              <a:rPr lang="en-US" dirty="0"/>
              <a:t>Check what you know: present perfect/ past simple. Right</a:t>
            </a:r>
          </a:p>
          <a:p>
            <a:pPr algn="l" rtl="0">
              <a:spcBef>
                <a:spcPts val="0"/>
              </a:spcBef>
              <a:buNone/>
            </a:pPr>
            <a:r>
              <a:rPr lang="en-US" dirty="0"/>
              <a:t>(✓) or wrong (X)? Correct the wrong highlighted phrases.</a:t>
            </a:r>
          </a:p>
          <a:p>
            <a:pPr algn="l" rtl="0">
              <a:buNone/>
            </a:pPr>
            <a:r>
              <a:rPr lang="en-US" b="1" dirty="0"/>
              <a:t>1. A </a:t>
            </a:r>
            <a:r>
              <a:rPr lang="en-US" dirty="0"/>
              <a:t>Have you ever had an operation?</a:t>
            </a:r>
          </a:p>
          <a:p>
            <a:pPr algn="l" rtl="0">
              <a:buNone/>
            </a:pPr>
            <a:r>
              <a:rPr lang="en-US" dirty="0"/>
              <a:t>    </a:t>
            </a:r>
            <a:r>
              <a:rPr lang="en-US" b="1" dirty="0"/>
              <a:t>B</a:t>
            </a:r>
            <a:r>
              <a:rPr lang="en-US" dirty="0"/>
              <a:t> Yes, I’ve broken my leg two years ago.</a:t>
            </a:r>
          </a:p>
          <a:p>
            <a:pPr algn="l" rtl="0">
              <a:buNone/>
            </a:pPr>
            <a:r>
              <a:rPr lang="en-US" b="1" dirty="0"/>
              <a:t>2. A </a:t>
            </a:r>
            <a:r>
              <a:rPr lang="en-US" dirty="0"/>
              <a:t>How long was your uncle in hospital?</a:t>
            </a:r>
          </a:p>
          <a:p>
            <a:pPr algn="l" rtl="0">
              <a:buNone/>
            </a:pPr>
            <a:r>
              <a:rPr lang="en-US" dirty="0"/>
              <a:t>    </a:t>
            </a:r>
            <a:r>
              <a:rPr lang="en-US" b="1" dirty="0"/>
              <a:t>B</a:t>
            </a:r>
            <a:r>
              <a:rPr lang="en-US" dirty="0"/>
              <a:t> Since last Tuesday. He’s coming home tomorrow.</a:t>
            </a:r>
          </a:p>
          <a:p>
            <a:pPr algn="l" rtl="0">
              <a:buNone/>
            </a:pPr>
            <a:r>
              <a:rPr lang="en-US" b="1" dirty="0"/>
              <a:t>3.</a:t>
            </a:r>
            <a:r>
              <a:rPr lang="en-US" dirty="0"/>
              <a:t> You haven’t taken your medicine yet.</a:t>
            </a:r>
          </a:p>
          <a:p>
            <a:pPr algn="l" rtl="0">
              <a:buNone/>
            </a:pPr>
            <a:r>
              <a:rPr lang="en-US" b="1" dirty="0"/>
              <a:t>4.</a:t>
            </a:r>
            <a:r>
              <a:rPr lang="en-US" dirty="0"/>
              <a:t> </a:t>
            </a:r>
            <a:r>
              <a:rPr lang="en-US" b="1" dirty="0"/>
              <a:t>A</a:t>
            </a:r>
            <a:r>
              <a:rPr lang="en-US" dirty="0"/>
              <a:t> Have you gone to see the doctor?</a:t>
            </a:r>
          </a:p>
          <a:p>
            <a:pPr algn="l" rtl="0">
              <a:buNone/>
            </a:pPr>
            <a:r>
              <a:rPr lang="en-US" dirty="0"/>
              <a:t>    </a:t>
            </a:r>
            <a:r>
              <a:rPr lang="en-US" b="1" dirty="0"/>
              <a:t>B</a:t>
            </a:r>
            <a:r>
              <a:rPr lang="en-US" dirty="0"/>
              <a:t> Not yet. I’m going this afternoon.</a:t>
            </a:r>
          </a:p>
          <a:p>
            <a:pPr algn="l" rtl="0">
              <a:buNone/>
            </a:pPr>
            <a:r>
              <a:rPr lang="en-US" b="1" dirty="0"/>
              <a:t>5.</a:t>
            </a:r>
            <a:r>
              <a:rPr lang="en-US" dirty="0"/>
              <a:t> Ouch! I cut my finger! Have you got a plaster?</a:t>
            </a:r>
          </a:p>
          <a:p>
            <a:pPr algn="l" rtl="0">
              <a:buNone/>
            </a:pPr>
            <a:r>
              <a:rPr lang="en-US" b="1" dirty="0"/>
              <a:t>6.</a:t>
            </a:r>
            <a:r>
              <a:rPr lang="en-US" dirty="0"/>
              <a:t> I know my doctor for ten years. She’s very good.</a:t>
            </a:r>
            <a:endParaRPr lang="ar-SY" dirty="0"/>
          </a:p>
        </p:txBody>
      </p:sp>
      <p:sp>
        <p:nvSpPr>
          <p:cNvPr id="2" name="عنوان 1"/>
          <p:cNvSpPr>
            <a:spLocks noGrp="1"/>
          </p:cNvSpPr>
          <p:nvPr>
            <p:ph type="title"/>
          </p:nvPr>
        </p:nvSpPr>
        <p:spPr>
          <a:xfrm>
            <a:off x="304800" y="274638"/>
            <a:ext cx="8534400" cy="563562"/>
          </a:xfrm>
          <a:solidFill>
            <a:schemeClr val="accent6">
              <a:lumMod val="40000"/>
              <a:lumOff val="60000"/>
            </a:schemeClr>
          </a:solidFill>
        </p:spPr>
        <p:txBody>
          <a:bodyPr>
            <a:noAutofit/>
          </a:bodyPr>
          <a:lstStyle/>
          <a:p>
            <a:pPr algn="l" rtl="0"/>
            <a:r>
              <a:rPr lang="en-US" sz="2800" dirty="0"/>
              <a:t>GRAMMAR present perfect (simple and continuous) p. 14</a:t>
            </a:r>
            <a:endParaRPr lang="ar-SY" sz="2800" dirty="0"/>
          </a:p>
        </p:txBody>
      </p:sp>
      <p:sp>
        <p:nvSpPr>
          <p:cNvPr id="13" name="مربع نص 12"/>
          <p:cNvSpPr txBox="1"/>
          <p:nvPr/>
        </p:nvSpPr>
        <p:spPr>
          <a:xfrm>
            <a:off x="5867400" y="1676400"/>
            <a:ext cx="838200" cy="461665"/>
          </a:xfrm>
          <a:prstGeom prst="rect">
            <a:avLst/>
          </a:prstGeom>
          <a:noFill/>
        </p:spPr>
        <p:txBody>
          <a:bodyPr wrap="square" rtlCol="1">
            <a:spAutoFit/>
          </a:bodyPr>
          <a:lstStyle/>
          <a:p>
            <a:pPr algn="l" rtl="0"/>
            <a:r>
              <a:rPr lang="en-US" sz="2400" b="1" dirty="0">
                <a:solidFill>
                  <a:srgbClr val="CF17C2"/>
                </a:solidFill>
              </a:rPr>
              <a:t>(✓)</a:t>
            </a:r>
            <a:endParaRPr lang="ar-SY" sz="2400" b="1" i="1" dirty="0">
              <a:solidFill>
                <a:srgbClr val="CF17C2"/>
              </a:solidFill>
            </a:endParaRPr>
          </a:p>
        </p:txBody>
      </p:sp>
      <p:sp>
        <p:nvSpPr>
          <p:cNvPr id="14" name="مربع نص 13"/>
          <p:cNvSpPr txBox="1"/>
          <p:nvPr/>
        </p:nvSpPr>
        <p:spPr>
          <a:xfrm>
            <a:off x="6400800" y="2209800"/>
            <a:ext cx="2362200" cy="461665"/>
          </a:xfrm>
          <a:prstGeom prst="rect">
            <a:avLst/>
          </a:prstGeom>
          <a:noFill/>
        </p:spPr>
        <p:txBody>
          <a:bodyPr wrap="square" rtlCol="1">
            <a:spAutoFit/>
          </a:bodyPr>
          <a:lstStyle/>
          <a:p>
            <a:pPr algn="l" rtl="0"/>
            <a:r>
              <a:rPr lang="en-US" sz="2400" b="1" i="1" dirty="0">
                <a:solidFill>
                  <a:srgbClr val="CF17C2"/>
                </a:solidFill>
              </a:rPr>
              <a:t>X. I broke my leg</a:t>
            </a:r>
            <a:endParaRPr lang="ar-SY" sz="2400" b="1" i="1" dirty="0">
              <a:solidFill>
                <a:srgbClr val="CF17C2"/>
              </a:solidFill>
            </a:endParaRPr>
          </a:p>
        </p:txBody>
      </p:sp>
      <p:sp>
        <p:nvSpPr>
          <p:cNvPr id="15" name="مربع نص 14"/>
          <p:cNvSpPr txBox="1"/>
          <p:nvPr/>
        </p:nvSpPr>
        <p:spPr>
          <a:xfrm>
            <a:off x="6400800" y="2590801"/>
            <a:ext cx="2743200" cy="461665"/>
          </a:xfrm>
          <a:prstGeom prst="rect">
            <a:avLst/>
          </a:prstGeom>
          <a:noFill/>
        </p:spPr>
        <p:txBody>
          <a:bodyPr wrap="square" rtlCol="1">
            <a:spAutoFit/>
          </a:bodyPr>
          <a:lstStyle/>
          <a:p>
            <a:pPr algn="l" rtl="0"/>
            <a:r>
              <a:rPr lang="en-US" sz="2400" b="1" i="1" dirty="0">
                <a:solidFill>
                  <a:srgbClr val="CF17C2"/>
                </a:solidFill>
              </a:rPr>
              <a:t>X. </a:t>
            </a:r>
            <a:r>
              <a:rPr lang="en-US" sz="2000" b="1" i="1" dirty="0">
                <a:solidFill>
                  <a:srgbClr val="CF17C2"/>
                </a:solidFill>
              </a:rPr>
              <a:t>has your uncle been</a:t>
            </a:r>
            <a:endParaRPr lang="ar-SY" sz="2000" b="1" i="1" dirty="0">
              <a:solidFill>
                <a:srgbClr val="CF17C2"/>
              </a:solidFill>
            </a:endParaRPr>
          </a:p>
        </p:txBody>
      </p:sp>
      <p:sp>
        <p:nvSpPr>
          <p:cNvPr id="16" name="مربع نص 15"/>
          <p:cNvSpPr txBox="1"/>
          <p:nvPr/>
        </p:nvSpPr>
        <p:spPr>
          <a:xfrm>
            <a:off x="6096000" y="3505200"/>
            <a:ext cx="762000" cy="461665"/>
          </a:xfrm>
          <a:prstGeom prst="rect">
            <a:avLst/>
          </a:prstGeom>
          <a:noFill/>
        </p:spPr>
        <p:txBody>
          <a:bodyPr wrap="square" rtlCol="1">
            <a:spAutoFit/>
          </a:bodyPr>
          <a:lstStyle/>
          <a:p>
            <a:pPr algn="l" rtl="0"/>
            <a:r>
              <a:rPr lang="en-US" sz="2400" b="1" dirty="0">
                <a:solidFill>
                  <a:srgbClr val="CF17C2"/>
                </a:solidFill>
              </a:rPr>
              <a:t>(✓)</a:t>
            </a:r>
            <a:endParaRPr lang="ar-SY" sz="2400" b="1" i="1" dirty="0">
              <a:solidFill>
                <a:srgbClr val="CF17C2"/>
              </a:solidFill>
            </a:endParaRPr>
          </a:p>
        </p:txBody>
      </p:sp>
      <p:sp>
        <p:nvSpPr>
          <p:cNvPr id="17" name="مربع نص 16"/>
          <p:cNvSpPr txBox="1"/>
          <p:nvPr/>
        </p:nvSpPr>
        <p:spPr>
          <a:xfrm>
            <a:off x="5867400" y="3962400"/>
            <a:ext cx="2743200" cy="461665"/>
          </a:xfrm>
          <a:prstGeom prst="rect">
            <a:avLst/>
          </a:prstGeom>
          <a:noFill/>
        </p:spPr>
        <p:txBody>
          <a:bodyPr wrap="square" rtlCol="1">
            <a:spAutoFit/>
          </a:bodyPr>
          <a:lstStyle/>
          <a:p>
            <a:pPr algn="l" rtl="0"/>
            <a:r>
              <a:rPr lang="en-US" sz="2400" b="1" i="1" dirty="0">
                <a:solidFill>
                  <a:srgbClr val="CF17C2"/>
                </a:solidFill>
              </a:rPr>
              <a:t>X. Have you been</a:t>
            </a:r>
            <a:endParaRPr lang="ar-SY" sz="2400" b="1" i="1" dirty="0">
              <a:solidFill>
                <a:srgbClr val="CF17C2"/>
              </a:solidFill>
            </a:endParaRPr>
          </a:p>
        </p:txBody>
      </p:sp>
      <p:sp>
        <p:nvSpPr>
          <p:cNvPr id="18" name="مربع نص 17"/>
          <p:cNvSpPr txBox="1"/>
          <p:nvPr/>
        </p:nvSpPr>
        <p:spPr>
          <a:xfrm>
            <a:off x="7239000" y="4876800"/>
            <a:ext cx="1447800" cy="461665"/>
          </a:xfrm>
          <a:prstGeom prst="rect">
            <a:avLst/>
          </a:prstGeom>
          <a:noFill/>
        </p:spPr>
        <p:txBody>
          <a:bodyPr wrap="square" rtlCol="1">
            <a:spAutoFit/>
          </a:bodyPr>
          <a:lstStyle/>
          <a:p>
            <a:pPr algn="l" rtl="0"/>
            <a:r>
              <a:rPr lang="en-US" sz="2400" b="1" i="1" dirty="0">
                <a:solidFill>
                  <a:srgbClr val="CF17C2"/>
                </a:solidFill>
              </a:rPr>
              <a:t>X. I’ve cut</a:t>
            </a:r>
            <a:endParaRPr lang="ar-SY" sz="2400" b="1" i="1" dirty="0">
              <a:solidFill>
                <a:srgbClr val="CF17C2"/>
              </a:solidFill>
            </a:endParaRPr>
          </a:p>
        </p:txBody>
      </p:sp>
      <p:sp>
        <p:nvSpPr>
          <p:cNvPr id="19" name="مربع نص 18"/>
          <p:cNvSpPr txBox="1"/>
          <p:nvPr/>
        </p:nvSpPr>
        <p:spPr>
          <a:xfrm>
            <a:off x="6477000" y="5791200"/>
            <a:ext cx="1981200" cy="461665"/>
          </a:xfrm>
          <a:prstGeom prst="rect">
            <a:avLst/>
          </a:prstGeom>
          <a:noFill/>
        </p:spPr>
        <p:txBody>
          <a:bodyPr wrap="square" rtlCol="1">
            <a:spAutoFit/>
          </a:bodyPr>
          <a:lstStyle/>
          <a:p>
            <a:pPr algn="l" rtl="0"/>
            <a:r>
              <a:rPr lang="en-US" sz="2400" b="1" i="1" dirty="0">
                <a:solidFill>
                  <a:srgbClr val="CF17C2"/>
                </a:solidFill>
              </a:rPr>
              <a:t>X. I’ve known</a:t>
            </a:r>
            <a:endParaRPr lang="ar-SY" sz="2400" b="1" i="1" dirty="0">
              <a:solidFill>
                <a:srgbClr val="CF17C2"/>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886700" y="1614269"/>
            <a:ext cx="609600" cy="609600"/>
          </a:xfrm>
          <a:prstGeom prst="rect">
            <a:avLst/>
          </a:prstGeom>
        </p:spPr>
      </p:pic>
      <p:pic>
        <p:nvPicPr>
          <p:cNvPr id="21"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848600" y="531942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35334" fill="hold"/>
                                        <p:tgtEl>
                                          <p:spTgt spid="4"/>
                                        </p:tgtEl>
                                      </p:cBhvr>
                                    </p:cmd>
                                  </p:childTnLst>
                                </p:cTn>
                              </p:par>
                            </p:childTnLst>
                          </p:cTn>
                        </p:par>
                      </p:childTnLst>
                    </p:cTn>
                  </p:par>
                </p:childTnLst>
              </p:cTn>
              <p:nextCondLst>
                <p:cond evt="onClick" delay="0">
                  <p:tgtEl>
                    <p:spTgt spid="4"/>
                  </p:tgtEl>
                </p:cond>
              </p:nextCondLst>
            </p:seq>
            <p:audio>
              <p:cMediaNode vol="80000">
                <p:cTn id="48" fill="hold" display="0">
                  <p:stCondLst>
                    <p:cond delay="indefinite"/>
                  </p:stCondLst>
                  <p:endCondLst>
                    <p:cond evt="onStopAudio" delay="0">
                      <p:tgtEl>
                        <p:sldTgt/>
                      </p:tgtEl>
                    </p:cond>
                  </p:endCondLst>
                </p:cTn>
                <p:tgtEl>
                  <p:spTgt spid="4"/>
                </p:tgtEl>
              </p:cMediaNode>
            </p:audio>
            <p:seq concurrent="1" nextAc="seek">
              <p:cTn id="49" restart="whenNotActive" fill="hold" evtFilter="cancelBubble" nodeType="interactiveSeq">
                <p:stCondLst>
                  <p:cond evt="onClick" delay="0">
                    <p:tgtEl>
                      <p:spTgt spid="21"/>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23578" fill="hold"/>
                                        <p:tgtEl>
                                          <p:spTgt spid="21"/>
                                        </p:tgtEl>
                                      </p:cBhvr>
                                    </p:cmd>
                                  </p:childTnLst>
                                </p:cTn>
                              </p:par>
                            </p:childTnLst>
                          </p:cTn>
                        </p:par>
                      </p:childTnLst>
                    </p:cTn>
                  </p:par>
                </p:childTnLst>
              </p:cTn>
              <p:nextCondLst>
                <p:cond evt="onClick" delay="0">
                  <p:tgtEl>
                    <p:spTgt spid="21"/>
                  </p:tgtEl>
                </p:cond>
              </p:nextCondLst>
            </p:seq>
            <p:audio>
              <p:cMediaNode vol="80000">
                <p:cTn id="54" fill="hold" display="0">
                  <p:stCondLst>
                    <p:cond delay="indefinite"/>
                  </p:stCondLst>
                  <p:endCondLst>
                    <p:cond evt="onStopAudio" delay="0">
                      <p:tgtEl>
                        <p:sldTgt/>
                      </p:tgtEl>
                    </p:cond>
                  </p:endCondLst>
                </p:cTn>
                <p:tgtEl>
                  <p:spTgt spid="21"/>
                </p:tgtEl>
              </p:cMediaNode>
            </p:audio>
          </p:childTnLst>
        </p:cTn>
      </p:par>
    </p:tnLst>
    <p:bldLst>
      <p:bldP spid="13" grpId="0"/>
      <p:bldP spid="14" grpId="0"/>
      <p:bldP spid="15" grpId="0"/>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4">
              <a:lumMod val="20000"/>
              <a:lumOff val="80000"/>
            </a:schemeClr>
          </a:solidFill>
        </p:spPr>
        <p:txBody>
          <a:bodyPr>
            <a:normAutofit/>
          </a:bodyPr>
          <a:lstStyle/>
          <a:p>
            <a:pPr algn="l" rtl="0"/>
            <a:r>
              <a:rPr lang="en-US" sz="3200" b="1" dirty="0">
                <a:solidFill>
                  <a:srgbClr val="C00000"/>
                </a:solidFill>
              </a:rPr>
              <a:t>New grammar                                             p. 14</a:t>
            </a:r>
            <a:endParaRPr lang="ar-SY" sz="3200" b="1" dirty="0">
              <a:solidFill>
                <a:srgbClr val="C00000"/>
              </a:solidFill>
            </a:endParaRPr>
          </a:p>
        </p:txBody>
      </p:sp>
      <p:sp>
        <p:nvSpPr>
          <p:cNvPr id="3" name="عنصر نائب للمحتوى 2"/>
          <p:cNvSpPr>
            <a:spLocks noGrp="1"/>
          </p:cNvSpPr>
          <p:nvPr>
            <p:ph idx="1"/>
          </p:nvPr>
        </p:nvSpPr>
        <p:spPr>
          <a:xfrm>
            <a:off x="457200" y="1143000"/>
            <a:ext cx="8229600" cy="4983163"/>
          </a:xfrm>
        </p:spPr>
        <p:txBody>
          <a:bodyPr>
            <a:normAutofit/>
          </a:bodyPr>
          <a:lstStyle/>
          <a:p>
            <a:pPr algn="l" rtl="0"/>
            <a:r>
              <a:rPr lang="en-US" sz="2800" dirty="0"/>
              <a:t>Read the jokes and choose the correct form (present perfect simple or continuous).    </a:t>
            </a:r>
            <a:r>
              <a:rPr lang="en-US" sz="2800" b="1" dirty="0"/>
              <a:t>(Click to check)</a:t>
            </a:r>
          </a:p>
          <a:p>
            <a:pPr algn="l" rtl="0">
              <a:buNone/>
            </a:pPr>
            <a:endParaRPr lang="en-US" sz="2800" b="1" dirty="0"/>
          </a:p>
          <a:p>
            <a:pPr algn="l" rtl="0">
              <a:buNone/>
            </a:pPr>
            <a:r>
              <a:rPr lang="en-US" sz="2800" b="1" dirty="0"/>
              <a:t>Patient   </a:t>
            </a:r>
            <a:r>
              <a:rPr lang="en-US" sz="2800" dirty="0"/>
              <a:t>Doctor, my son </a:t>
            </a:r>
            <a:r>
              <a:rPr lang="en-US" sz="2800" i="1" dirty="0"/>
              <a:t>has swallowed / has been swallowing</a:t>
            </a:r>
            <a:r>
              <a:rPr lang="en-US" sz="2800" dirty="0"/>
              <a:t> my pen, what should I do?</a:t>
            </a:r>
          </a:p>
          <a:p>
            <a:pPr algn="l" rtl="0">
              <a:buNone/>
            </a:pPr>
            <a:r>
              <a:rPr lang="en-US" sz="2800" dirty="0"/>
              <a:t>Doctor   Use a pencil until I get there.</a:t>
            </a:r>
          </a:p>
          <a:p>
            <a:pPr algn="l" rtl="0">
              <a:buNone/>
            </a:pPr>
            <a:endParaRPr lang="ar-SY" sz="2800" dirty="0"/>
          </a:p>
        </p:txBody>
      </p:sp>
      <p:cxnSp>
        <p:nvCxnSpPr>
          <p:cNvPr id="5" name="رابط مستقيم 4"/>
          <p:cNvCxnSpPr/>
          <p:nvPr/>
        </p:nvCxnSpPr>
        <p:spPr>
          <a:xfrm>
            <a:off x="4114800" y="3048000"/>
            <a:ext cx="20574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06770" y="3278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449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4">
              <a:lumMod val="20000"/>
              <a:lumOff val="80000"/>
            </a:schemeClr>
          </a:solidFill>
        </p:spPr>
        <p:txBody>
          <a:bodyPr>
            <a:normAutofit/>
          </a:bodyPr>
          <a:lstStyle/>
          <a:p>
            <a:pPr algn="l" rtl="0"/>
            <a:r>
              <a:rPr lang="en-US" sz="3200" b="1" dirty="0">
                <a:solidFill>
                  <a:srgbClr val="C00000"/>
                </a:solidFill>
              </a:rPr>
              <a:t>New grammar                                             p. 14</a:t>
            </a:r>
            <a:endParaRPr lang="ar-SY" sz="3200" b="1" dirty="0">
              <a:solidFill>
                <a:srgbClr val="C00000"/>
              </a:solidFill>
            </a:endParaRPr>
          </a:p>
        </p:txBody>
      </p:sp>
      <p:sp>
        <p:nvSpPr>
          <p:cNvPr id="3" name="عنصر نائب للمحتوى 2"/>
          <p:cNvSpPr>
            <a:spLocks noGrp="1"/>
          </p:cNvSpPr>
          <p:nvPr>
            <p:ph idx="1"/>
          </p:nvPr>
        </p:nvSpPr>
        <p:spPr>
          <a:xfrm>
            <a:off x="457200" y="1143000"/>
            <a:ext cx="8229600" cy="4983163"/>
          </a:xfrm>
        </p:spPr>
        <p:txBody>
          <a:bodyPr>
            <a:normAutofit fontScale="92500" lnSpcReduction="20000"/>
          </a:bodyPr>
          <a:lstStyle/>
          <a:p>
            <a:pPr algn="l" rtl="0">
              <a:buNone/>
            </a:pPr>
            <a:r>
              <a:rPr lang="en-US" sz="2800" b="1" dirty="0"/>
              <a:t>Doctor   </a:t>
            </a:r>
            <a:r>
              <a:rPr lang="en-US" sz="2800" dirty="0"/>
              <a:t>You look exhausted!</a:t>
            </a:r>
          </a:p>
          <a:p>
            <a:pPr algn="l" rtl="0">
              <a:buNone/>
            </a:pPr>
            <a:r>
              <a:rPr lang="en-US" sz="2800" b="1" dirty="0"/>
              <a:t>Patient   </a:t>
            </a:r>
            <a:r>
              <a:rPr lang="en-US" sz="2800" dirty="0"/>
              <a:t>Yes. </a:t>
            </a:r>
            <a:r>
              <a:rPr lang="en-US" sz="2800" i="1" dirty="0"/>
              <a:t>I’ve run / I’ve been running</a:t>
            </a:r>
            <a:r>
              <a:rPr lang="en-US" sz="2800" dirty="0"/>
              <a:t> after a cat.</a:t>
            </a:r>
          </a:p>
          <a:p>
            <a:pPr algn="l" rtl="0">
              <a:buNone/>
            </a:pPr>
            <a:r>
              <a:rPr lang="en-US" sz="2800" b="1" dirty="0"/>
              <a:t>Doctor   </a:t>
            </a:r>
            <a:r>
              <a:rPr lang="en-US" sz="2800" dirty="0"/>
              <a:t>After a cat?</a:t>
            </a:r>
          </a:p>
          <a:p>
            <a:pPr algn="l" rtl="0">
              <a:buNone/>
            </a:pPr>
            <a:r>
              <a:rPr lang="en-US" sz="2800" b="1" dirty="0"/>
              <a:t>Patient</a:t>
            </a:r>
            <a:r>
              <a:rPr lang="en-US" sz="2800" dirty="0"/>
              <a:t>   Yes, I think I’m a dog, doctor.</a:t>
            </a:r>
          </a:p>
          <a:p>
            <a:pPr algn="l" rtl="0">
              <a:buNone/>
            </a:pPr>
            <a:r>
              <a:rPr lang="en-US" sz="2800" b="1" dirty="0"/>
              <a:t>Doctor   </a:t>
            </a:r>
            <a:r>
              <a:rPr lang="en-US" sz="2800" dirty="0"/>
              <a:t>I see. How long </a:t>
            </a:r>
            <a:r>
              <a:rPr lang="en-US" sz="2800" i="1" dirty="0"/>
              <a:t>has this gone on / has this been going on</a:t>
            </a:r>
            <a:r>
              <a:rPr lang="en-US" sz="2800" dirty="0"/>
              <a:t> for?</a:t>
            </a:r>
          </a:p>
          <a:p>
            <a:pPr algn="l" rtl="0">
              <a:buNone/>
            </a:pPr>
            <a:r>
              <a:rPr lang="en-US" sz="2800" b="1" dirty="0"/>
              <a:t>Patient   </a:t>
            </a:r>
            <a:r>
              <a:rPr lang="en-US" sz="2800" dirty="0"/>
              <a:t>Since I was a little puppy.</a:t>
            </a:r>
          </a:p>
          <a:p>
            <a:pPr algn="l" rtl="0">
              <a:buNone/>
            </a:pPr>
            <a:r>
              <a:rPr lang="en-US" sz="2800" b="1" dirty="0"/>
              <a:t>Doctor   </a:t>
            </a:r>
            <a:r>
              <a:rPr lang="en-US" sz="2800" dirty="0"/>
              <a:t>OK. Just lie down here on the couch and we’ll talk about it.</a:t>
            </a:r>
          </a:p>
          <a:p>
            <a:pPr algn="l" rtl="0">
              <a:buNone/>
            </a:pPr>
            <a:r>
              <a:rPr lang="en-US" sz="2800" b="1" dirty="0"/>
              <a:t>Patient   </a:t>
            </a:r>
            <a:r>
              <a:rPr lang="en-US" sz="2800" dirty="0"/>
              <a:t>I can’t!</a:t>
            </a:r>
          </a:p>
          <a:p>
            <a:pPr algn="l" rtl="0">
              <a:buNone/>
            </a:pPr>
            <a:r>
              <a:rPr lang="en-US" sz="2800" b="1" dirty="0"/>
              <a:t>Doctor   </a:t>
            </a:r>
            <a:r>
              <a:rPr lang="en-US" sz="2800" dirty="0"/>
              <a:t>Why not?</a:t>
            </a:r>
          </a:p>
          <a:p>
            <a:pPr algn="l" rtl="0">
              <a:buNone/>
            </a:pPr>
            <a:r>
              <a:rPr lang="en-US" sz="2800" b="1" dirty="0"/>
              <a:t>Patient   </a:t>
            </a:r>
            <a:r>
              <a:rPr lang="en-US" sz="2800" dirty="0"/>
              <a:t>I'm not allowed on the furniture.</a:t>
            </a:r>
          </a:p>
          <a:p>
            <a:pPr algn="l" rtl="0">
              <a:buNone/>
            </a:pPr>
            <a:endParaRPr lang="ar-SY" sz="2800" dirty="0"/>
          </a:p>
        </p:txBody>
      </p:sp>
      <p:cxnSp>
        <p:nvCxnSpPr>
          <p:cNvPr id="5" name="رابط مستقيم 4"/>
          <p:cNvCxnSpPr/>
          <p:nvPr/>
        </p:nvCxnSpPr>
        <p:spPr>
          <a:xfrm>
            <a:off x="3505200" y="1905000"/>
            <a:ext cx="24384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رابط مستقيم 5"/>
          <p:cNvCxnSpPr/>
          <p:nvPr/>
        </p:nvCxnSpPr>
        <p:spPr>
          <a:xfrm>
            <a:off x="6248400" y="3124200"/>
            <a:ext cx="18288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762000" y="3429000"/>
            <a:ext cx="13716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par>
                                <p:cTn id="13" presetID="4"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ox(i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accent4">
              <a:lumMod val="20000"/>
              <a:lumOff val="80000"/>
            </a:schemeClr>
          </a:solidFill>
        </p:spPr>
        <p:txBody>
          <a:bodyPr>
            <a:normAutofit/>
          </a:bodyPr>
          <a:lstStyle/>
          <a:p>
            <a:pPr algn="l" rtl="0"/>
            <a:r>
              <a:rPr lang="en-US" sz="3200" b="1" dirty="0">
                <a:solidFill>
                  <a:srgbClr val="C00000"/>
                </a:solidFill>
              </a:rPr>
              <a:t>New grammar                                            p. 14</a:t>
            </a:r>
            <a:endParaRPr lang="ar-SY" sz="3200" b="1" dirty="0">
              <a:solidFill>
                <a:srgbClr val="C00000"/>
              </a:solidFill>
            </a:endParaRPr>
          </a:p>
        </p:txBody>
      </p:sp>
      <p:sp>
        <p:nvSpPr>
          <p:cNvPr id="3" name="عنصر نائب للمحتوى 2"/>
          <p:cNvSpPr>
            <a:spLocks noGrp="1"/>
          </p:cNvSpPr>
          <p:nvPr>
            <p:ph idx="1"/>
          </p:nvPr>
        </p:nvSpPr>
        <p:spPr>
          <a:xfrm>
            <a:off x="457200" y="1524000"/>
            <a:ext cx="8229600" cy="4602163"/>
          </a:xfrm>
        </p:spPr>
        <p:txBody>
          <a:bodyPr>
            <a:normAutofit/>
          </a:bodyPr>
          <a:lstStyle/>
          <a:p>
            <a:pPr algn="l" rtl="0">
              <a:buNone/>
            </a:pPr>
            <a:r>
              <a:rPr lang="en-US" sz="2800" b="1" dirty="0"/>
              <a:t>Patient   </a:t>
            </a:r>
            <a:r>
              <a:rPr lang="en-US" sz="2800" i="1" dirty="0"/>
              <a:t>Have they sent / Have they been sending</a:t>
            </a:r>
            <a:r>
              <a:rPr lang="en-US" sz="2800" dirty="0"/>
              <a:t> you the results of my tests yet?</a:t>
            </a:r>
          </a:p>
          <a:p>
            <a:pPr algn="l" rtl="0">
              <a:buNone/>
            </a:pPr>
            <a:r>
              <a:rPr lang="en-US" sz="2800" b="1" dirty="0"/>
              <a:t>Doctor   </a:t>
            </a:r>
            <a:r>
              <a:rPr lang="en-US" sz="2800" dirty="0"/>
              <a:t>Yes. The news isn’t good, I’m afraid.</a:t>
            </a:r>
          </a:p>
          <a:p>
            <a:pPr algn="l" rtl="0">
              <a:buNone/>
            </a:pPr>
            <a:r>
              <a:rPr lang="en-US" sz="2800" b="1" dirty="0"/>
              <a:t>Patient   </a:t>
            </a:r>
            <a:r>
              <a:rPr lang="en-US" sz="2800" dirty="0"/>
              <a:t>How long have I got to live, doctor?</a:t>
            </a:r>
          </a:p>
          <a:p>
            <a:pPr algn="l" rtl="0">
              <a:buNone/>
            </a:pPr>
            <a:r>
              <a:rPr lang="en-US" sz="2800" b="1" dirty="0"/>
              <a:t>Doctor   </a:t>
            </a:r>
            <a:r>
              <a:rPr lang="en-US" sz="2800" dirty="0"/>
              <a:t>Ten...</a:t>
            </a:r>
          </a:p>
          <a:p>
            <a:pPr algn="l" rtl="0">
              <a:buNone/>
            </a:pPr>
            <a:r>
              <a:rPr lang="en-US" sz="2800" b="1" dirty="0"/>
              <a:t>Patient   </a:t>
            </a:r>
            <a:r>
              <a:rPr lang="en-US" sz="2800" dirty="0"/>
              <a:t>Ten WHAT? Months? Weeks?</a:t>
            </a:r>
          </a:p>
          <a:p>
            <a:pPr algn="l" rtl="0">
              <a:buNone/>
            </a:pPr>
            <a:r>
              <a:rPr lang="en-US" sz="2800" b="1" dirty="0"/>
              <a:t>Doctor   </a:t>
            </a:r>
            <a:r>
              <a:rPr lang="en-US" sz="2800" dirty="0"/>
              <a:t>Nine, eight, seven, six...</a:t>
            </a:r>
            <a:endParaRPr lang="ar-SY" sz="2800" dirty="0"/>
          </a:p>
        </p:txBody>
      </p:sp>
      <p:cxnSp>
        <p:nvCxnSpPr>
          <p:cNvPr id="5" name="رابط مستقيم 4"/>
          <p:cNvCxnSpPr/>
          <p:nvPr/>
        </p:nvCxnSpPr>
        <p:spPr>
          <a:xfrm>
            <a:off x="1905000" y="1981200"/>
            <a:ext cx="20574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85000"/>
            </a:schemeClr>
          </a:solidFill>
        </p:spPr>
        <p:txBody>
          <a:bodyPr>
            <a:noAutofit/>
          </a:bodyPr>
          <a:lstStyle/>
          <a:p>
            <a:pPr algn="l" rtl="0"/>
            <a:r>
              <a:rPr lang="en-US" sz="2600" dirty="0"/>
              <a:t>Use the prompts to ask and answer the questions. P. 14</a:t>
            </a:r>
            <a:endParaRPr lang="ar-SY" sz="2600" dirty="0"/>
          </a:p>
        </p:txBody>
      </p:sp>
      <p:sp>
        <p:nvSpPr>
          <p:cNvPr id="3" name="عنصر نائب للمحتوى 2"/>
          <p:cNvSpPr>
            <a:spLocks noGrp="1"/>
          </p:cNvSpPr>
          <p:nvPr>
            <p:ph idx="1"/>
          </p:nvPr>
        </p:nvSpPr>
        <p:spPr>
          <a:xfrm>
            <a:off x="457200" y="1066800"/>
            <a:ext cx="8229600" cy="5059363"/>
          </a:xfrm>
        </p:spPr>
        <p:txBody>
          <a:bodyPr>
            <a:normAutofit/>
          </a:bodyPr>
          <a:lstStyle/>
          <a:p>
            <a:pPr algn="l" rtl="0">
              <a:buNone/>
            </a:pPr>
            <a:r>
              <a:rPr lang="en-US" sz="2400" dirty="0"/>
              <a:t>1. / drink much water? How many glasses/ drink today?</a:t>
            </a:r>
          </a:p>
          <a:p>
            <a:pPr algn="l" rtl="0">
              <a:buNone/>
            </a:pPr>
            <a:endParaRPr lang="en-US" sz="2400" dirty="0"/>
          </a:p>
          <a:p>
            <a:pPr algn="l" rtl="0">
              <a:buNone/>
            </a:pPr>
            <a:endParaRPr lang="en-US" sz="2400" dirty="0"/>
          </a:p>
          <a:p>
            <a:pPr algn="l" rtl="0">
              <a:buNone/>
            </a:pPr>
            <a:r>
              <a:rPr lang="en-US" sz="2400" dirty="0"/>
              <a:t>2. /do any physical exercise? What? How long / do it?</a:t>
            </a:r>
          </a:p>
          <a:p>
            <a:pPr algn="l" rtl="0">
              <a:buNone/>
            </a:pPr>
            <a:endParaRPr lang="en-US" sz="2400" dirty="0"/>
          </a:p>
          <a:p>
            <a:pPr algn="l" rtl="0">
              <a:buNone/>
            </a:pPr>
            <a:endParaRPr lang="en-US" sz="2400" dirty="0"/>
          </a:p>
          <a:p>
            <a:pPr algn="l" rtl="0">
              <a:buNone/>
            </a:pPr>
            <a:r>
              <a:rPr lang="en-US" sz="2400" dirty="0"/>
              <a:t>3. / eat a lot of fruit and vegetables? How many portions / have today?</a:t>
            </a:r>
          </a:p>
          <a:p>
            <a:pPr algn="l" rtl="0">
              <a:buNone/>
            </a:pPr>
            <a:endParaRPr lang="en-US" sz="2400" dirty="0"/>
          </a:p>
          <a:p>
            <a:pPr algn="l" rtl="0">
              <a:buNone/>
            </a:pPr>
            <a:endParaRPr lang="en-US" sz="2400" dirty="0"/>
          </a:p>
          <a:p>
            <a:pPr algn="l" rtl="0">
              <a:buNone/>
            </a:pPr>
            <a:r>
              <a:rPr lang="en-US" sz="2400" dirty="0"/>
              <a:t>4. / walk to school/ work/university? How far / walked today?</a:t>
            </a:r>
          </a:p>
          <a:p>
            <a:pPr algn="l" rtl="0">
              <a:buNone/>
            </a:pPr>
            <a:endParaRPr lang="ar-SY" sz="2400" dirty="0"/>
          </a:p>
        </p:txBody>
      </p:sp>
      <p:sp>
        <p:nvSpPr>
          <p:cNvPr id="4" name="مربع نص 3"/>
          <p:cNvSpPr txBox="1"/>
          <p:nvPr/>
        </p:nvSpPr>
        <p:spPr>
          <a:xfrm>
            <a:off x="533400" y="1524000"/>
            <a:ext cx="8153400" cy="830997"/>
          </a:xfrm>
          <a:prstGeom prst="rect">
            <a:avLst/>
          </a:prstGeom>
          <a:noFill/>
        </p:spPr>
        <p:txBody>
          <a:bodyPr wrap="square" rtlCol="1">
            <a:spAutoFit/>
          </a:bodyPr>
          <a:lstStyle/>
          <a:p>
            <a:pPr algn="l" rtl="0"/>
            <a:r>
              <a:rPr lang="en-US" sz="2400" b="1" i="1" dirty="0">
                <a:solidFill>
                  <a:srgbClr val="CF17C2"/>
                </a:solidFill>
              </a:rPr>
              <a:t>Do you drink much water? How many glasses have you drunk today?</a:t>
            </a:r>
            <a:endParaRPr lang="ar-SY" sz="2400" b="1" i="1" dirty="0">
              <a:solidFill>
                <a:srgbClr val="CF17C2"/>
              </a:solidFill>
            </a:endParaRPr>
          </a:p>
        </p:txBody>
      </p:sp>
      <p:sp>
        <p:nvSpPr>
          <p:cNvPr id="5" name="مربع نص 4"/>
          <p:cNvSpPr txBox="1"/>
          <p:nvPr/>
        </p:nvSpPr>
        <p:spPr>
          <a:xfrm>
            <a:off x="533400" y="2819400"/>
            <a:ext cx="8229600" cy="830997"/>
          </a:xfrm>
          <a:prstGeom prst="rect">
            <a:avLst/>
          </a:prstGeom>
          <a:noFill/>
        </p:spPr>
        <p:txBody>
          <a:bodyPr wrap="square" rtlCol="1">
            <a:spAutoFit/>
          </a:bodyPr>
          <a:lstStyle/>
          <a:p>
            <a:pPr algn="l" rtl="0"/>
            <a:r>
              <a:rPr lang="en-US" sz="2400" b="1" i="1" dirty="0">
                <a:solidFill>
                  <a:srgbClr val="CF17C2"/>
                </a:solidFill>
              </a:rPr>
              <a:t>Do you do any physical exercise? What? How long have you been doing it?</a:t>
            </a:r>
            <a:endParaRPr lang="ar-SY" sz="2400" b="1" i="1" dirty="0">
              <a:solidFill>
                <a:srgbClr val="CF17C2"/>
              </a:solidFill>
            </a:endParaRPr>
          </a:p>
        </p:txBody>
      </p:sp>
      <p:sp>
        <p:nvSpPr>
          <p:cNvPr id="6" name="مربع نص 5"/>
          <p:cNvSpPr txBox="1"/>
          <p:nvPr/>
        </p:nvSpPr>
        <p:spPr>
          <a:xfrm>
            <a:off x="457200" y="4419600"/>
            <a:ext cx="8229600" cy="830997"/>
          </a:xfrm>
          <a:prstGeom prst="rect">
            <a:avLst/>
          </a:prstGeom>
          <a:noFill/>
        </p:spPr>
        <p:txBody>
          <a:bodyPr wrap="square" rtlCol="1">
            <a:spAutoFit/>
          </a:bodyPr>
          <a:lstStyle/>
          <a:p>
            <a:pPr algn="l" rtl="0"/>
            <a:r>
              <a:rPr lang="en-US" sz="2400" b="1" i="1" dirty="0">
                <a:solidFill>
                  <a:srgbClr val="CF17C2"/>
                </a:solidFill>
              </a:rPr>
              <a:t>Do you eat a lot of fruit and vegetables? How many portions have you had today?</a:t>
            </a:r>
            <a:endParaRPr lang="ar-SY" sz="2400" b="1" i="1" dirty="0">
              <a:solidFill>
                <a:srgbClr val="CF17C2"/>
              </a:solidFill>
            </a:endParaRPr>
          </a:p>
        </p:txBody>
      </p:sp>
      <p:sp>
        <p:nvSpPr>
          <p:cNvPr id="7" name="مربع نص 6"/>
          <p:cNvSpPr txBox="1"/>
          <p:nvPr/>
        </p:nvSpPr>
        <p:spPr>
          <a:xfrm>
            <a:off x="457200" y="5791200"/>
            <a:ext cx="8153400" cy="461665"/>
          </a:xfrm>
          <a:prstGeom prst="rect">
            <a:avLst/>
          </a:prstGeom>
          <a:noFill/>
        </p:spPr>
        <p:txBody>
          <a:bodyPr wrap="square" rtlCol="1">
            <a:spAutoFit/>
          </a:bodyPr>
          <a:lstStyle/>
          <a:p>
            <a:pPr algn="l" rtl="0"/>
            <a:r>
              <a:rPr lang="en-US" sz="2400" b="1" i="1" dirty="0">
                <a:solidFill>
                  <a:srgbClr val="CF17C2"/>
                </a:solidFill>
              </a:rPr>
              <a:t>Do you walk to school, etc.? How far have you walked  today?</a:t>
            </a:r>
            <a:endParaRPr lang="ar-SY" sz="2400" b="1" i="1" dirty="0">
              <a:solidFill>
                <a:srgbClr val="CF17C2"/>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88573" y="31333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69979"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85000"/>
            </a:schemeClr>
          </a:solidFill>
        </p:spPr>
        <p:txBody>
          <a:bodyPr>
            <a:noAutofit/>
          </a:bodyPr>
          <a:lstStyle/>
          <a:p>
            <a:pPr algn="l" rtl="0"/>
            <a:r>
              <a:rPr lang="en-US" sz="2800" dirty="0"/>
              <a:t>Use the prompts to ask and answer the questions. P. 14</a:t>
            </a:r>
            <a:endParaRPr lang="ar-SY" sz="2800" dirty="0"/>
          </a:p>
        </p:txBody>
      </p:sp>
      <p:sp>
        <p:nvSpPr>
          <p:cNvPr id="3" name="عنصر نائب للمحتوى 2"/>
          <p:cNvSpPr>
            <a:spLocks noGrp="1"/>
          </p:cNvSpPr>
          <p:nvPr>
            <p:ph idx="1"/>
          </p:nvPr>
        </p:nvSpPr>
        <p:spPr>
          <a:xfrm>
            <a:off x="457200" y="1066800"/>
            <a:ext cx="8229600" cy="5059363"/>
          </a:xfrm>
        </p:spPr>
        <p:txBody>
          <a:bodyPr>
            <a:noAutofit/>
          </a:bodyPr>
          <a:lstStyle/>
          <a:p>
            <a:pPr algn="l" rtl="0">
              <a:buNone/>
            </a:pPr>
            <a:r>
              <a:rPr lang="en-US" sz="2600" dirty="0"/>
              <a:t>5. / smoke? How long / smoke? How many cigarettes / have today?</a:t>
            </a:r>
          </a:p>
          <a:p>
            <a:pPr algn="l" rtl="0">
              <a:buNone/>
            </a:pPr>
            <a:endParaRPr lang="en-US" sz="2600" dirty="0"/>
          </a:p>
          <a:p>
            <a:pPr algn="l" rtl="0">
              <a:buNone/>
            </a:pPr>
            <a:r>
              <a:rPr lang="en-US" sz="2600" dirty="0"/>
              <a:t>6. / take any vitamins at the moment? How long / take them?</a:t>
            </a:r>
          </a:p>
          <a:p>
            <a:pPr algn="l" rtl="0">
              <a:buNone/>
            </a:pPr>
            <a:endParaRPr lang="en-US" sz="2600" dirty="0"/>
          </a:p>
          <a:p>
            <a:pPr algn="l" rtl="0">
              <a:buNone/>
            </a:pPr>
            <a:r>
              <a:rPr lang="en-US" sz="2600" dirty="0"/>
              <a:t>7. /How many hours / sleep a night? / sleep well recently?</a:t>
            </a:r>
          </a:p>
          <a:p>
            <a:pPr algn="l" rtl="0">
              <a:buNone/>
            </a:pPr>
            <a:endParaRPr lang="en-US" sz="2600" dirty="0"/>
          </a:p>
          <a:p>
            <a:pPr algn="l" rtl="0">
              <a:buNone/>
            </a:pPr>
            <a:endParaRPr lang="en-US" sz="2600" dirty="0"/>
          </a:p>
          <a:p>
            <a:pPr algn="l" rtl="0">
              <a:buNone/>
            </a:pPr>
            <a:r>
              <a:rPr lang="en-US" sz="2600" dirty="0"/>
              <a:t>8. / allergic anything? / ever have a serious allergic reaction?</a:t>
            </a:r>
          </a:p>
        </p:txBody>
      </p:sp>
      <p:sp>
        <p:nvSpPr>
          <p:cNvPr id="4" name="مربع نص 3"/>
          <p:cNvSpPr txBox="1"/>
          <p:nvPr/>
        </p:nvSpPr>
        <p:spPr>
          <a:xfrm>
            <a:off x="533400" y="4191000"/>
            <a:ext cx="8229600" cy="830997"/>
          </a:xfrm>
          <a:prstGeom prst="rect">
            <a:avLst/>
          </a:prstGeom>
          <a:noFill/>
        </p:spPr>
        <p:txBody>
          <a:bodyPr wrap="square" rtlCol="1">
            <a:spAutoFit/>
          </a:bodyPr>
          <a:lstStyle/>
          <a:p>
            <a:pPr algn="l" rtl="0"/>
            <a:r>
              <a:rPr lang="en-US" sz="2400" b="1" i="1" dirty="0">
                <a:solidFill>
                  <a:srgbClr val="CF17C2"/>
                </a:solidFill>
              </a:rPr>
              <a:t>How many hours do you sleep a night? Have you been sleeping well recently?</a:t>
            </a:r>
            <a:endParaRPr lang="ar-SY" sz="2400" b="1" i="1" dirty="0">
              <a:solidFill>
                <a:srgbClr val="CF17C2"/>
              </a:solidFill>
            </a:endParaRPr>
          </a:p>
        </p:txBody>
      </p:sp>
      <p:sp>
        <p:nvSpPr>
          <p:cNvPr id="5" name="مربع نص 4"/>
          <p:cNvSpPr txBox="1"/>
          <p:nvPr/>
        </p:nvSpPr>
        <p:spPr>
          <a:xfrm>
            <a:off x="533400" y="1524000"/>
            <a:ext cx="8229600" cy="830997"/>
          </a:xfrm>
          <a:prstGeom prst="rect">
            <a:avLst/>
          </a:prstGeom>
          <a:noFill/>
        </p:spPr>
        <p:txBody>
          <a:bodyPr wrap="square" rtlCol="1">
            <a:spAutoFit/>
          </a:bodyPr>
          <a:lstStyle/>
          <a:p>
            <a:pPr algn="l" rtl="0"/>
            <a:r>
              <a:rPr lang="en-US" sz="2400" b="1" i="1" dirty="0">
                <a:solidFill>
                  <a:srgbClr val="CF17C2"/>
                </a:solidFill>
              </a:rPr>
              <a:t>                     Do you smoke? How long have you been smoking? How many cigarettes have you had today?</a:t>
            </a:r>
            <a:endParaRPr lang="ar-SY" sz="2400" b="1" i="1" dirty="0">
              <a:solidFill>
                <a:srgbClr val="CF17C2"/>
              </a:solidFill>
            </a:endParaRPr>
          </a:p>
        </p:txBody>
      </p:sp>
      <p:sp>
        <p:nvSpPr>
          <p:cNvPr id="6" name="مربع نص 5"/>
          <p:cNvSpPr txBox="1"/>
          <p:nvPr/>
        </p:nvSpPr>
        <p:spPr>
          <a:xfrm>
            <a:off x="457200" y="2819400"/>
            <a:ext cx="8229600" cy="830997"/>
          </a:xfrm>
          <a:prstGeom prst="rect">
            <a:avLst/>
          </a:prstGeom>
          <a:noFill/>
        </p:spPr>
        <p:txBody>
          <a:bodyPr wrap="square" rtlCol="1">
            <a:spAutoFit/>
          </a:bodyPr>
          <a:lstStyle/>
          <a:p>
            <a:pPr algn="l" rtl="0"/>
            <a:r>
              <a:rPr lang="en-US" sz="2400" b="1" i="1" dirty="0">
                <a:solidFill>
                  <a:srgbClr val="CF17C2"/>
                </a:solidFill>
              </a:rPr>
              <a:t>                     Are you taking any vitamins at the moment? How long have you been taking them?</a:t>
            </a:r>
            <a:endParaRPr lang="ar-SY" sz="2400" b="1" i="1" dirty="0">
              <a:solidFill>
                <a:srgbClr val="CF17C2"/>
              </a:solidFill>
            </a:endParaRPr>
          </a:p>
        </p:txBody>
      </p:sp>
      <p:sp>
        <p:nvSpPr>
          <p:cNvPr id="7" name="مربع نص 6"/>
          <p:cNvSpPr txBox="1"/>
          <p:nvPr/>
        </p:nvSpPr>
        <p:spPr>
          <a:xfrm>
            <a:off x="533400" y="5638800"/>
            <a:ext cx="8153400" cy="830997"/>
          </a:xfrm>
          <a:prstGeom prst="rect">
            <a:avLst/>
          </a:prstGeom>
          <a:noFill/>
        </p:spPr>
        <p:txBody>
          <a:bodyPr wrap="square" rtlCol="1">
            <a:spAutoFit/>
          </a:bodyPr>
          <a:lstStyle/>
          <a:p>
            <a:pPr algn="l" rtl="0"/>
            <a:r>
              <a:rPr lang="en-US" sz="2400" b="1" i="1" dirty="0">
                <a:solidFill>
                  <a:srgbClr val="CF17C2"/>
                </a:solidFill>
              </a:rPr>
              <a:t>                         Are you allergic to anything? Have you ever had a serious allergic reaction?</a:t>
            </a:r>
            <a:endParaRPr lang="ar-SY" sz="2400" b="1" i="1" dirty="0">
              <a:solidFill>
                <a:srgbClr val="CF17C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7159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
        <p:nvSpPr>
          <p:cNvPr id="3" name="عنصر نائب للمحتوى 2"/>
          <p:cNvSpPr>
            <a:spLocks noGrp="1"/>
          </p:cNvSpPr>
          <p:nvPr>
            <p:ph idx="1"/>
          </p:nvPr>
        </p:nvSpPr>
        <p:spPr>
          <a:xfrm>
            <a:off x="228600" y="1066800"/>
            <a:ext cx="8458200" cy="5410200"/>
          </a:xfrm>
        </p:spPr>
        <p:txBody>
          <a:bodyPr>
            <a:normAutofit fontScale="77500" lnSpcReduction="20000"/>
          </a:bodyPr>
          <a:lstStyle/>
          <a:p>
            <a:pPr algn="l" rtl="0">
              <a:buNone/>
            </a:pPr>
            <a:r>
              <a:rPr lang="en-US" dirty="0"/>
              <a:t>a. What symptoms do people have when they feel stressed?</a:t>
            </a:r>
          </a:p>
          <a:p>
            <a:pPr algn="l" rtl="0">
              <a:buNone/>
            </a:pPr>
            <a:endParaRPr lang="en-US" dirty="0"/>
          </a:p>
          <a:p>
            <a:pPr algn="l" rtl="0">
              <a:buNone/>
            </a:pPr>
            <a:endParaRPr lang="en-US" dirty="0"/>
          </a:p>
          <a:p>
            <a:pPr algn="l" rtl="0">
              <a:buNone/>
            </a:pPr>
            <a:r>
              <a:rPr lang="en-US" dirty="0"/>
              <a:t>b. Read the article once quite quickly and then tick (✓) the activities that are bad for your health, what does the article say about the others?</a:t>
            </a:r>
          </a:p>
          <a:p>
            <a:pPr lvl="0" algn="l" rtl="0">
              <a:buFont typeface="Wingdings" pitchFamily="2" charset="2"/>
              <a:buChar char="Ø"/>
            </a:pPr>
            <a:r>
              <a:rPr lang="en-US" dirty="0"/>
              <a:t>Packing for a trip at the last minute.</a:t>
            </a:r>
          </a:p>
          <a:p>
            <a:pPr lvl="0" algn="l" rtl="0">
              <a:buFont typeface="Wingdings" pitchFamily="2" charset="2"/>
              <a:buChar char="Ø"/>
            </a:pPr>
            <a:r>
              <a:rPr lang="en-US" dirty="0"/>
              <a:t>Being stuck in a traffic jam when you have an appointment.</a:t>
            </a:r>
          </a:p>
          <a:p>
            <a:pPr lvl="0" algn="l" rtl="0">
              <a:buFont typeface="Wingdings" pitchFamily="2" charset="2"/>
              <a:buChar char="Ø"/>
            </a:pPr>
            <a:r>
              <a:rPr lang="en-US" dirty="0"/>
              <a:t>Writing a report for your boss when you don’t have much time to finish it.</a:t>
            </a:r>
          </a:p>
          <a:p>
            <a:pPr lvl="0" algn="l" rtl="0">
              <a:buFont typeface="Wingdings" pitchFamily="2" charset="2"/>
              <a:buChar char="Ø"/>
            </a:pPr>
            <a:r>
              <a:rPr lang="en-US" dirty="0"/>
              <a:t>Running for a bus or train.</a:t>
            </a:r>
          </a:p>
          <a:p>
            <a:pPr lvl="0" algn="l" rtl="0">
              <a:buFont typeface="Wingdings" pitchFamily="2" charset="2"/>
              <a:buChar char="Ø"/>
            </a:pPr>
            <a:r>
              <a:rPr lang="en-US" dirty="0"/>
              <a:t>Looking after a family member who has a chronic illness.</a:t>
            </a:r>
          </a:p>
          <a:p>
            <a:pPr lvl="0" algn="l" rtl="0">
              <a:buFont typeface="Wingdings" pitchFamily="2" charset="2"/>
              <a:buChar char="Ø"/>
            </a:pPr>
            <a:r>
              <a:rPr lang="en-US" dirty="0"/>
              <a:t>Shopping in your lunch break.</a:t>
            </a:r>
          </a:p>
          <a:p>
            <a:pPr lvl="0" algn="l" rtl="0">
              <a:buFont typeface="Wingdings" pitchFamily="2" charset="2"/>
              <a:buChar char="Ø"/>
            </a:pPr>
            <a:r>
              <a:rPr lang="en-US" dirty="0"/>
              <a:t>Programming a DVD player using the instruction manual.</a:t>
            </a:r>
          </a:p>
          <a:p>
            <a:pPr algn="l" rtl="0"/>
            <a:endParaRPr lang="ar-SY" dirty="0"/>
          </a:p>
        </p:txBody>
      </p:sp>
      <p:sp>
        <p:nvSpPr>
          <p:cNvPr id="4" name="مربع نص 3"/>
          <p:cNvSpPr txBox="1"/>
          <p:nvPr/>
        </p:nvSpPr>
        <p:spPr>
          <a:xfrm>
            <a:off x="304800" y="1447801"/>
            <a:ext cx="8382000" cy="830997"/>
          </a:xfrm>
          <a:prstGeom prst="rect">
            <a:avLst/>
          </a:prstGeom>
          <a:noFill/>
        </p:spPr>
        <p:txBody>
          <a:bodyPr wrap="square" rtlCol="1">
            <a:spAutoFit/>
          </a:bodyPr>
          <a:lstStyle/>
          <a:p>
            <a:pPr algn="l" rtl="0"/>
            <a:r>
              <a:rPr lang="en-US" sz="2400" b="1" i="1" dirty="0">
                <a:solidFill>
                  <a:srgbClr val="00B0F0"/>
                </a:solidFill>
              </a:rPr>
              <a:t>Sleeping problems, headaches, stomach problems, high blood pressure, … </a:t>
            </a:r>
            <a:endParaRPr lang="ar-SY" sz="2400" b="1" i="1" dirty="0">
              <a:solidFill>
                <a:srgbClr val="00B0F0"/>
              </a:solidFill>
            </a:endParaRPr>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9009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355"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4983163"/>
          </a:xfrm>
        </p:spPr>
        <p:txBody>
          <a:bodyPr>
            <a:normAutofit fontScale="70000" lnSpcReduction="20000"/>
          </a:bodyPr>
          <a:lstStyle/>
          <a:p>
            <a:pPr marL="514350" indent="-514350" algn="l" rtl="0">
              <a:buAutoNum type="arabicPlain"/>
            </a:pPr>
            <a:r>
              <a:rPr lang="en-US" dirty="0"/>
              <a:t>For decades doctors have warned us about the dangers of stress and have given us advice about how to cut down our stress levels. Everyone agrees that long-term stress, for example having to look after someone who has a chronic illness, or stressful situations where there is nothing we can do, for example being stuck in a traffic jam, is bad for our health and should be avoided whenever possible. However, some medical experts now believe that certain kinds of stress may actually be good for us.</a:t>
            </a:r>
            <a:r>
              <a:rPr lang="en-US" b="1" dirty="0"/>
              <a:t> </a:t>
            </a:r>
          </a:p>
          <a:p>
            <a:pPr marL="514350" indent="-514350" algn="l" rtl="0">
              <a:buNone/>
            </a:pPr>
            <a:endParaRPr lang="en-US" b="1" dirty="0"/>
          </a:p>
          <a:p>
            <a:pPr algn="l" rtl="0">
              <a:buNone/>
            </a:pPr>
            <a:r>
              <a:rPr lang="en-US" b="1" dirty="0"/>
              <a:t>2</a:t>
            </a:r>
            <a:r>
              <a:rPr lang="en-US" dirty="0"/>
              <a:t>  Dr </a:t>
            </a:r>
            <a:r>
              <a:rPr lang="en-US" dirty="0" err="1"/>
              <a:t>Marios</a:t>
            </a:r>
            <a:r>
              <a:rPr lang="en-US" dirty="0"/>
              <a:t> </a:t>
            </a:r>
            <a:r>
              <a:rPr lang="en-US" dirty="0" err="1"/>
              <a:t>Kyriazis</a:t>
            </a:r>
            <a:r>
              <a:rPr lang="en-US" dirty="0"/>
              <a:t>, an anti-ageing expert, claims that what he calls 'good stress' is beneficial to our health and may, in fact, help us stay young and attractive and even live longer. Dr </a:t>
            </a:r>
            <a:r>
              <a:rPr lang="en-US" dirty="0" err="1"/>
              <a:t>Kyriazis</a:t>
            </a:r>
            <a:r>
              <a:rPr lang="en-US" dirty="0"/>
              <a:t> says that 'good stress' can strengthen our natural </a:t>
            </a:r>
            <a:r>
              <a:rPr lang="en-US" dirty="0" err="1"/>
              <a:t>defences</a:t>
            </a:r>
            <a:r>
              <a:rPr lang="en-US" dirty="0"/>
              <a:t> which protect us from illnesses common among older people, such as Alzheimer's, arthritis, and heart problems. He believes that 'good stress' can increase the production of the proteins that help to repair the body's cells, including brain cells.</a:t>
            </a:r>
            <a:endParaRPr lang="en-US" b="1" dirty="0"/>
          </a:p>
          <a:p>
            <a:pPr algn="l" rtl="0"/>
            <a:endParaRPr lang="ar-SY" dirty="0"/>
          </a:p>
        </p:txBody>
      </p:sp>
      <p:sp>
        <p:nvSpPr>
          <p:cNvPr id="4" name="عنوان 1"/>
          <p:cNvSpPr>
            <a:spLocks noGrp="1"/>
          </p:cNvSpPr>
          <p:nvPr>
            <p:ph type="title"/>
          </p:nvPr>
        </p:nvSpPr>
        <p:spPr>
          <a:xfrm>
            <a:off x="457200" y="274638"/>
            <a:ext cx="8229600" cy="6397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219200"/>
            <a:ext cx="8534400" cy="4906963"/>
          </a:xfrm>
        </p:spPr>
        <p:txBody>
          <a:bodyPr>
            <a:noAutofit/>
          </a:bodyPr>
          <a:lstStyle/>
          <a:p>
            <a:pPr algn="l" rtl="0">
              <a:buNone/>
            </a:pPr>
            <a:r>
              <a:rPr lang="en-US" sz="2400" b="1" dirty="0"/>
              <a:t>3</a:t>
            </a:r>
            <a:r>
              <a:rPr lang="en-US" sz="2400" dirty="0"/>
              <a:t> According to Dr </a:t>
            </a:r>
            <a:r>
              <a:rPr lang="en-US" sz="2400" dirty="0" err="1"/>
              <a:t>Kyriazis</a:t>
            </a:r>
            <a:r>
              <a:rPr lang="en-US" sz="2400" dirty="0"/>
              <a:t>, running for a bus or having to work to a deadline are examples of 'good stress', that is situations with short-term, low or moderate stress. The stress usually makes us react quickly and efficiently, and gives us a sense of achievement - we did it! However, in both these situations, the stress damages the cells in our body or brain and they start to break down. But then the cells' own repair mechanism 'switches on and it produces proteins which repair the damaged cells and remove harmful chemicals that can gradually cause disease. In fact, the body’s response is greater than is needed to repair the damage, so it actually makes the cells stronger than they were before.</a:t>
            </a:r>
            <a:endParaRPr lang="en-US" sz="2400" b="1" dirty="0"/>
          </a:p>
        </p:txBody>
      </p:sp>
      <p:sp>
        <p:nvSpPr>
          <p:cNvPr id="4" name="عنوان 1"/>
          <p:cNvSpPr>
            <a:spLocks noGrp="1"/>
          </p:cNvSpPr>
          <p:nvPr>
            <p:ph type="title"/>
          </p:nvPr>
        </p:nvSpPr>
        <p:spPr>
          <a:xfrm>
            <a:off x="457200" y="274638"/>
            <a:ext cx="8229600" cy="7921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219200"/>
            <a:ext cx="8534400" cy="4906963"/>
          </a:xfrm>
        </p:spPr>
        <p:txBody>
          <a:bodyPr>
            <a:noAutofit/>
          </a:bodyPr>
          <a:lstStyle/>
          <a:p>
            <a:pPr algn="l" rtl="0">
              <a:buNone/>
            </a:pPr>
            <a:r>
              <a:rPr lang="en-US" sz="2400" b="1" dirty="0"/>
              <a:t>4</a:t>
            </a:r>
            <a:r>
              <a:rPr lang="en-US" sz="2400" dirty="0"/>
              <a:t> 'As the body gets older, this self repair mechanism of the cells starts to slow down,' says Dr </a:t>
            </a:r>
            <a:r>
              <a:rPr lang="en-US" sz="2400" dirty="0" err="1"/>
              <a:t>Kyriazis</a:t>
            </a:r>
            <a:r>
              <a:rPr lang="en-US" sz="2400" dirty="0"/>
              <a:t>. The best way to keep the process working efficiently is to 'exercise' it, in the same way you would exercise your muscles to keep them strong. This means having a certain amount of stress in our lives.' Other stressful activities that </a:t>
            </a:r>
            <a:r>
              <a:rPr lang="en-US" sz="2400" dirty="0" err="1"/>
              <a:t>Kyriazis</a:t>
            </a:r>
            <a:r>
              <a:rPr lang="en-US" sz="2400" dirty="0"/>
              <a:t> recommends as being good stress include redecorating a room in your house over a weekend, packing your suitcase in a hurry to reach the airport on time, shopping for a dinner party during your lunch break or programming your DVD player or by following the instruction manual. So next time your boss tells you that she wants to see that report finished and on her desk in 45 minutes, don't panic; just think of it as 'good stress' which will have benefits for your long-term health!</a:t>
            </a:r>
            <a:endParaRPr lang="en-US" sz="2400" b="1" dirty="0"/>
          </a:p>
        </p:txBody>
      </p:sp>
      <p:sp>
        <p:nvSpPr>
          <p:cNvPr id="4" name="عنوان 1"/>
          <p:cNvSpPr>
            <a:spLocks noGrp="1"/>
          </p:cNvSpPr>
          <p:nvPr>
            <p:ph type="title"/>
          </p:nvPr>
        </p:nvSpPr>
        <p:spPr>
          <a:xfrm>
            <a:off x="457200" y="274638"/>
            <a:ext cx="8229600" cy="7159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7159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
        <p:nvSpPr>
          <p:cNvPr id="3" name="عنصر نائب للمحتوى 2"/>
          <p:cNvSpPr>
            <a:spLocks noGrp="1"/>
          </p:cNvSpPr>
          <p:nvPr>
            <p:ph idx="1"/>
          </p:nvPr>
        </p:nvSpPr>
        <p:spPr>
          <a:xfrm>
            <a:off x="304800" y="1066800"/>
            <a:ext cx="8382000" cy="5410200"/>
          </a:xfrm>
        </p:spPr>
        <p:txBody>
          <a:bodyPr>
            <a:normAutofit/>
          </a:bodyPr>
          <a:lstStyle/>
          <a:p>
            <a:pPr algn="l" rtl="0">
              <a:buNone/>
            </a:pPr>
            <a:r>
              <a:rPr lang="en-US" sz="2400" dirty="0"/>
              <a:t>b. Read the article once quite quickly and then tick (✓) the activities that are bad for your health, what does the article say about the others?</a:t>
            </a:r>
          </a:p>
          <a:p>
            <a:pPr lvl="0" algn="l" rtl="0">
              <a:buFont typeface="Wingdings" pitchFamily="2" charset="2"/>
              <a:buChar char="Ø"/>
            </a:pPr>
            <a:r>
              <a:rPr lang="en-US" sz="2400" dirty="0"/>
              <a:t>Packing for a trip at the last minute.</a:t>
            </a:r>
          </a:p>
          <a:p>
            <a:pPr lvl="0" algn="l" rtl="0">
              <a:buFont typeface="Wingdings" pitchFamily="2" charset="2"/>
              <a:buChar char="Ø"/>
            </a:pPr>
            <a:r>
              <a:rPr lang="en-US" sz="2400" dirty="0"/>
              <a:t>Being stuck in a traffic jam when you have an appointment.</a:t>
            </a:r>
          </a:p>
          <a:p>
            <a:pPr lvl="0" algn="l" rtl="0">
              <a:buFont typeface="Wingdings" pitchFamily="2" charset="2"/>
              <a:buChar char="Ø"/>
            </a:pPr>
            <a:r>
              <a:rPr lang="en-US" sz="2400" dirty="0"/>
              <a:t>Writing a report for your boss when you don’t have much time to finish it.</a:t>
            </a:r>
          </a:p>
          <a:p>
            <a:pPr lvl="0" algn="l" rtl="0">
              <a:buFont typeface="Wingdings" pitchFamily="2" charset="2"/>
              <a:buChar char="Ø"/>
            </a:pPr>
            <a:r>
              <a:rPr lang="en-US" sz="2400" dirty="0"/>
              <a:t>Running for a bus or train.</a:t>
            </a:r>
          </a:p>
          <a:p>
            <a:pPr lvl="0" algn="l" rtl="0">
              <a:buFont typeface="Wingdings" pitchFamily="2" charset="2"/>
              <a:buChar char="Ø"/>
            </a:pPr>
            <a:r>
              <a:rPr lang="en-US" sz="2400" dirty="0"/>
              <a:t>Looking after a family member who has a chronic illness.</a:t>
            </a:r>
          </a:p>
          <a:p>
            <a:pPr lvl="0" algn="l" rtl="0">
              <a:buFont typeface="Wingdings" pitchFamily="2" charset="2"/>
              <a:buChar char="Ø"/>
            </a:pPr>
            <a:r>
              <a:rPr lang="en-US" sz="2400" dirty="0"/>
              <a:t>Shopping in your lunch break.</a:t>
            </a:r>
          </a:p>
          <a:p>
            <a:pPr lvl="0" algn="l" rtl="0">
              <a:buFont typeface="Wingdings" pitchFamily="2" charset="2"/>
              <a:buChar char="Ø"/>
            </a:pPr>
            <a:r>
              <a:rPr lang="en-US" sz="2400" dirty="0"/>
              <a:t>Programming a DVD player using the instruction manual.</a:t>
            </a:r>
          </a:p>
          <a:p>
            <a:pPr algn="l" rtl="0"/>
            <a:endParaRPr lang="ar-SY" sz="2400" dirty="0"/>
          </a:p>
        </p:txBody>
      </p:sp>
      <p:sp>
        <p:nvSpPr>
          <p:cNvPr id="5" name="مربع نص 4"/>
          <p:cNvSpPr txBox="1"/>
          <p:nvPr/>
        </p:nvSpPr>
        <p:spPr>
          <a:xfrm>
            <a:off x="7696200" y="4343400"/>
            <a:ext cx="685800" cy="461665"/>
          </a:xfrm>
          <a:prstGeom prst="rect">
            <a:avLst/>
          </a:prstGeom>
          <a:noFill/>
        </p:spPr>
        <p:txBody>
          <a:bodyPr wrap="square" rtlCol="1">
            <a:spAutoFit/>
          </a:bodyPr>
          <a:lstStyle/>
          <a:p>
            <a:pPr algn="l" rtl="0"/>
            <a:r>
              <a:rPr lang="en-US" sz="2400" b="1" dirty="0">
                <a:solidFill>
                  <a:srgbClr val="0070C0"/>
                </a:solidFill>
              </a:rPr>
              <a:t>(✓)</a:t>
            </a:r>
            <a:endParaRPr lang="ar-SY" sz="2400" b="1" dirty="0">
              <a:solidFill>
                <a:srgbClr val="0070C0"/>
              </a:solidFill>
            </a:endParaRPr>
          </a:p>
        </p:txBody>
      </p:sp>
      <p:sp>
        <p:nvSpPr>
          <p:cNvPr id="6" name="مربع نص 5"/>
          <p:cNvSpPr txBox="1"/>
          <p:nvPr/>
        </p:nvSpPr>
        <p:spPr>
          <a:xfrm>
            <a:off x="8001000" y="2667000"/>
            <a:ext cx="685800" cy="461665"/>
          </a:xfrm>
          <a:prstGeom prst="rect">
            <a:avLst/>
          </a:prstGeom>
          <a:noFill/>
        </p:spPr>
        <p:txBody>
          <a:bodyPr wrap="square" rtlCol="1">
            <a:spAutoFit/>
          </a:bodyPr>
          <a:lstStyle/>
          <a:p>
            <a:pPr algn="l" rtl="0"/>
            <a:r>
              <a:rPr lang="en-US" sz="2400" b="1" dirty="0">
                <a:solidFill>
                  <a:srgbClr val="0070C0"/>
                </a:solidFill>
              </a:rPr>
              <a:t>(✓)</a:t>
            </a:r>
            <a:endParaRPr lang="ar-SY" sz="2400" b="1" dirty="0">
              <a:solidFill>
                <a:srgbClr val="0070C0"/>
              </a:solidFill>
            </a:endParaRPr>
          </a:p>
        </p:txBody>
      </p:sp>
      <p:sp>
        <p:nvSpPr>
          <p:cNvPr id="8" name="مربع نص 7"/>
          <p:cNvSpPr txBox="1"/>
          <p:nvPr/>
        </p:nvSpPr>
        <p:spPr>
          <a:xfrm>
            <a:off x="762000" y="5715000"/>
            <a:ext cx="7848600" cy="461665"/>
          </a:xfrm>
          <a:prstGeom prst="rect">
            <a:avLst/>
          </a:prstGeom>
          <a:noFill/>
        </p:spPr>
        <p:txBody>
          <a:bodyPr wrap="square" rtlCol="1">
            <a:spAutoFit/>
          </a:bodyPr>
          <a:lstStyle/>
          <a:p>
            <a:pPr algn="l" rtl="0"/>
            <a:r>
              <a:rPr lang="en-US" sz="2400" b="1" dirty="0">
                <a:solidFill>
                  <a:srgbClr val="0070C0"/>
                </a:solidFill>
              </a:rPr>
              <a:t>The other activities are examples of ‘good stress’.</a:t>
            </a:r>
            <a:endParaRPr lang="ar-SY" sz="2400" b="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73704" y="56410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5133" fill="hold"/>
                                        <p:tgtEl>
                                          <p:spTgt spid="4"/>
                                        </p:tgtEl>
                                      </p:cBhvr>
                                    </p:cmd>
                                  </p:childTnLst>
                                </p:cTn>
                              </p:par>
                            </p:childTnLst>
                          </p:cTn>
                        </p:par>
                      </p:childTnLst>
                    </p:cTn>
                  </p:par>
                </p:childTnLst>
              </p:cTn>
              <p:nextCondLst>
                <p:cond evt="onClick" delay="0">
                  <p:tgtEl>
                    <p:spTgt spid="4"/>
                  </p:tgtEl>
                </p:cond>
              </p:nextCondLst>
            </p:seq>
            <p:audio>
              <p:cMediaNode vol="80000">
                <p:cTn id="23" fill="hold" display="0">
                  <p:stCondLst>
                    <p:cond delay="indefinite"/>
                  </p:stCondLst>
                  <p:endCondLst>
                    <p:cond evt="onStopAudio" delay="0">
                      <p:tgtEl>
                        <p:sldTgt/>
                      </p:tgtEl>
                    </p:cond>
                  </p:endCondLst>
                </p:cTn>
                <p:tgtEl>
                  <p:spTgt spid="4"/>
                </p:tgtEl>
              </p:cMediaNode>
            </p:audio>
          </p:childTnLst>
        </p:cTn>
      </p:par>
    </p:tnLst>
    <p:bldLst>
      <p:bldP spid="5" grpId="0"/>
      <p:bldP spid="6"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4983163"/>
          </a:xfrm>
        </p:spPr>
        <p:txBody>
          <a:bodyPr>
            <a:normAutofit fontScale="70000" lnSpcReduction="20000"/>
          </a:bodyPr>
          <a:lstStyle/>
          <a:p>
            <a:pPr algn="l" rtl="0">
              <a:buNone/>
            </a:pPr>
            <a:r>
              <a:rPr lang="en-US" sz="3400" b="1" dirty="0"/>
              <a:t>c. Read the article again more slowly. Circle the correct </a:t>
            </a:r>
            <a:r>
              <a:rPr lang="en-US" sz="3400" b="1" i="1" dirty="0"/>
              <a:t>main idea </a:t>
            </a:r>
            <a:r>
              <a:rPr lang="en-US" sz="3400" b="1" dirty="0"/>
              <a:t>for each paragraph.  (Click to check) </a:t>
            </a:r>
          </a:p>
          <a:p>
            <a:pPr lvl="0" algn="l" rtl="0">
              <a:buNone/>
            </a:pPr>
            <a:r>
              <a:rPr lang="en-US" dirty="0"/>
              <a:t>1.  a. Being in traffic jams is bad for our health.</a:t>
            </a:r>
          </a:p>
          <a:p>
            <a:pPr algn="l" rtl="0">
              <a:buNone/>
            </a:pPr>
            <a:r>
              <a:rPr lang="en-US" dirty="0"/>
              <a:t>     b. Some people think that not all kinds of stress are bad for us.</a:t>
            </a:r>
          </a:p>
          <a:p>
            <a:pPr algn="l" rtl="0">
              <a:buNone/>
            </a:pPr>
            <a:r>
              <a:rPr lang="en-US" dirty="0"/>
              <a:t>     c. Doctors don’t agree how we can reduce our levels of stress.</a:t>
            </a:r>
          </a:p>
          <a:p>
            <a:pPr lvl="0" algn="l" rtl="0">
              <a:buNone/>
            </a:pPr>
            <a:r>
              <a:rPr lang="en-US" dirty="0"/>
              <a:t>2.  a. Young people suffer more from stress than older people.</a:t>
            </a:r>
          </a:p>
          <a:p>
            <a:pPr algn="l" rtl="0">
              <a:buNone/>
            </a:pPr>
            <a:r>
              <a:rPr lang="en-US" dirty="0"/>
              <a:t>     b. Alzheimer’s is one of the illnesses many old people suffer from.</a:t>
            </a:r>
          </a:p>
          <a:p>
            <a:pPr algn="l" rtl="0">
              <a:buNone/>
            </a:pPr>
            <a:r>
              <a:rPr lang="en-US" dirty="0"/>
              <a:t>     c. Good stress stops us from getting ill.</a:t>
            </a:r>
          </a:p>
          <a:p>
            <a:pPr lvl="0" algn="l" rtl="0">
              <a:buNone/>
            </a:pPr>
            <a:r>
              <a:rPr lang="en-US" dirty="0"/>
              <a:t>3.  a. Situations which produce good stress are always short term.</a:t>
            </a:r>
          </a:p>
          <a:p>
            <a:pPr algn="l" rtl="0">
              <a:buNone/>
            </a:pPr>
            <a:r>
              <a:rPr lang="en-US" dirty="0"/>
              <a:t>     b. Some stress can make our cells stronger.</a:t>
            </a:r>
          </a:p>
          <a:p>
            <a:pPr algn="l" rtl="0">
              <a:buNone/>
            </a:pPr>
            <a:r>
              <a:rPr lang="en-US" dirty="0"/>
              <a:t>     c. Too much protein can make us ill.</a:t>
            </a:r>
          </a:p>
          <a:p>
            <a:pPr lvl="0" algn="l" rtl="0">
              <a:buNone/>
            </a:pPr>
            <a:r>
              <a:rPr lang="en-US" dirty="0"/>
              <a:t>4.  a. We need some stress to exercise our cells’ self-repair mechanism.</a:t>
            </a:r>
          </a:p>
          <a:p>
            <a:pPr algn="l" rtl="0">
              <a:buNone/>
            </a:pPr>
            <a:r>
              <a:rPr lang="en-US" dirty="0"/>
              <a:t>     b. Doing physical exercise makes us feel less stressed.</a:t>
            </a:r>
          </a:p>
          <a:p>
            <a:pPr algn="l" rtl="0">
              <a:buNone/>
            </a:pPr>
            <a:r>
              <a:rPr lang="en-US" dirty="0"/>
              <a:t>     c. Packing your suitcase in a hurry is an example of good stress.</a:t>
            </a:r>
          </a:p>
          <a:p>
            <a:pPr algn="l" rtl="0"/>
            <a:endParaRPr lang="ar-SY" dirty="0"/>
          </a:p>
        </p:txBody>
      </p:sp>
      <p:sp>
        <p:nvSpPr>
          <p:cNvPr id="4" name="عنوان 1"/>
          <p:cNvSpPr>
            <a:spLocks noGrp="1"/>
          </p:cNvSpPr>
          <p:nvPr>
            <p:ph type="title"/>
          </p:nvPr>
        </p:nvSpPr>
        <p:spPr>
          <a:xfrm>
            <a:off x="457200" y="274638"/>
            <a:ext cx="8229600" cy="7159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
        <p:nvSpPr>
          <p:cNvPr id="5" name="شكل بيضاوي 4"/>
          <p:cNvSpPr/>
          <p:nvPr/>
        </p:nvSpPr>
        <p:spPr>
          <a:xfrm>
            <a:off x="685800" y="2057400"/>
            <a:ext cx="457200" cy="38100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6" name="شكل بيضاوي 5"/>
          <p:cNvSpPr/>
          <p:nvPr/>
        </p:nvSpPr>
        <p:spPr>
          <a:xfrm>
            <a:off x="685800" y="4800600"/>
            <a:ext cx="457200" cy="38100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7" name="شكل بيضاوي 6"/>
          <p:cNvSpPr/>
          <p:nvPr/>
        </p:nvSpPr>
        <p:spPr>
          <a:xfrm>
            <a:off x="685800" y="4114800"/>
            <a:ext cx="457200" cy="38100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8" name="شكل بيضاوي 7"/>
          <p:cNvSpPr/>
          <p:nvPr/>
        </p:nvSpPr>
        <p:spPr>
          <a:xfrm>
            <a:off x="685800" y="3429000"/>
            <a:ext cx="457200" cy="38100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10182" y="13716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19275" fill="hold"/>
                                        <p:tgtEl>
                                          <p:spTgt spid="9"/>
                                        </p:tgtEl>
                                      </p:cBhvr>
                                    </p:cmd>
                                  </p:childTnLst>
                                </p:cTn>
                              </p:par>
                            </p:childTnLst>
                          </p:cTn>
                        </p:par>
                      </p:childTnLst>
                    </p:cTn>
                  </p:par>
                </p:childTnLst>
              </p:cTn>
              <p:nextCondLst>
                <p:cond evt="onClick" delay="0">
                  <p:tgtEl>
                    <p:spTgt spid="9"/>
                  </p:tgtEl>
                </p:cond>
              </p:nextCondLst>
            </p:seq>
            <p:audio>
              <p:cMediaNode vol="80000">
                <p:cTn id="32" fill="hold" display="0">
                  <p:stCondLst>
                    <p:cond delay="indefinite"/>
                  </p:stCondLst>
                  <p:endCondLst>
                    <p:cond evt="onStopAudio" delay="0">
                      <p:tgtEl>
                        <p:sldTgt/>
                      </p:tgtEl>
                    </p:cond>
                  </p:endCondLst>
                </p:cTn>
                <p:tgtEl>
                  <p:spTgt spid="9"/>
                </p:tgtEl>
              </p:cMediaNode>
            </p:audio>
          </p:childTnLst>
        </p:cTn>
      </p:par>
    </p:tnLst>
    <p:bldLst>
      <p:bldP spid="5"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4983163"/>
          </a:xfrm>
        </p:spPr>
        <p:txBody>
          <a:bodyPr>
            <a:normAutofit fontScale="77500" lnSpcReduction="20000"/>
          </a:bodyPr>
          <a:lstStyle/>
          <a:p>
            <a:pPr algn="l" rtl="0">
              <a:buNone/>
            </a:pPr>
            <a:r>
              <a:rPr lang="en-US" b="1" dirty="0"/>
              <a:t>Complete the sentences using words from the article.</a:t>
            </a:r>
          </a:p>
          <a:p>
            <a:pPr marL="514350" indent="-514350" algn="l" rtl="0">
              <a:buAutoNum type="arabicPeriod"/>
            </a:pPr>
            <a:r>
              <a:rPr lang="en-US" dirty="0"/>
              <a:t>When we try to do less of something, we try to </a:t>
            </a:r>
            <a:r>
              <a:rPr lang="en-US" b="1" dirty="0">
                <a:solidFill>
                  <a:srgbClr val="CF17C2"/>
                </a:solidFill>
              </a:rPr>
              <a:t>c</a:t>
            </a:r>
            <a:r>
              <a:rPr lang="en-US" dirty="0"/>
              <a:t>_____</a:t>
            </a:r>
          </a:p>
          <a:p>
            <a:pPr marL="514350" indent="-514350" algn="l" rtl="0">
              <a:buNone/>
            </a:pPr>
            <a:r>
              <a:rPr lang="en-US" dirty="0"/>
              <a:t>        </a:t>
            </a:r>
            <a:r>
              <a:rPr lang="en-US" b="1" dirty="0">
                <a:solidFill>
                  <a:srgbClr val="CF17C2"/>
                </a:solidFill>
              </a:rPr>
              <a:t>d</a:t>
            </a:r>
            <a:r>
              <a:rPr lang="en-US" dirty="0"/>
              <a:t>_______ (Paragraph 1).</a:t>
            </a:r>
          </a:p>
          <a:p>
            <a:pPr algn="l" rtl="0">
              <a:buNone/>
            </a:pPr>
            <a:r>
              <a:rPr lang="en-US" dirty="0"/>
              <a:t>2. An illness that you have for a very long time is called a </a:t>
            </a:r>
          </a:p>
          <a:p>
            <a:pPr algn="l" rtl="0">
              <a:buNone/>
            </a:pPr>
            <a:r>
              <a:rPr lang="en-US" dirty="0"/>
              <a:t>    </a:t>
            </a:r>
            <a:r>
              <a:rPr lang="en-US" b="1" dirty="0">
                <a:solidFill>
                  <a:srgbClr val="CF17C2"/>
                </a:solidFill>
              </a:rPr>
              <a:t>c</a:t>
            </a:r>
            <a:r>
              <a:rPr lang="en-US" dirty="0"/>
              <a:t>________ illness (1).</a:t>
            </a:r>
          </a:p>
          <a:p>
            <a:pPr algn="l" rtl="0">
              <a:buNone/>
            </a:pPr>
            <a:r>
              <a:rPr lang="en-US" dirty="0"/>
              <a:t>3. Something which is good for us is </a:t>
            </a:r>
            <a:r>
              <a:rPr lang="en-US" b="1" dirty="0">
                <a:solidFill>
                  <a:srgbClr val="CF17C2"/>
                </a:solidFill>
              </a:rPr>
              <a:t>b</a:t>
            </a:r>
            <a:r>
              <a:rPr lang="en-US" dirty="0"/>
              <a:t>_________ (2).</a:t>
            </a:r>
          </a:p>
          <a:p>
            <a:pPr algn="l" rtl="0">
              <a:buNone/>
            </a:pPr>
            <a:r>
              <a:rPr lang="en-US" dirty="0"/>
              <a:t>4. The verb to make something stronger is </a:t>
            </a:r>
            <a:r>
              <a:rPr lang="en-US" b="1" dirty="0">
                <a:solidFill>
                  <a:srgbClr val="CF17C2"/>
                </a:solidFill>
              </a:rPr>
              <a:t>s</a:t>
            </a:r>
            <a:r>
              <a:rPr lang="en-US" dirty="0"/>
              <a:t>__________ (2).</a:t>
            </a:r>
          </a:p>
          <a:p>
            <a:pPr algn="l" rtl="0">
              <a:buNone/>
            </a:pPr>
            <a:r>
              <a:rPr lang="en-US" dirty="0"/>
              <a:t>5. Our body is made up of millions of </a:t>
            </a:r>
            <a:r>
              <a:rPr lang="en-US" b="1" dirty="0">
                <a:solidFill>
                  <a:srgbClr val="CF17C2"/>
                </a:solidFill>
              </a:rPr>
              <a:t>c</a:t>
            </a:r>
            <a:r>
              <a:rPr lang="en-US" dirty="0"/>
              <a:t>_______ (2).</a:t>
            </a:r>
          </a:p>
          <a:p>
            <a:pPr algn="l" rtl="0">
              <a:buNone/>
            </a:pPr>
            <a:r>
              <a:rPr lang="en-US" dirty="0"/>
              <a:t>6. When we treat our body badly we </a:t>
            </a:r>
            <a:r>
              <a:rPr lang="en-US" b="1" dirty="0">
                <a:solidFill>
                  <a:srgbClr val="CF17C2"/>
                </a:solidFill>
              </a:rPr>
              <a:t>d</a:t>
            </a:r>
            <a:r>
              <a:rPr lang="en-US" dirty="0"/>
              <a:t>________ it (3).</a:t>
            </a:r>
          </a:p>
          <a:p>
            <a:pPr algn="l" rtl="0">
              <a:buNone/>
            </a:pPr>
            <a:r>
              <a:rPr lang="en-US" dirty="0"/>
              <a:t>7. Another word for illness is </a:t>
            </a:r>
            <a:r>
              <a:rPr lang="en-US" b="1" dirty="0">
                <a:solidFill>
                  <a:srgbClr val="CF17C2"/>
                </a:solidFill>
              </a:rPr>
              <a:t>d</a:t>
            </a:r>
            <a:r>
              <a:rPr lang="en-US" dirty="0"/>
              <a:t>_________.(3).</a:t>
            </a:r>
          </a:p>
          <a:p>
            <a:pPr algn="l" rtl="0">
              <a:buNone/>
            </a:pPr>
            <a:r>
              <a:rPr lang="en-US" dirty="0"/>
              <a:t>8. Something which is bad for us is </a:t>
            </a:r>
            <a:r>
              <a:rPr lang="en-US" b="1" dirty="0">
                <a:solidFill>
                  <a:srgbClr val="CF17C2"/>
                </a:solidFill>
              </a:rPr>
              <a:t>h</a:t>
            </a:r>
            <a:r>
              <a:rPr lang="en-US" dirty="0"/>
              <a:t>________(3).</a:t>
            </a:r>
          </a:p>
          <a:p>
            <a:pPr algn="l" rtl="0">
              <a:buNone/>
            </a:pPr>
            <a:r>
              <a:rPr lang="en-US" dirty="0"/>
              <a:t>9. Doing exercise helps to make our </a:t>
            </a:r>
            <a:r>
              <a:rPr lang="en-US" b="1" dirty="0">
                <a:solidFill>
                  <a:srgbClr val="CF17C2"/>
                </a:solidFill>
              </a:rPr>
              <a:t>m</a:t>
            </a:r>
            <a:r>
              <a:rPr lang="en-US" dirty="0"/>
              <a:t>_________ bigger and stronger (4).</a:t>
            </a:r>
          </a:p>
          <a:p>
            <a:pPr algn="l" rtl="0"/>
            <a:endParaRPr lang="ar-SY" dirty="0"/>
          </a:p>
        </p:txBody>
      </p:sp>
      <p:sp>
        <p:nvSpPr>
          <p:cNvPr id="4" name="عنوان 1"/>
          <p:cNvSpPr>
            <a:spLocks noGrp="1"/>
          </p:cNvSpPr>
          <p:nvPr>
            <p:ph type="title"/>
          </p:nvPr>
        </p:nvSpPr>
        <p:spPr>
          <a:xfrm>
            <a:off x="457200" y="274638"/>
            <a:ext cx="8229600" cy="639762"/>
          </a:xfrm>
          <a:solidFill>
            <a:schemeClr val="accent6">
              <a:lumMod val="75000"/>
            </a:schemeClr>
          </a:solidFill>
        </p:spPr>
        <p:txBody>
          <a:bodyPr>
            <a:normAutofit/>
          </a:bodyPr>
          <a:lstStyle/>
          <a:p>
            <a:pPr algn="l" rtl="0"/>
            <a:r>
              <a:rPr lang="en-US" sz="3200" dirty="0">
                <a:solidFill>
                  <a:srgbClr val="FFFF00"/>
                </a:solidFill>
              </a:rPr>
              <a:t>Reading     </a:t>
            </a:r>
            <a:r>
              <a:rPr lang="en-US" sz="3200" b="1" dirty="0">
                <a:solidFill>
                  <a:srgbClr val="FFFF00"/>
                </a:solidFill>
              </a:rPr>
              <a:t>Get stressed, stay young          </a:t>
            </a:r>
            <a:r>
              <a:rPr lang="en-US" sz="3200" dirty="0">
                <a:solidFill>
                  <a:srgbClr val="FFFF00"/>
                </a:solidFill>
              </a:rPr>
              <a:t>p. 15</a:t>
            </a:r>
            <a:endParaRPr lang="ar-SY" sz="3200" dirty="0">
              <a:solidFill>
                <a:srgbClr val="FFFF00"/>
              </a:solidFill>
            </a:endParaRPr>
          </a:p>
        </p:txBody>
      </p:sp>
      <p:sp>
        <p:nvSpPr>
          <p:cNvPr id="5" name="مربع نص 4"/>
          <p:cNvSpPr txBox="1"/>
          <p:nvPr/>
        </p:nvSpPr>
        <p:spPr>
          <a:xfrm>
            <a:off x="7239000" y="1447800"/>
            <a:ext cx="990600" cy="461665"/>
          </a:xfrm>
          <a:prstGeom prst="rect">
            <a:avLst/>
          </a:prstGeom>
          <a:noFill/>
        </p:spPr>
        <p:txBody>
          <a:bodyPr wrap="square" rtlCol="1">
            <a:spAutoFit/>
          </a:bodyPr>
          <a:lstStyle/>
          <a:p>
            <a:pPr algn="l" rtl="0"/>
            <a:r>
              <a:rPr lang="en-US" sz="2400" b="1" dirty="0" err="1">
                <a:solidFill>
                  <a:srgbClr val="CF17C2"/>
                </a:solidFill>
              </a:rPr>
              <a:t>ut</a:t>
            </a:r>
            <a:endParaRPr lang="ar-SY" sz="2400" b="1" dirty="0">
              <a:solidFill>
                <a:srgbClr val="CF17C2"/>
              </a:solidFill>
            </a:endParaRPr>
          </a:p>
        </p:txBody>
      </p:sp>
      <p:sp>
        <p:nvSpPr>
          <p:cNvPr id="6" name="مربع نص 5"/>
          <p:cNvSpPr txBox="1"/>
          <p:nvPr/>
        </p:nvSpPr>
        <p:spPr>
          <a:xfrm>
            <a:off x="1219200" y="1828800"/>
            <a:ext cx="990600" cy="461665"/>
          </a:xfrm>
          <a:prstGeom prst="rect">
            <a:avLst/>
          </a:prstGeom>
          <a:noFill/>
        </p:spPr>
        <p:txBody>
          <a:bodyPr wrap="square" rtlCol="1">
            <a:spAutoFit/>
          </a:bodyPr>
          <a:lstStyle/>
          <a:p>
            <a:pPr algn="l" rtl="0"/>
            <a:r>
              <a:rPr lang="en-US" sz="2400" b="1" dirty="0">
                <a:solidFill>
                  <a:srgbClr val="CF17C2"/>
                </a:solidFill>
              </a:rPr>
              <a:t>own</a:t>
            </a:r>
            <a:endParaRPr lang="ar-SY" sz="2400" b="1" dirty="0">
              <a:solidFill>
                <a:srgbClr val="CF17C2"/>
              </a:solidFill>
            </a:endParaRPr>
          </a:p>
        </p:txBody>
      </p:sp>
      <p:sp>
        <p:nvSpPr>
          <p:cNvPr id="7" name="مربع نص 6"/>
          <p:cNvSpPr txBox="1"/>
          <p:nvPr/>
        </p:nvSpPr>
        <p:spPr>
          <a:xfrm>
            <a:off x="5257800" y="2971800"/>
            <a:ext cx="1371600" cy="461665"/>
          </a:xfrm>
          <a:prstGeom prst="rect">
            <a:avLst/>
          </a:prstGeom>
          <a:noFill/>
        </p:spPr>
        <p:txBody>
          <a:bodyPr wrap="square" rtlCol="1">
            <a:spAutoFit/>
          </a:bodyPr>
          <a:lstStyle/>
          <a:p>
            <a:pPr algn="l" rtl="0"/>
            <a:r>
              <a:rPr lang="en-US" sz="2400" b="1" dirty="0" err="1">
                <a:solidFill>
                  <a:srgbClr val="CF17C2"/>
                </a:solidFill>
              </a:rPr>
              <a:t>eneficial</a:t>
            </a:r>
            <a:endParaRPr lang="ar-SY" sz="2400" b="1" dirty="0">
              <a:solidFill>
                <a:srgbClr val="CF17C2"/>
              </a:solidFill>
            </a:endParaRPr>
          </a:p>
        </p:txBody>
      </p:sp>
      <p:sp>
        <p:nvSpPr>
          <p:cNvPr id="8" name="مربع نص 7"/>
          <p:cNvSpPr txBox="1"/>
          <p:nvPr/>
        </p:nvSpPr>
        <p:spPr>
          <a:xfrm>
            <a:off x="6019800" y="3352800"/>
            <a:ext cx="1676400" cy="461665"/>
          </a:xfrm>
          <a:prstGeom prst="rect">
            <a:avLst/>
          </a:prstGeom>
          <a:noFill/>
        </p:spPr>
        <p:txBody>
          <a:bodyPr wrap="square" rtlCol="1">
            <a:spAutoFit/>
          </a:bodyPr>
          <a:lstStyle/>
          <a:p>
            <a:pPr algn="l" rtl="0"/>
            <a:r>
              <a:rPr lang="en-US" sz="2400" b="1" dirty="0" err="1">
                <a:solidFill>
                  <a:srgbClr val="CF17C2"/>
                </a:solidFill>
              </a:rPr>
              <a:t>trengthen</a:t>
            </a:r>
            <a:endParaRPr lang="ar-SY" sz="2400" b="1" dirty="0">
              <a:solidFill>
                <a:srgbClr val="CF17C2"/>
              </a:solidFill>
            </a:endParaRPr>
          </a:p>
        </p:txBody>
      </p:sp>
      <p:sp>
        <p:nvSpPr>
          <p:cNvPr id="9" name="مربع نص 8"/>
          <p:cNvSpPr txBox="1"/>
          <p:nvPr/>
        </p:nvSpPr>
        <p:spPr>
          <a:xfrm>
            <a:off x="5410200" y="3733800"/>
            <a:ext cx="990600" cy="461665"/>
          </a:xfrm>
          <a:prstGeom prst="rect">
            <a:avLst/>
          </a:prstGeom>
          <a:noFill/>
        </p:spPr>
        <p:txBody>
          <a:bodyPr wrap="square" rtlCol="1">
            <a:spAutoFit/>
          </a:bodyPr>
          <a:lstStyle/>
          <a:p>
            <a:pPr algn="l" rtl="0"/>
            <a:r>
              <a:rPr lang="en-US" sz="2400" b="1" dirty="0">
                <a:solidFill>
                  <a:srgbClr val="CF17C2"/>
                </a:solidFill>
              </a:rPr>
              <a:t>ells</a:t>
            </a:r>
            <a:endParaRPr lang="ar-SY" sz="2400" b="1" dirty="0">
              <a:solidFill>
                <a:srgbClr val="CF17C2"/>
              </a:solidFill>
            </a:endParaRPr>
          </a:p>
        </p:txBody>
      </p:sp>
      <p:sp>
        <p:nvSpPr>
          <p:cNvPr id="10" name="مربع نص 9"/>
          <p:cNvSpPr txBox="1"/>
          <p:nvPr/>
        </p:nvSpPr>
        <p:spPr>
          <a:xfrm>
            <a:off x="5410200" y="4114800"/>
            <a:ext cx="1143000" cy="461665"/>
          </a:xfrm>
          <a:prstGeom prst="rect">
            <a:avLst/>
          </a:prstGeom>
          <a:noFill/>
        </p:spPr>
        <p:txBody>
          <a:bodyPr wrap="square" rtlCol="1">
            <a:spAutoFit/>
          </a:bodyPr>
          <a:lstStyle/>
          <a:p>
            <a:pPr algn="l" rtl="0"/>
            <a:r>
              <a:rPr lang="en-US" sz="2400" b="1" dirty="0" err="1">
                <a:solidFill>
                  <a:srgbClr val="CF17C2"/>
                </a:solidFill>
              </a:rPr>
              <a:t>amage</a:t>
            </a:r>
            <a:endParaRPr lang="ar-SY" sz="2400" b="1" dirty="0">
              <a:solidFill>
                <a:srgbClr val="CF17C2"/>
              </a:solidFill>
            </a:endParaRPr>
          </a:p>
        </p:txBody>
      </p:sp>
      <p:sp>
        <p:nvSpPr>
          <p:cNvPr id="11" name="مربع نص 10"/>
          <p:cNvSpPr txBox="1"/>
          <p:nvPr/>
        </p:nvSpPr>
        <p:spPr>
          <a:xfrm>
            <a:off x="4343400" y="4495800"/>
            <a:ext cx="1828800" cy="461665"/>
          </a:xfrm>
          <a:prstGeom prst="rect">
            <a:avLst/>
          </a:prstGeom>
          <a:noFill/>
        </p:spPr>
        <p:txBody>
          <a:bodyPr wrap="square" rtlCol="1">
            <a:spAutoFit/>
          </a:bodyPr>
          <a:lstStyle/>
          <a:p>
            <a:pPr algn="l" rtl="0"/>
            <a:r>
              <a:rPr lang="en-US" sz="2400" b="1" dirty="0" err="1">
                <a:solidFill>
                  <a:srgbClr val="CF17C2"/>
                </a:solidFill>
              </a:rPr>
              <a:t>isease</a:t>
            </a:r>
            <a:endParaRPr lang="ar-SY" sz="2400" b="1" dirty="0">
              <a:solidFill>
                <a:srgbClr val="CF17C2"/>
              </a:solidFill>
            </a:endParaRPr>
          </a:p>
        </p:txBody>
      </p:sp>
      <p:sp>
        <p:nvSpPr>
          <p:cNvPr id="12" name="مربع نص 11"/>
          <p:cNvSpPr txBox="1"/>
          <p:nvPr/>
        </p:nvSpPr>
        <p:spPr>
          <a:xfrm>
            <a:off x="5105400" y="4876800"/>
            <a:ext cx="1371600" cy="461665"/>
          </a:xfrm>
          <a:prstGeom prst="rect">
            <a:avLst/>
          </a:prstGeom>
          <a:noFill/>
        </p:spPr>
        <p:txBody>
          <a:bodyPr wrap="square" rtlCol="1">
            <a:spAutoFit/>
          </a:bodyPr>
          <a:lstStyle/>
          <a:p>
            <a:pPr algn="l" rtl="0"/>
            <a:r>
              <a:rPr lang="en-US" sz="2400" b="1" dirty="0">
                <a:solidFill>
                  <a:srgbClr val="CF17C2"/>
                </a:solidFill>
              </a:rPr>
              <a:t>armful</a:t>
            </a:r>
            <a:endParaRPr lang="ar-SY" sz="2400" b="1" dirty="0">
              <a:solidFill>
                <a:srgbClr val="CF17C2"/>
              </a:solidFill>
            </a:endParaRPr>
          </a:p>
        </p:txBody>
      </p:sp>
      <p:sp>
        <p:nvSpPr>
          <p:cNvPr id="13" name="مربع نص 12"/>
          <p:cNvSpPr txBox="1"/>
          <p:nvPr/>
        </p:nvSpPr>
        <p:spPr>
          <a:xfrm>
            <a:off x="5334000" y="5257800"/>
            <a:ext cx="1447800" cy="461665"/>
          </a:xfrm>
          <a:prstGeom prst="rect">
            <a:avLst/>
          </a:prstGeom>
          <a:noFill/>
        </p:spPr>
        <p:txBody>
          <a:bodyPr wrap="square" rtlCol="1">
            <a:spAutoFit/>
          </a:bodyPr>
          <a:lstStyle/>
          <a:p>
            <a:pPr algn="l" rtl="0"/>
            <a:r>
              <a:rPr lang="en-US" sz="2400" b="1" dirty="0" err="1">
                <a:solidFill>
                  <a:srgbClr val="CF17C2"/>
                </a:solidFill>
              </a:rPr>
              <a:t>uscles</a:t>
            </a:r>
            <a:endParaRPr lang="ar-SY" sz="2400" b="1" dirty="0">
              <a:solidFill>
                <a:srgbClr val="CF17C2"/>
              </a:solidFill>
            </a:endParaRPr>
          </a:p>
        </p:txBody>
      </p:sp>
      <p:sp>
        <p:nvSpPr>
          <p:cNvPr id="14" name="مربع نص 13"/>
          <p:cNvSpPr txBox="1"/>
          <p:nvPr/>
        </p:nvSpPr>
        <p:spPr>
          <a:xfrm>
            <a:off x="914400" y="2590800"/>
            <a:ext cx="1295400" cy="461665"/>
          </a:xfrm>
          <a:prstGeom prst="rect">
            <a:avLst/>
          </a:prstGeom>
          <a:noFill/>
        </p:spPr>
        <p:txBody>
          <a:bodyPr wrap="square" rtlCol="1">
            <a:spAutoFit/>
          </a:bodyPr>
          <a:lstStyle/>
          <a:p>
            <a:pPr algn="l" rtl="0"/>
            <a:r>
              <a:rPr lang="en-US" sz="2400" b="1" dirty="0" err="1">
                <a:solidFill>
                  <a:srgbClr val="CF17C2"/>
                </a:solidFill>
              </a:rPr>
              <a:t>hronic</a:t>
            </a:r>
            <a:endParaRPr lang="ar-SY" sz="2400" b="1" dirty="0">
              <a:solidFill>
                <a:srgbClr val="CF17C2"/>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10690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ox(i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ox(in)">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i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ox(in)">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ox(in)">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box(in)">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ox(in)">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ox(in)">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52819" fill="hold"/>
                                        <p:tgtEl>
                                          <p:spTgt spid="2"/>
                                        </p:tgtEl>
                                      </p:cBhvr>
                                    </p:cmd>
                                  </p:childTnLst>
                                </p:cTn>
                              </p:par>
                            </p:childTnLst>
                          </p:cTn>
                        </p:par>
                      </p:childTnLst>
                    </p:cTn>
                  </p:par>
                </p:childTnLst>
              </p:cTn>
              <p:nextCondLst>
                <p:cond evt="onClick" delay="0">
                  <p:tgtEl>
                    <p:spTgt spid="2"/>
                  </p:tgtEl>
                </p:cond>
              </p:nextCondLst>
            </p:seq>
            <p:audio>
              <p:cMediaNode vol="80000">
                <p:cTn id="56"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002060"/>
          </a:solidFill>
        </p:spPr>
        <p:txBody>
          <a:bodyPr>
            <a:normAutofit/>
          </a:bodyPr>
          <a:lstStyle/>
          <a:p>
            <a:pPr algn="l" rtl="0"/>
            <a:r>
              <a:rPr lang="en-US" sz="3200" b="1" dirty="0">
                <a:solidFill>
                  <a:schemeClr val="accent6"/>
                </a:solidFill>
              </a:rPr>
              <a:t>Phrasal verbs in context    File 1    p. 157</a:t>
            </a:r>
            <a:endParaRPr lang="ar-SA" sz="3200" b="1" dirty="0">
              <a:solidFill>
                <a:schemeClr val="accent6"/>
              </a:solidFill>
            </a:endParaRPr>
          </a:p>
        </p:txBody>
      </p:sp>
      <p:sp>
        <p:nvSpPr>
          <p:cNvPr id="3" name="عنصر نائب للمحتوى 2"/>
          <p:cNvSpPr>
            <a:spLocks noGrp="1"/>
          </p:cNvSpPr>
          <p:nvPr>
            <p:ph idx="1"/>
          </p:nvPr>
        </p:nvSpPr>
        <p:spPr>
          <a:xfrm>
            <a:off x="457200" y="1219200"/>
            <a:ext cx="8229600" cy="4906963"/>
          </a:xfrm>
        </p:spPr>
        <p:txBody>
          <a:bodyPr>
            <a:normAutofit lnSpcReduction="10000"/>
          </a:bodyPr>
          <a:lstStyle/>
          <a:p>
            <a:pPr algn="l" rtl="0"/>
            <a:r>
              <a:rPr lang="en-US" sz="2400" dirty="0"/>
              <a:t>Complete the phrasal verbs from File 1 with the correct particle. Click to check your answers.</a:t>
            </a:r>
          </a:p>
          <a:p>
            <a:pPr marL="0" indent="0" algn="l" rtl="0">
              <a:buNone/>
            </a:pPr>
            <a:r>
              <a:rPr lang="en-US" sz="2400" b="1" i="1" dirty="0">
                <a:solidFill>
                  <a:schemeClr val="accent6">
                    <a:lumMod val="75000"/>
                  </a:schemeClr>
                </a:solidFill>
              </a:rPr>
              <a:t>              back                  down (x2)                 up (x3)</a:t>
            </a:r>
          </a:p>
          <a:p>
            <a:pPr marL="457200" indent="-457200" algn="l" rtl="0">
              <a:buAutoNum type="arabicPeriod"/>
            </a:pPr>
            <a:r>
              <a:rPr lang="en-US" sz="2400" dirty="0"/>
              <a:t>My brother and his girlfriend </a:t>
            </a:r>
            <a:r>
              <a:rPr lang="en-US" sz="2400" b="1" dirty="0"/>
              <a:t>broke</a:t>
            </a:r>
            <a:r>
              <a:rPr lang="en-US" sz="2400" dirty="0"/>
              <a:t> ______ last month.</a:t>
            </a:r>
          </a:p>
          <a:p>
            <a:pPr marL="457200" indent="-457200" algn="l" rtl="0">
              <a:buAutoNum type="arabicPeriod"/>
            </a:pPr>
            <a:r>
              <a:rPr lang="en-US" sz="2400" dirty="0"/>
              <a:t>I can’t talk now, I’m driving. I’ll </a:t>
            </a:r>
            <a:r>
              <a:rPr lang="en-US" sz="2400" b="1" dirty="0"/>
              <a:t>call</a:t>
            </a:r>
            <a:r>
              <a:rPr lang="en-US" sz="2400" dirty="0"/>
              <a:t> you ______ in fifteen minutes.</a:t>
            </a:r>
          </a:p>
          <a:p>
            <a:pPr marL="457200" indent="-457200" algn="l" rtl="0">
              <a:buAutoNum type="arabicPeriod"/>
            </a:pPr>
            <a:r>
              <a:rPr lang="en-US" sz="2400" dirty="0"/>
              <a:t>This club isn’t a very good place to </a:t>
            </a:r>
            <a:r>
              <a:rPr lang="en-US" sz="2400" b="1" dirty="0"/>
              <a:t>chat</a:t>
            </a:r>
            <a:r>
              <a:rPr lang="en-US" sz="2400" dirty="0"/>
              <a:t> _____ girls. The music is too loud.</a:t>
            </a:r>
          </a:p>
          <a:p>
            <a:pPr marL="457200" indent="-457200" algn="l" rtl="0">
              <a:buAutoNum type="arabicPeriod"/>
            </a:pPr>
            <a:r>
              <a:rPr lang="en-US" sz="2400" dirty="0"/>
              <a:t>The doctor said that I had to </a:t>
            </a:r>
            <a:r>
              <a:rPr lang="en-US" sz="2400" b="1" dirty="0"/>
              <a:t>cut</a:t>
            </a:r>
            <a:r>
              <a:rPr lang="en-US" sz="2400" dirty="0"/>
              <a:t> _____ to one cup of coffee a day.</a:t>
            </a:r>
          </a:p>
          <a:p>
            <a:pPr marL="457200" indent="-457200" algn="l" rtl="0">
              <a:buAutoNum type="arabicPeriod"/>
            </a:pPr>
            <a:r>
              <a:rPr lang="en-US" sz="2400" dirty="0"/>
              <a:t>Don’t </a:t>
            </a:r>
            <a:r>
              <a:rPr lang="en-US" sz="2400" b="1" dirty="0"/>
              <a:t>give</a:t>
            </a:r>
            <a:r>
              <a:rPr lang="en-US" sz="2400" dirty="0"/>
              <a:t> _____ . If you keep trying, I’m sure you’ll find a good job soon.</a:t>
            </a:r>
          </a:p>
          <a:p>
            <a:pPr marL="457200" indent="-457200" algn="l" rtl="0">
              <a:buAutoNum type="arabicPeriod"/>
            </a:pPr>
            <a:r>
              <a:rPr lang="en-US" sz="2400" b="1" dirty="0"/>
              <a:t>Slow</a:t>
            </a:r>
            <a:r>
              <a:rPr lang="en-US" sz="2400" dirty="0"/>
              <a:t> ______! There are speed cameras on this road.</a:t>
            </a:r>
            <a:endParaRPr lang="ar-SA" sz="2400" dirty="0"/>
          </a:p>
        </p:txBody>
      </p:sp>
      <p:sp>
        <p:nvSpPr>
          <p:cNvPr id="4" name="مربع نص 3"/>
          <p:cNvSpPr txBox="1"/>
          <p:nvPr/>
        </p:nvSpPr>
        <p:spPr>
          <a:xfrm>
            <a:off x="5486400" y="2295952"/>
            <a:ext cx="1066800" cy="461665"/>
          </a:xfrm>
          <a:prstGeom prst="rect">
            <a:avLst/>
          </a:prstGeom>
          <a:noFill/>
        </p:spPr>
        <p:txBody>
          <a:bodyPr wrap="square" rtlCol="1">
            <a:spAutoFit/>
          </a:bodyPr>
          <a:lstStyle/>
          <a:p>
            <a:pPr algn="l" rtl="0"/>
            <a:r>
              <a:rPr lang="en-US" sz="2400" b="1" i="1" dirty="0">
                <a:solidFill>
                  <a:schemeClr val="accent6">
                    <a:lumMod val="75000"/>
                  </a:schemeClr>
                </a:solidFill>
              </a:rPr>
              <a:t>up</a:t>
            </a:r>
            <a:endParaRPr lang="ar-SA" sz="2400" b="1" i="1" dirty="0">
              <a:solidFill>
                <a:schemeClr val="accent6">
                  <a:lumMod val="75000"/>
                </a:schemeClr>
              </a:solidFill>
            </a:endParaRPr>
          </a:p>
        </p:txBody>
      </p:sp>
      <p:sp>
        <p:nvSpPr>
          <p:cNvPr id="5" name="مربع نص 4"/>
          <p:cNvSpPr txBox="1"/>
          <p:nvPr/>
        </p:nvSpPr>
        <p:spPr>
          <a:xfrm>
            <a:off x="5836693" y="2686335"/>
            <a:ext cx="1066800" cy="461665"/>
          </a:xfrm>
          <a:prstGeom prst="rect">
            <a:avLst/>
          </a:prstGeom>
          <a:noFill/>
        </p:spPr>
        <p:txBody>
          <a:bodyPr wrap="square" rtlCol="1">
            <a:spAutoFit/>
          </a:bodyPr>
          <a:lstStyle/>
          <a:p>
            <a:pPr algn="l" rtl="0"/>
            <a:r>
              <a:rPr lang="en-US" sz="2400" b="1" i="1" dirty="0">
                <a:solidFill>
                  <a:schemeClr val="accent6">
                    <a:lumMod val="75000"/>
                  </a:schemeClr>
                </a:solidFill>
              </a:rPr>
              <a:t>back</a:t>
            </a:r>
            <a:endParaRPr lang="ar-SA" sz="2400" b="1" i="1" dirty="0">
              <a:solidFill>
                <a:schemeClr val="accent6">
                  <a:lumMod val="75000"/>
                </a:schemeClr>
              </a:solidFill>
            </a:endParaRPr>
          </a:p>
        </p:txBody>
      </p:sp>
      <p:sp>
        <p:nvSpPr>
          <p:cNvPr id="6" name="مربع نص 5"/>
          <p:cNvSpPr txBox="1"/>
          <p:nvPr/>
        </p:nvSpPr>
        <p:spPr>
          <a:xfrm>
            <a:off x="6019800" y="3413078"/>
            <a:ext cx="914400" cy="461665"/>
          </a:xfrm>
          <a:prstGeom prst="rect">
            <a:avLst/>
          </a:prstGeom>
          <a:noFill/>
        </p:spPr>
        <p:txBody>
          <a:bodyPr wrap="square" rtlCol="1">
            <a:spAutoFit/>
          </a:bodyPr>
          <a:lstStyle/>
          <a:p>
            <a:pPr algn="l" rtl="0"/>
            <a:r>
              <a:rPr lang="en-US" sz="2400" b="1" i="1" dirty="0">
                <a:solidFill>
                  <a:schemeClr val="accent6">
                    <a:lumMod val="75000"/>
                  </a:schemeClr>
                </a:solidFill>
              </a:rPr>
              <a:t>up</a:t>
            </a:r>
            <a:endParaRPr lang="ar-SA" sz="2400" b="1" i="1" dirty="0">
              <a:solidFill>
                <a:schemeClr val="accent6">
                  <a:lumMod val="75000"/>
                </a:schemeClr>
              </a:solidFill>
            </a:endParaRPr>
          </a:p>
        </p:txBody>
      </p:sp>
      <p:sp>
        <p:nvSpPr>
          <p:cNvPr id="7" name="مربع نص 6"/>
          <p:cNvSpPr txBox="1"/>
          <p:nvPr/>
        </p:nvSpPr>
        <p:spPr>
          <a:xfrm>
            <a:off x="4953000" y="4153470"/>
            <a:ext cx="1066800" cy="461665"/>
          </a:xfrm>
          <a:prstGeom prst="rect">
            <a:avLst/>
          </a:prstGeom>
          <a:noFill/>
        </p:spPr>
        <p:txBody>
          <a:bodyPr wrap="square" rtlCol="1">
            <a:spAutoFit/>
          </a:bodyPr>
          <a:lstStyle/>
          <a:p>
            <a:pPr algn="l" rtl="0"/>
            <a:r>
              <a:rPr lang="en-US" sz="2400" b="1" i="1" dirty="0">
                <a:solidFill>
                  <a:schemeClr val="accent6">
                    <a:lumMod val="75000"/>
                  </a:schemeClr>
                </a:solidFill>
              </a:rPr>
              <a:t>down</a:t>
            </a:r>
            <a:endParaRPr lang="ar-SA" sz="2400" b="1" i="1" dirty="0">
              <a:solidFill>
                <a:schemeClr val="accent6">
                  <a:lumMod val="75000"/>
                </a:schemeClr>
              </a:solidFill>
            </a:endParaRPr>
          </a:p>
        </p:txBody>
      </p:sp>
      <p:sp>
        <p:nvSpPr>
          <p:cNvPr id="8" name="مربع نص 7"/>
          <p:cNvSpPr txBox="1"/>
          <p:nvPr/>
        </p:nvSpPr>
        <p:spPr>
          <a:xfrm>
            <a:off x="2514600" y="4872335"/>
            <a:ext cx="838200" cy="461665"/>
          </a:xfrm>
          <a:prstGeom prst="rect">
            <a:avLst/>
          </a:prstGeom>
          <a:noFill/>
        </p:spPr>
        <p:txBody>
          <a:bodyPr wrap="square" rtlCol="1">
            <a:spAutoFit/>
          </a:bodyPr>
          <a:lstStyle/>
          <a:p>
            <a:pPr algn="l" rtl="0"/>
            <a:r>
              <a:rPr lang="en-US" sz="2400" b="1" i="1" dirty="0">
                <a:solidFill>
                  <a:schemeClr val="accent6">
                    <a:lumMod val="75000"/>
                  </a:schemeClr>
                </a:solidFill>
              </a:rPr>
              <a:t>up</a:t>
            </a:r>
            <a:endParaRPr lang="ar-SA" sz="2400" b="1" i="1" dirty="0">
              <a:solidFill>
                <a:schemeClr val="accent6">
                  <a:lumMod val="75000"/>
                </a:schemeClr>
              </a:solidFill>
            </a:endParaRPr>
          </a:p>
        </p:txBody>
      </p:sp>
      <p:sp>
        <p:nvSpPr>
          <p:cNvPr id="9" name="مربع نص 8"/>
          <p:cNvSpPr txBox="1"/>
          <p:nvPr/>
        </p:nvSpPr>
        <p:spPr>
          <a:xfrm>
            <a:off x="1676400" y="5596719"/>
            <a:ext cx="1066800" cy="461665"/>
          </a:xfrm>
          <a:prstGeom prst="rect">
            <a:avLst/>
          </a:prstGeom>
          <a:noFill/>
        </p:spPr>
        <p:txBody>
          <a:bodyPr wrap="square" rtlCol="1">
            <a:spAutoFit/>
          </a:bodyPr>
          <a:lstStyle/>
          <a:p>
            <a:pPr algn="l" rtl="0"/>
            <a:r>
              <a:rPr lang="en-US" sz="2400" b="1" i="1" dirty="0">
                <a:solidFill>
                  <a:schemeClr val="accent6">
                    <a:lumMod val="75000"/>
                  </a:schemeClr>
                </a:solidFill>
              </a:rPr>
              <a:t>down</a:t>
            </a:r>
            <a:endParaRPr lang="ar-SA" sz="2400" b="1" i="1" dirty="0">
              <a:solidFill>
                <a:schemeClr val="accent6">
                  <a:lumMod val="75000"/>
                </a:schemeClr>
              </a:solidFill>
            </a:endParaRPr>
          </a:p>
        </p:txBody>
      </p:sp>
      <p:pic>
        <p:nvPicPr>
          <p:cNvPr id="11"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772400" y="327819"/>
            <a:ext cx="609600" cy="609600"/>
          </a:xfrm>
          <a:prstGeom prst="rect">
            <a:avLst/>
          </a:prstGeom>
        </p:spPr>
      </p:pic>
    </p:spTree>
    <p:extLst>
      <p:ext uri="{BB962C8B-B14F-4D97-AF65-F5344CB8AC3E}">
        <p14:creationId xmlns:p14="http://schemas.microsoft.com/office/powerpoint/2010/main" val="276302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1"/>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9615" fill="hold"/>
                                        <p:tgtEl>
                                          <p:spTgt spid="11"/>
                                        </p:tgtEl>
                                      </p:cBhvr>
                                    </p:cmd>
                                  </p:childTnLst>
                                </p:cTn>
                              </p:par>
                            </p:childTnLst>
                          </p:cTn>
                        </p:par>
                      </p:childTnLst>
                    </p:cTn>
                  </p:par>
                </p:childTnLst>
              </p:cTn>
              <p:nextCondLst>
                <p:cond evt="onClick" delay="0">
                  <p:tgtEl>
                    <p:spTgt spid="11"/>
                  </p:tgtEl>
                </p:cond>
              </p:nextCondLst>
            </p:seq>
            <p:audio>
              <p:cMediaNode vol="80000">
                <p:cTn id="44" fill="hold" display="0">
                  <p:stCondLst>
                    <p:cond delay="indefinite"/>
                  </p:stCondLst>
                  <p:endCondLst>
                    <p:cond evt="onStopAudio" delay="0">
                      <p:tgtEl>
                        <p:sldTgt/>
                      </p:tgtEl>
                    </p:cond>
                  </p:endCondLst>
                </p:cTn>
                <p:tgtEl>
                  <p:spTgt spid="11"/>
                </p:tgtEl>
              </p:cMediaNode>
            </p:audio>
          </p:childTnLst>
        </p:cTn>
      </p:par>
    </p:tnLst>
    <p:bldLst>
      <p:bldP spid="4" grpId="0"/>
      <p:bldP spid="5" grpId="0"/>
      <p:bldP spid="6" grpId="0"/>
      <p:bldP spid="7" grpId="0"/>
      <p:bldP spid="8"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626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0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3170</Words>
  <Application>Microsoft Office PowerPoint</Application>
  <PresentationFormat>عرض على الشاشة (3:4)‏</PresentationFormat>
  <Paragraphs>371</Paragraphs>
  <Slides>32</Slides>
  <Notes>0</Notes>
  <HiddenSlides>0</HiddenSlides>
  <MMClips>32</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32</vt:i4>
      </vt:variant>
    </vt:vector>
  </HeadingPairs>
  <TitlesOfParts>
    <vt:vector size="38" baseType="lpstr">
      <vt:lpstr>Arial</vt:lpstr>
      <vt:lpstr>Calibri</vt:lpstr>
      <vt:lpstr>Times New Roman</vt:lpstr>
      <vt:lpstr>Wingdings</vt:lpstr>
      <vt:lpstr>سمة Office</vt:lpstr>
      <vt:lpstr>1_سمة Office</vt:lpstr>
      <vt:lpstr>عرض تقديمي في PowerPoint</vt:lpstr>
      <vt:lpstr>عرض تقديمي في PowerPoint</vt:lpstr>
      <vt:lpstr>              You’re the doc!                   P. 12</vt:lpstr>
      <vt:lpstr>              You’re the doc!                   P. 12</vt:lpstr>
      <vt:lpstr>                         You’re the doc!                   P. 12</vt:lpstr>
      <vt:lpstr>                         You’re the doc!                   P. 12</vt:lpstr>
      <vt:lpstr>Vocabulary Bank      Illness and treatment          p. 147</vt:lpstr>
      <vt:lpstr>Vocabulary Bank      Illness and treatment          p. 147</vt:lpstr>
      <vt:lpstr>2 Illnesses and injuries                       p. 147 a Match the illnesses/conditions with their causes or symptoms.</vt:lpstr>
      <vt:lpstr>3 Treatment                                                   p. 147</vt:lpstr>
      <vt:lpstr>Grammar Bank                            p. 132 1C   Present perfect (simple and continuous)</vt:lpstr>
      <vt:lpstr>Grammar Bank                            p. 132 1C   Present perfect (simple and continuous)</vt:lpstr>
      <vt:lpstr>Grammar Bank                            p. 132 1C   Present perfect (simple and continuous)</vt:lpstr>
      <vt:lpstr>Grammar Bank                            p. 132 1C   Present perfect (simple and continuous)</vt:lpstr>
      <vt:lpstr>Grammar Bank                            p. 132 1C   Present perfect (simple and continuous)</vt:lpstr>
      <vt:lpstr>Grammar Bank                            p. 133 1C   Present perfect (simple and continuous)</vt:lpstr>
      <vt:lpstr>Grammar Bank                            p. 133 1C   present perfect (simple and continuous)</vt:lpstr>
      <vt:lpstr>GRAMMAR present perfect (simple and continuous) p. 14</vt:lpstr>
      <vt:lpstr>New grammar                                             p. 14</vt:lpstr>
      <vt:lpstr>New grammar                                             p. 14</vt:lpstr>
      <vt:lpstr>New grammar                                            p. 14</vt:lpstr>
      <vt:lpstr>Use the prompts to ask and answer the questions. P. 14</vt:lpstr>
      <vt:lpstr>Use the prompts to ask and answer the questions. P. 14</vt:lpstr>
      <vt:lpstr>Reading     Get stressed, stay young          p. 15</vt:lpstr>
      <vt:lpstr>Reading     Get stressed, stay young          p. 15</vt:lpstr>
      <vt:lpstr>Reading     Get stressed, stay young          p. 15</vt:lpstr>
      <vt:lpstr>Reading     Get stressed, stay young          p. 15</vt:lpstr>
      <vt:lpstr>Reading     Get stressed, stay young          p. 15</vt:lpstr>
      <vt:lpstr>Reading     Get stressed, stay young          p. 15</vt:lpstr>
      <vt:lpstr>Reading     Get stressed, stay young          p. 15</vt:lpstr>
      <vt:lpstr>Phrasal verbs in context    File 1    p. 157</vt:lpstr>
      <vt:lpstr>عرض تقديمي في PowerPoint</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
  <cp:lastModifiedBy/>
  <cp:revision>297</cp:revision>
  <dcterms:created xsi:type="dcterms:W3CDTF">2022-11-07T14:48:46Z</dcterms:created>
  <dcterms:modified xsi:type="dcterms:W3CDTF">2025-09-15T09:38:00Z</dcterms:modified>
</cp:coreProperties>
</file>