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removePersonalInfoOnSave="1" saveSubsetFonts="1">
  <p:sldMasterIdLst>
    <p:sldMasterId id="2147483720" r:id="rId1"/>
    <p:sldMasterId id="2147483732" r:id="rId2"/>
  </p:sldMasterIdLst>
  <p:notesMasterIdLst>
    <p:notesMasterId r:id="rId36"/>
  </p:notesMasterIdLst>
  <p:sldIdLst>
    <p:sldId id="288" r:id="rId3"/>
    <p:sldId id="257" r:id="rId4"/>
    <p:sldId id="289" r:id="rId5"/>
    <p:sldId id="292" r:id="rId6"/>
    <p:sldId id="293" r:id="rId7"/>
    <p:sldId id="294" r:id="rId8"/>
    <p:sldId id="295" r:id="rId9"/>
    <p:sldId id="296" r:id="rId10"/>
    <p:sldId id="297" r:id="rId11"/>
    <p:sldId id="298" r:id="rId12"/>
    <p:sldId id="299" r:id="rId13"/>
    <p:sldId id="300" r:id="rId14"/>
    <p:sldId id="324" r:id="rId15"/>
    <p:sldId id="328" r:id="rId16"/>
    <p:sldId id="325" r:id="rId17"/>
    <p:sldId id="326" r:id="rId18"/>
    <p:sldId id="329" r:id="rId19"/>
    <p:sldId id="301" r:id="rId20"/>
    <p:sldId id="314" r:id="rId21"/>
    <p:sldId id="302" r:id="rId22"/>
    <p:sldId id="317" r:id="rId23"/>
    <p:sldId id="318" r:id="rId24"/>
    <p:sldId id="320" r:id="rId25"/>
    <p:sldId id="321" r:id="rId26"/>
    <p:sldId id="307" r:id="rId27"/>
    <p:sldId id="322" r:id="rId28"/>
    <p:sldId id="323" r:id="rId29"/>
    <p:sldId id="309" r:id="rId30"/>
    <p:sldId id="310" r:id="rId31"/>
    <p:sldId id="311" r:id="rId32"/>
    <p:sldId id="312" r:id="rId33"/>
    <p:sldId id="313" r:id="rId34"/>
    <p:sldId id="283" r:id="rId3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50000" saltData="klK92FygLGnmtAnZ/jhrxg==" hashData="btq8CynagZg4LqrFsPQz8NTuJN4="/>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02E6"/>
    <a:srgbClr val="FF6699"/>
    <a:srgbClr val="D802C9"/>
    <a:srgbClr val="FF5050"/>
    <a:srgbClr val="FFFF99"/>
    <a:srgbClr val="FFFFCC"/>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87" d="100"/>
          <a:sy n="87" d="100"/>
        </p:scale>
        <p:origin x="636"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Y"/>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D14D23A3-4B6F-405B-90D9-DA75CDF3F43B}" type="datetimeFigureOut">
              <a:rPr lang="ar-SY" smtClean="0"/>
              <a:pPr/>
              <a:t>23/03/1447</a:t>
            </a:fld>
            <a:endParaRPr lang="ar-SY"/>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Y"/>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Y"/>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C23EF64B-5324-4F0B-ABE9-C2CD507A9FEF}" type="slidenum">
              <a:rPr lang="ar-SY" smtClean="0"/>
              <a:pPr/>
              <a:t>‹#›</a:t>
            </a:fld>
            <a:endParaRPr lang="ar-SY"/>
          </a:p>
        </p:txBody>
      </p:sp>
    </p:spTree>
    <p:extLst>
      <p:ext uri="{BB962C8B-B14F-4D97-AF65-F5344CB8AC3E}">
        <p14:creationId xmlns:p14="http://schemas.microsoft.com/office/powerpoint/2010/main" val="214893294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algn="l" rtl="0"/>
            <a:endParaRPr lang="ar-SY" b="1" dirty="0"/>
          </a:p>
        </p:txBody>
      </p:sp>
      <p:sp>
        <p:nvSpPr>
          <p:cNvPr id="4" name="عنصر نائب لرقم الشريحة 3"/>
          <p:cNvSpPr>
            <a:spLocks noGrp="1"/>
          </p:cNvSpPr>
          <p:nvPr>
            <p:ph type="sldNum" sz="quarter" idx="10"/>
          </p:nvPr>
        </p:nvSpPr>
        <p:spPr/>
        <p:txBody>
          <a:bodyPr/>
          <a:lstStyle/>
          <a:p>
            <a:fld id="{C23EF64B-5324-4F0B-ABE9-C2CD507A9FEF}" type="slidenum">
              <a:rPr lang="ar-SY" smtClean="0"/>
              <a:pPr/>
              <a:t>3</a:t>
            </a:fld>
            <a:endParaRPr lang="ar-SY"/>
          </a:p>
        </p:txBody>
      </p:sp>
    </p:spTree>
    <p:extLst>
      <p:ext uri="{BB962C8B-B14F-4D97-AF65-F5344CB8AC3E}">
        <p14:creationId xmlns:p14="http://schemas.microsoft.com/office/powerpoint/2010/main" val="2425464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SY" dirty="0"/>
          </a:p>
        </p:txBody>
      </p:sp>
      <p:sp>
        <p:nvSpPr>
          <p:cNvPr id="4" name="عنصر نائب لرقم الشريحة 3"/>
          <p:cNvSpPr>
            <a:spLocks noGrp="1"/>
          </p:cNvSpPr>
          <p:nvPr>
            <p:ph type="sldNum" sz="quarter" idx="10"/>
          </p:nvPr>
        </p:nvSpPr>
        <p:spPr/>
        <p:txBody>
          <a:bodyPr/>
          <a:lstStyle/>
          <a:p>
            <a:fld id="{C23EF64B-5324-4F0B-ABE9-C2CD507A9FEF}" type="slidenum">
              <a:rPr lang="ar-SY" smtClean="0"/>
              <a:pPr/>
              <a:t>6</a:t>
            </a:fld>
            <a:endParaRPr lang="ar-SY"/>
          </a:p>
        </p:txBody>
      </p:sp>
    </p:spTree>
    <p:extLst>
      <p:ext uri="{BB962C8B-B14F-4D97-AF65-F5344CB8AC3E}">
        <p14:creationId xmlns:p14="http://schemas.microsoft.com/office/powerpoint/2010/main" val="3792896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endParaRPr lang="ar-SY"/>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ar-SY"/>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endParaRPr lang="ar-SY"/>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endParaRPr lang="ar-SY"/>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Y"/>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endParaRPr lang="ar-SY"/>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endParaRPr lang="ar-SY"/>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ar-SY"/>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endParaRPr lang="ar-SY"/>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endParaRPr lang="ar-SY"/>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Y"/>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endParaRPr lang="ar-SY"/>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13000" b="-13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13000" b="-13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audio" Target="../media/media2.m4a"/><Relationship Id="rId2" Type="http://schemas.microsoft.com/office/2007/relationships/media" Target="../media/media2.m4a"/><Relationship Id="rId1" Type="http://schemas.openxmlformats.org/officeDocument/2006/relationships/themeOverride" Target="../theme/themeOverride1.xml"/><Relationship Id="rId6" Type="http://schemas.openxmlformats.org/officeDocument/2006/relationships/image" Target="../media/image4.png"/><Relationship Id="rId5" Type="http://schemas.openxmlformats.org/officeDocument/2006/relationships/notesSlide" Target="../notesSlides/notesSlide1.xml"/><Relationship Id="rId4"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microsoft.com/office/2007/relationships/media" Target="../media/media16.m4a"/><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4.png"/><Relationship Id="rId5" Type="http://schemas.openxmlformats.org/officeDocument/2006/relationships/slideLayout" Target="../slideLayouts/slideLayout2.xml"/><Relationship Id="rId4" Type="http://schemas.openxmlformats.org/officeDocument/2006/relationships/audio" Target="../media/media16.m4a"/></Relationships>
</file>

<file path=ppt/slides/_rels/slide19.xml.rels><?xml version="1.0" encoding="UTF-8" standalone="yes"?>
<Relationships xmlns="http://schemas.openxmlformats.org/package/2006/relationships"><Relationship Id="rId3" Type="http://schemas.microsoft.com/office/2007/relationships/media" Target="../media/media18.m4a"/><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4.png"/><Relationship Id="rId5" Type="http://schemas.openxmlformats.org/officeDocument/2006/relationships/slideLayout" Target="../slideLayouts/slideLayout2.xml"/><Relationship Id="rId4" Type="http://schemas.openxmlformats.org/officeDocument/2006/relationships/audio" Target="../media/media18.m4a"/></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4.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4.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4.pn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5" Type="http://schemas.openxmlformats.org/officeDocument/2006/relationships/image" Target="../media/image4.png"/><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4.png"/><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4a"/><Relationship Id="rId1" Type="http://schemas.microsoft.com/office/2007/relationships/media" Target="../media/media29.m4a"/><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2.m4a"/><Relationship Id="rId1" Type="http://schemas.microsoft.com/office/2007/relationships/media" Target="../media/media32.m4a"/><Relationship Id="rId5" Type="http://schemas.openxmlformats.org/officeDocument/2006/relationships/image" Target="../media/image4.png"/><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medical.jpg"/>
          <p:cNvPicPr>
            <a:picLocks noChangeAspect="1"/>
          </p:cNvPicPr>
          <p:nvPr/>
        </p:nvPicPr>
        <p:blipFill>
          <a:blip r:embed="rId2"/>
          <a:srcRect l="17955"/>
          <a:stretch>
            <a:fillRect/>
          </a:stretch>
        </p:blipFill>
        <p:spPr>
          <a:xfrm>
            <a:off x="571472" y="642918"/>
            <a:ext cx="8140903" cy="5910282"/>
          </a:xfrm>
          <a:prstGeom prst="rect">
            <a:avLst/>
          </a:prstGeom>
        </p:spPr>
      </p:pic>
      <p:sp>
        <p:nvSpPr>
          <p:cNvPr id="6" name="مربع نص 5"/>
          <p:cNvSpPr txBox="1"/>
          <p:nvPr/>
        </p:nvSpPr>
        <p:spPr>
          <a:xfrm>
            <a:off x="609600" y="5029200"/>
            <a:ext cx="7891490" cy="1569660"/>
          </a:xfrm>
          <a:prstGeom prst="rect">
            <a:avLst/>
          </a:prstGeom>
          <a:noFill/>
        </p:spPr>
        <p:txBody>
          <a:bodyPr wrap="square" rtlCol="1">
            <a:spAutoFit/>
          </a:bodyPr>
          <a:lstStyle/>
          <a:p>
            <a:pPr algn="l" rtl="0"/>
            <a:r>
              <a:rPr lang="en-US" sz="4800" b="1" dirty="0">
                <a:solidFill>
                  <a:schemeClr val="accent6">
                    <a:lumMod val="75000"/>
                  </a:schemeClr>
                </a:solidFill>
                <a:effectLst>
                  <a:outerShdw blurRad="38100" dist="38100" dir="2700000" algn="tl">
                    <a:srgbClr val="000000">
                      <a:alpha val="43137"/>
                    </a:srgbClr>
                  </a:outerShdw>
                </a:effectLst>
              </a:rPr>
              <a:t>Damascus University</a:t>
            </a:r>
          </a:p>
          <a:p>
            <a:pPr algn="l" rtl="0"/>
            <a:r>
              <a:rPr lang="en-US" sz="4800" b="1" dirty="0">
                <a:solidFill>
                  <a:schemeClr val="accent6">
                    <a:lumMod val="75000"/>
                  </a:schemeClr>
                </a:solidFill>
                <a:effectLst>
                  <a:outerShdw blurRad="38100" dist="38100" dir="2700000" algn="tl">
                    <a:srgbClr val="000000">
                      <a:alpha val="43137"/>
                    </a:srgbClr>
                  </a:outerShdw>
                </a:effectLst>
              </a:rPr>
              <a:t>Medical Preparatory English</a:t>
            </a:r>
            <a:endParaRPr lang="ar-SY" dirty="0">
              <a:solidFill>
                <a:schemeClr val="accent6">
                  <a:lumMod val="75000"/>
                </a:schemeClr>
              </a:solidFill>
            </a:endParaRPr>
          </a:p>
        </p:txBody>
      </p:sp>
    </p:spTree>
    <p:extLst>
      <p:ext uri="{BB962C8B-B14F-4D97-AF65-F5344CB8AC3E}">
        <p14:creationId xmlns:p14="http://schemas.microsoft.com/office/powerpoint/2010/main" val="23111993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785786" y="3929066"/>
            <a:ext cx="7572428" cy="1428760"/>
          </a:xfrm>
          <a:solidFill>
            <a:schemeClr val="accent6">
              <a:lumMod val="40000"/>
              <a:lumOff val="60000"/>
            </a:schemeClr>
          </a:solidFill>
        </p:spPr>
        <p:txBody>
          <a:bodyPr>
            <a:normAutofit lnSpcReduction="10000"/>
          </a:bodyPr>
          <a:lstStyle/>
          <a:p>
            <a:r>
              <a:rPr lang="ar-SA" sz="4000" b="1" dirty="0">
                <a:solidFill>
                  <a:schemeClr val="accent6">
                    <a:lumMod val="50000"/>
                  </a:schemeClr>
                </a:solidFill>
              </a:rPr>
              <a:t> </a:t>
            </a:r>
            <a:r>
              <a:rPr lang="en-US" sz="4000" b="1" dirty="0">
                <a:solidFill>
                  <a:schemeClr val="accent6">
                    <a:lumMod val="50000"/>
                  </a:schemeClr>
                </a:solidFill>
              </a:rPr>
              <a:t>New English File</a:t>
            </a:r>
          </a:p>
          <a:p>
            <a:r>
              <a:rPr lang="en-US" sz="4000" b="1" dirty="0">
                <a:solidFill>
                  <a:schemeClr val="accent6">
                    <a:lumMod val="50000"/>
                  </a:schemeClr>
                </a:solidFill>
              </a:rPr>
              <a:t>Upper-intermediate </a:t>
            </a:r>
          </a:p>
          <a:p>
            <a:endParaRPr lang="ar-SY" sz="4000" b="1" dirty="0">
              <a:solidFill>
                <a:schemeClr val="accent6">
                  <a:lumMod val="50000"/>
                </a:schemeClr>
              </a:solidFill>
            </a:endParaRPr>
          </a:p>
        </p:txBody>
      </p:sp>
      <p:pic>
        <p:nvPicPr>
          <p:cNvPr id="1028" name="Picture 4"/>
          <p:cNvPicPr>
            <a:picLocks noChangeAspect="1" noChangeArrowheads="1"/>
          </p:cNvPicPr>
          <p:nvPr/>
        </p:nvPicPr>
        <p:blipFill>
          <a:blip r:embed="rId4"/>
          <a:srcRect l="3880" t="10937" r="1683" b="8984"/>
          <a:stretch>
            <a:fillRect/>
          </a:stretch>
        </p:blipFill>
        <p:spPr bwMode="auto">
          <a:xfrm>
            <a:off x="785786" y="357166"/>
            <a:ext cx="7572428" cy="3610111"/>
          </a:xfrm>
          <a:prstGeom prst="rect">
            <a:avLst/>
          </a:prstGeom>
          <a:noFill/>
          <a:ln w="9525">
            <a:noFill/>
            <a:miter lim="800000"/>
            <a:headEnd/>
            <a:tailEnd/>
          </a:ln>
          <a:effectLst/>
        </p:spPr>
      </p:pic>
      <p:sp>
        <p:nvSpPr>
          <p:cNvPr id="7" name="مربع نص 6"/>
          <p:cNvSpPr txBox="1"/>
          <p:nvPr/>
        </p:nvSpPr>
        <p:spPr>
          <a:xfrm>
            <a:off x="785786" y="5357826"/>
            <a:ext cx="7572428" cy="923330"/>
          </a:xfrm>
          <a:prstGeom prst="rect">
            <a:avLst/>
          </a:prstGeom>
          <a:solidFill>
            <a:schemeClr val="tx2">
              <a:lumMod val="40000"/>
              <a:lumOff val="60000"/>
            </a:schemeClr>
          </a:solidFill>
        </p:spPr>
        <p:txBody>
          <a:bodyPr wrap="square" rtlCol="1">
            <a:spAutoFit/>
          </a:bodyPr>
          <a:lstStyle/>
          <a:p>
            <a:pPr algn="ctr"/>
            <a:r>
              <a:rPr lang="en-US" sz="5400" b="1" dirty="0"/>
              <a:t>Term 2 – Session 9</a:t>
            </a:r>
            <a:endParaRPr lang="ar-SY" sz="5400" b="1" dirty="0"/>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7620000" y="5504455"/>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893"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92162"/>
          </a:xfrm>
          <a:solidFill>
            <a:srgbClr val="00B050"/>
          </a:solidFill>
        </p:spPr>
        <p:txBody>
          <a:bodyPr>
            <a:normAutofit/>
          </a:bodyPr>
          <a:lstStyle/>
          <a:p>
            <a:pPr algn="l" rtl="0"/>
            <a:r>
              <a:rPr lang="en-US" sz="3600" b="1" dirty="0">
                <a:solidFill>
                  <a:schemeClr val="bg1"/>
                </a:solidFill>
              </a:rPr>
              <a:t>        Speaking to the world   p. 84</a:t>
            </a:r>
            <a:r>
              <a:rPr lang="en-US" sz="3600" dirty="0">
                <a:solidFill>
                  <a:schemeClr val="bg1"/>
                </a:solidFill>
              </a:rPr>
              <a:t> </a:t>
            </a:r>
            <a:endParaRPr lang="ar-SA" sz="3600" dirty="0">
              <a:solidFill>
                <a:schemeClr val="bg1"/>
              </a:solidFill>
            </a:endParaRPr>
          </a:p>
        </p:txBody>
      </p:sp>
      <p:sp>
        <p:nvSpPr>
          <p:cNvPr id="3" name="عنصر نائب للمحتوى 2"/>
          <p:cNvSpPr>
            <a:spLocks noGrp="1"/>
          </p:cNvSpPr>
          <p:nvPr>
            <p:ph idx="1"/>
          </p:nvPr>
        </p:nvSpPr>
        <p:spPr>
          <a:xfrm>
            <a:off x="304800" y="1143000"/>
            <a:ext cx="8534400" cy="5334000"/>
          </a:xfrm>
        </p:spPr>
        <p:txBody>
          <a:bodyPr>
            <a:noAutofit/>
          </a:bodyPr>
          <a:lstStyle/>
          <a:p>
            <a:pPr algn="l" rtl="0">
              <a:buNone/>
            </a:pPr>
            <a:r>
              <a:rPr lang="en-US" sz="2400" b="1" dirty="0">
                <a:solidFill>
                  <a:srgbClr val="D802C9"/>
                </a:solidFill>
              </a:rPr>
              <a:t>READING</a:t>
            </a:r>
          </a:p>
          <a:p>
            <a:pPr marL="514350" indent="-514350" algn="l" rtl="0">
              <a:buAutoNum type="alphaLcPeriod"/>
            </a:pPr>
            <a:r>
              <a:rPr lang="en-US" sz="2400" b="1" dirty="0"/>
              <a:t>What do you know about the first moon landing?</a:t>
            </a:r>
            <a:br>
              <a:rPr lang="en-US" sz="2400" b="1" dirty="0"/>
            </a:br>
            <a:r>
              <a:rPr lang="en-US" sz="2400" b="1" dirty="0"/>
              <a:t>Answer these questions.</a:t>
            </a:r>
          </a:p>
          <a:p>
            <a:pPr marL="514350" indent="-514350" algn="l" rtl="0">
              <a:buNone/>
            </a:pPr>
            <a:r>
              <a:rPr lang="en-US" sz="2400" dirty="0"/>
              <a:t>1. Who was the first man to set foot on the moon?</a:t>
            </a:r>
            <a:br>
              <a:rPr lang="en-US" sz="2400" dirty="0"/>
            </a:br>
            <a:r>
              <a:rPr lang="en-US" sz="2400" dirty="0"/>
              <a:t>a. Yuri Gagarin        b. Buzz </a:t>
            </a:r>
            <a:r>
              <a:rPr lang="en-US" sz="2400" dirty="0" err="1"/>
              <a:t>Aldrin</a:t>
            </a:r>
            <a:r>
              <a:rPr lang="en-US" sz="2400" dirty="0"/>
              <a:t>          c. Neil Armstrong</a:t>
            </a:r>
          </a:p>
          <a:p>
            <a:pPr marL="514350" indent="-514350" algn="l" rtl="0">
              <a:buNone/>
            </a:pPr>
            <a:r>
              <a:rPr lang="en-US" sz="2400" dirty="0"/>
              <a:t>2. When did he land on the moon?</a:t>
            </a:r>
            <a:br>
              <a:rPr lang="en-US" sz="2400" dirty="0"/>
            </a:br>
            <a:r>
              <a:rPr lang="en-US" sz="2400" dirty="0"/>
              <a:t>a. In 1959.               b. In 1969.                c. In 1979.</a:t>
            </a:r>
          </a:p>
          <a:p>
            <a:pPr marL="514350" indent="-514350" algn="l" rtl="0">
              <a:buNone/>
            </a:pPr>
            <a:r>
              <a:rPr lang="en-US" sz="2400" dirty="0"/>
              <a:t>3. What was the first thing he said when he landed?</a:t>
            </a:r>
            <a:br>
              <a:rPr lang="en-US" sz="2400" dirty="0"/>
            </a:br>
            <a:r>
              <a:rPr lang="en-US" sz="2400" dirty="0"/>
              <a:t>a. ‘Wow! It’s so big!’      b. ‘I’m floating in a most peculiar way.’</a:t>
            </a:r>
            <a:br>
              <a:rPr lang="en-US" sz="2400" dirty="0"/>
            </a:br>
            <a:r>
              <a:rPr lang="en-US" sz="2400" dirty="0"/>
              <a:t>c. ‘That’s one small step for man, one giant leap for mankind.’</a:t>
            </a:r>
          </a:p>
          <a:p>
            <a:pPr marL="514350" indent="-514350" algn="l" rtl="0">
              <a:buNone/>
            </a:pPr>
            <a:r>
              <a:rPr lang="en-US" sz="2400" b="1" dirty="0"/>
              <a:t>b.    Read the article and check. What controversy has there been since then about what Neil Armstrong actually said? Why is the missing ‘a’ so important? </a:t>
            </a:r>
            <a:endParaRPr lang="ar-SA" sz="2400" b="1" dirty="0"/>
          </a:p>
        </p:txBody>
      </p:sp>
      <p:sp>
        <p:nvSpPr>
          <p:cNvPr id="4" name="مربع نص 3"/>
          <p:cNvSpPr txBox="1"/>
          <p:nvPr/>
        </p:nvSpPr>
        <p:spPr>
          <a:xfrm>
            <a:off x="533400" y="381000"/>
            <a:ext cx="685800" cy="584775"/>
          </a:xfrm>
          <a:prstGeom prst="rect">
            <a:avLst/>
          </a:prstGeom>
          <a:solidFill>
            <a:schemeClr val="bg1"/>
          </a:solidFill>
        </p:spPr>
        <p:txBody>
          <a:bodyPr wrap="square" rtlCol="1">
            <a:spAutoFit/>
          </a:bodyPr>
          <a:lstStyle/>
          <a:p>
            <a:pPr algn="ctr"/>
            <a:r>
              <a:rPr lang="en-US" sz="3200" b="1" dirty="0">
                <a:solidFill>
                  <a:srgbClr val="00B050"/>
                </a:solidFill>
              </a:rPr>
              <a:t>6A</a:t>
            </a:r>
            <a:endParaRPr lang="ar-SY" sz="3200" b="1" dirty="0">
              <a:solidFill>
                <a:srgbClr val="00B050"/>
              </a:solidFill>
            </a:endParaRPr>
          </a:p>
        </p:txBody>
      </p:sp>
      <p:pic>
        <p:nvPicPr>
          <p:cNvPr id="6" name="صوت مسجّل">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cstate="print"/>
          <a:stretch>
            <a:fillRect/>
          </a:stretch>
        </p:blipFill>
        <p:spPr>
          <a:xfrm>
            <a:off x="8001000" y="390099"/>
            <a:ext cx="609600" cy="609600"/>
          </a:xfrm>
          <a:prstGeom prst="rect">
            <a:avLst/>
          </a:prstGeom>
        </p:spPr>
      </p:pic>
    </p:spTree>
    <p:extLst>
      <p:ext uri="{BB962C8B-B14F-4D97-AF65-F5344CB8AC3E}">
        <p14:creationId xmlns:p14="http://schemas.microsoft.com/office/powerpoint/2010/main" val="132547484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2285"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39762"/>
          </a:xfrm>
          <a:solidFill>
            <a:schemeClr val="bg1">
              <a:lumMod val="85000"/>
            </a:schemeClr>
          </a:solidFill>
        </p:spPr>
        <p:txBody>
          <a:bodyPr>
            <a:noAutofit/>
          </a:bodyPr>
          <a:lstStyle/>
          <a:p>
            <a:pPr algn="l" rtl="0"/>
            <a:r>
              <a:rPr lang="en-US" sz="2800" b="1" dirty="0">
                <a:solidFill>
                  <a:srgbClr val="7030A0"/>
                </a:solidFill>
              </a:rPr>
              <a:t>One small word, one big difference in meaning</a:t>
            </a:r>
            <a:endParaRPr lang="ar-SA" sz="2800" dirty="0">
              <a:solidFill>
                <a:srgbClr val="7030A0"/>
              </a:solidFill>
            </a:endParaRPr>
          </a:p>
        </p:txBody>
      </p:sp>
      <p:sp>
        <p:nvSpPr>
          <p:cNvPr id="3" name="عنصر نائب للمحتوى 2"/>
          <p:cNvSpPr>
            <a:spLocks noGrp="1"/>
          </p:cNvSpPr>
          <p:nvPr>
            <p:ph idx="1"/>
          </p:nvPr>
        </p:nvSpPr>
        <p:spPr>
          <a:xfrm>
            <a:off x="228600" y="1143000"/>
            <a:ext cx="8686800" cy="5410200"/>
          </a:xfrm>
        </p:spPr>
        <p:txBody>
          <a:bodyPr>
            <a:normAutofit fontScale="70000" lnSpcReduction="20000"/>
          </a:bodyPr>
          <a:lstStyle/>
          <a:p>
            <a:pPr algn="l" rtl="0">
              <a:buNone/>
            </a:pPr>
            <a:r>
              <a:rPr lang="en-US" dirty="0"/>
              <a:t>As NEIL ARMSTRONG became the first man to walk on the Moon, a global audience of 500 million people were watching and listening. 'That's one small step for man, one giant leap for mankind,’ they heard him say as he dropped from the ladder of his spacecraft to make the first human footprint on the lunar surface. It was the perfect quote for such a momentous occasion. But from the moment he said it, people have argued about whether the NASA astronaut got his lines wrong. </a:t>
            </a:r>
          </a:p>
          <a:p>
            <a:pPr algn="l" rtl="0">
              <a:buNone/>
            </a:pPr>
            <a:r>
              <a:rPr lang="en-US" dirty="0"/>
              <a:t>Armstrong and Buzz Aldrin, who stepped outside a few seconds after him, landed the Apollo 11 spacecraft on the Moon on 20</a:t>
            </a:r>
            <a:r>
              <a:rPr lang="en-US" baseline="30000" dirty="0"/>
              <a:t>th</a:t>
            </a:r>
            <a:r>
              <a:rPr lang="en-US" dirty="0"/>
              <a:t> July 1969. In the tense six hours and forty minutes between </a:t>
            </a:r>
            <a:r>
              <a:rPr lang="en-US" dirty="0" err="1"/>
              <a:t>Ianding</a:t>
            </a:r>
            <a:r>
              <a:rPr lang="en-US" dirty="0"/>
              <a:t> on the moon and stepping out of the capsule, Armstrong wrote what he knew would become some of the most memorable words in history. </a:t>
            </a:r>
          </a:p>
          <a:p>
            <a:pPr algn="l" rtl="0">
              <a:buNone/>
            </a:pPr>
            <a:r>
              <a:rPr lang="en-US" dirty="0"/>
              <a:t>Armstrong has always insisted that he wrote ‘one small step for </a:t>
            </a:r>
            <a:r>
              <a:rPr lang="en-US" i="1" dirty="0"/>
              <a:t>a</a:t>
            </a:r>
            <a:r>
              <a:rPr lang="en-US" dirty="0"/>
              <a:t> man, one giant leap for mankind,' which would have been a more meaningful and grammatically correct sentence. Without the missing ‘a’, the intended meaning of the sentence is lost. In effect, the line means, ‘That's one small step for mankind (i.e. humanity), one giant leap for mankind.‘</a:t>
            </a:r>
            <a:endParaRPr lang="ar-SA" dirty="0"/>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41943" y="304800"/>
            <a:ext cx="609600" cy="609600"/>
          </a:xfrm>
          <a:prstGeom prst="rect">
            <a:avLst/>
          </a:prstGeom>
        </p:spPr>
      </p:pic>
    </p:spTree>
    <p:extLst>
      <p:ext uri="{BB962C8B-B14F-4D97-AF65-F5344CB8AC3E}">
        <p14:creationId xmlns:p14="http://schemas.microsoft.com/office/powerpoint/2010/main" val="235925714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624"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39762"/>
          </a:xfrm>
          <a:solidFill>
            <a:schemeClr val="bg1">
              <a:lumMod val="85000"/>
            </a:schemeClr>
          </a:solidFill>
        </p:spPr>
        <p:txBody>
          <a:bodyPr>
            <a:noAutofit/>
          </a:bodyPr>
          <a:lstStyle/>
          <a:p>
            <a:pPr algn="l" rtl="0"/>
            <a:r>
              <a:rPr lang="en-US" sz="2800" b="1" dirty="0">
                <a:solidFill>
                  <a:srgbClr val="7030A0"/>
                </a:solidFill>
              </a:rPr>
              <a:t>One small word, one big difference in meaning</a:t>
            </a:r>
            <a:endParaRPr lang="ar-SA" sz="2800" dirty="0">
              <a:solidFill>
                <a:srgbClr val="7030A0"/>
              </a:solidFill>
            </a:endParaRPr>
          </a:p>
        </p:txBody>
      </p:sp>
      <p:sp>
        <p:nvSpPr>
          <p:cNvPr id="3" name="عنصر نائب للمحتوى 2"/>
          <p:cNvSpPr>
            <a:spLocks noGrp="1"/>
          </p:cNvSpPr>
          <p:nvPr>
            <p:ph idx="1"/>
          </p:nvPr>
        </p:nvSpPr>
        <p:spPr>
          <a:xfrm>
            <a:off x="381000" y="1066800"/>
            <a:ext cx="8458200" cy="5410200"/>
          </a:xfrm>
        </p:spPr>
        <p:txBody>
          <a:bodyPr>
            <a:normAutofit fontScale="77500" lnSpcReduction="20000"/>
          </a:bodyPr>
          <a:lstStyle/>
          <a:p>
            <a:pPr algn="l" rtl="0">
              <a:buNone/>
            </a:pPr>
            <a:r>
              <a:rPr lang="en-US" dirty="0"/>
              <a:t>But did he really say the sentence incorrectly? Until now Armstrong himself had never been sure if he actually said what he wrote. In his biography </a:t>
            </a:r>
            <a:r>
              <a:rPr lang="en-US" i="1" dirty="0"/>
              <a:t>First Man </a:t>
            </a:r>
            <a:r>
              <a:rPr lang="en-US" dirty="0"/>
              <a:t>he told the author James Hansen, ‘I must admit that it doesn’t sound like the word "a" is there. On the other hand, certainly the "a" was intended, because that's the only way it makes sense.’ </a:t>
            </a:r>
          </a:p>
          <a:p>
            <a:pPr algn="l" rtl="0">
              <a:buNone/>
            </a:pPr>
            <a:r>
              <a:rPr lang="en-US" dirty="0"/>
              <a:t>But now, after almost four decades, the spaceman has been vindicated. Using hi-tech sound analysis techniques, Peter </a:t>
            </a:r>
            <a:r>
              <a:rPr lang="en-US" dirty="0" err="1"/>
              <a:t>Shann</a:t>
            </a:r>
            <a:r>
              <a:rPr lang="en-US" dirty="0"/>
              <a:t> Ford, an Australian computer expert has discovered that the ‘a’ was spoken by Armstrong, but he said it so quickly that it was inaudible on the recording which was broadcast to the world. </a:t>
            </a:r>
          </a:p>
          <a:p>
            <a:pPr algn="l" rtl="0">
              <a:buNone/>
            </a:pPr>
            <a:r>
              <a:rPr lang="en-US" dirty="0" err="1"/>
              <a:t>Mr</a:t>
            </a:r>
            <a:r>
              <a:rPr lang="en-US" dirty="0"/>
              <a:t> Ford's findings have been presented to a relieved </a:t>
            </a:r>
            <a:r>
              <a:rPr lang="en-US" dirty="0" err="1"/>
              <a:t>Mr</a:t>
            </a:r>
            <a:r>
              <a:rPr lang="en-US" dirty="0"/>
              <a:t> Armstrong, James Hansen said, ‘Neil is a modest guy, but I think it means a lot to him to know that he didn't make a mistake.</a:t>
            </a:r>
            <a:endParaRPr lang="ar-SA" dirty="0"/>
          </a:p>
        </p:txBody>
      </p:sp>
    </p:spTree>
    <p:extLst>
      <p:ext uri="{BB962C8B-B14F-4D97-AF65-F5344CB8AC3E}">
        <p14:creationId xmlns:p14="http://schemas.microsoft.com/office/powerpoint/2010/main" val="2359257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92162"/>
          </a:xfrm>
          <a:solidFill>
            <a:srgbClr val="00B050"/>
          </a:solidFill>
        </p:spPr>
        <p:txBody>
          <a:bodyPr>
            <a:normAutofit/>
          </a:bodyPr>
          <a:lstStyle/>
          <a:p>
            <a:pPr algn="l" rtl="0"/>
            <a:r>
              <a:rPr lang="en-US" sz="3600" b="1" dirty="0">
                <a:solidFill>
                  <a:schemeClr val="bg1"/>
                </a:solidFill>
              </a:rPr>
              <a:t>        Speaking to the world   p. 84</a:t>
            </a:r>
            <a:r>
              <a:rPr lang="en-US" sz="3600" dirty="0">
                <a:solidFill>
                  <a:schemeClr val="bg1"/>
                </a:solidFill>
              </a:rPr>
              <a:t> </a:t>
            </a:r>
            <a:endParaRPr lang="ar-SA" sz="3600" dirty="0">
              <a:solidFill>
                <a:schemeClr val="bg1"/>
              </a:solidFill>
            </a:endParaRPr>
          </a:p>
        </p:txBody>
      </p:sp>
      <p:sp>
        <p:nvSpPr>
          <p:cNvPr id="3" name="عنصر نائب للمحتوى 2"/>
          <p:cNvSpPr>
            <a:spLocks noGrp="1"/>
          </p:cNvSpPr>
          <p:nvPr>
            <p:ph idx="1"/>
          </p:nvPr>
        </p:nvSpPr>
        <p:spPr>
          <a:xfrm>
            <a:off x="457200" y="1143000"/>
            <a:ext cx="8382000" cy="5334000"/>
          </a:xfrm>
        </p:spPr>
        <p:txBody>
          <a:bodyPr>
            <a:noAutofit/>
          </a:bodyPr>
          <a:lstStyle/>
          <a:p>
            <a:pPr marL="514350" indent="-514350" algn="l" rtl="0">
              <a:buAutoNum type="alphaLcPeriod"/>
            </a:pPr>
            <a:r>
              <a:rPr lang="en-US" sz="2600" b="1" dirty="0"/>
              <a:t>Answer these questions. </a:t>
            </a:r>
            <a:r>
              <a:rPr lang="en-US" sz="2600" b="1" dirty="0">
                <a:solidFill>
                  <a:srgbClr val="7030A0"/>
                </a:solidFill>
              </a:rPr>
              <a:t>Click to check your answers.</a:t>
            </a:r>
          </a:p>
          <a:p>
            <a:pPr marL="514350" indent="-514350" algn="l" rtl="0">
              <a:buNone/>
            </a:pPr>
            <a:r>
              <a:rPr lang="en-US" sz="2600" dirty="0"/>
              <a:t>1. Who was the first man to set foot on the moon?</a:t>
            </a:r>
            <a:br>
              <a:rPr lang="en-US" sz="2600" dirty="0"/>
            </a:br>
            <a:r>
              <a:rPr lang="en-US" sz="2600" dirty="0"/>
              <a:t>a. Yuri Gagarin        b. Buzz </a:t>
            </a:r>
            <a:r>
              <a:rPr lang="en-US" sz="2600" dirty="0" err="1"/>
              <a:t>Aldrin</a:t>
            </a:r>
            <a:r>
              <a:rPr lang="en-US" sz="2600" dirty="0"/>
              <a:t>          c. Neil Armstrong</a:t>
            </a:r>
          </a:p>
          <a:p>
            <a:pPr marL="514350" indent="-514350" algn="l" rtl="0">
              <a:buNone/>
            </a:pPr>
            <a:r>
              <a:rPr lang="en-US" sz="2600" dirty="0"/>
              <a:t>2. When did he land on the moon?</a:t>
            </a:r>
            <a:br>
              <a:rPr lang="en-US" sz="2600" dirty="0"/>
            </a:br>
            <a:r>
              <a:rPr lang="en-US" sz="2600" dirty="0"/>
              <a:t>a. In 1959.               b. In 1969.                c. In 1979.</a:t>
            </a:r>
          </a:p>
          <a:p>
            <a:pPr marL="514350" indent="-514350" algn="l" rtl="0">
              <a:buNone/>
            </a:pPr>
            <a:r>
              <a:rPr lang="en-US" sz="2600" dirty="0"/>
              <a:t>3. What was the first thing he said when he landed?</a:t>
            </a:r>
            <a:br>
              <a:rPr lang="en-US" sz="2600" dirty="0"/>
            </a:br>
            <a:r>
              <a:rPr lang="en-US" sz="2600" dirty="0"/>
              <a:t>a. ‘Wow! It’s so big!’      </a:t>
            </a:r>
          </a:p>
          <a:p>
            <a:pPr marL="514350" indent="-514350" algn="l" rtl="0">
              <a:buNone/>
            </a:pPr>
            <a:r>
              <a:rPr lang="en-US" sz="2600" dirty="0"/>
              <a:t>       b. ‘I’m floating in a most peculiar way.’</a:t>
            </a:r>
            <a:br>
              <a:rPr lang="en-US" sz="2600" dirty="0"/>
            </a:br>
            <a:r>
              <a:rPr lang="en-US" sz="2600" dirty="0"/>
              <a:t>c. ‘That’s one small step for man, one giant leap for mankind.’</a:t>
            </a:r>
          </a:p>
        </p:txBody>
      </p:sp>
      <p:sp>
        <p:nvSpPr>
          <p:cNvPr id="4" name="مربع نص 3"/>
          <p:cNvSpPr txBox="1"/>
          <p:nvPr/>
        </p:nvSpPr>
        <p:spPr>
          <a:xfrm>
            <a:off x="533400" y="381000"/>
            <a:ext cx="685800" cy="584775"/>
          </a:xfrm>
          <a:prstGeom prst="rect">
            <a:avLst/>
          </a:prstGeom>
          <a:solidFill>
            <a:schemeClr val="bg1"/>
          </a:solidFill>
        </p:spPr>
        <p:txBody>
          <a:bodyPr wrap="square" rtlCol="1">
            <a:spAutoFit/>
          </a:bodyPr>
          <a:lstStyle/>
          <a:p>
            <a:pPr algn="ctr"/>
            <a:r>
              <a:rPr lang="en-US" sz="3200" b="1" dirty="0">
                <a:solidFill>
                  <a:srgbClr val="00B050"/>
                </a:solidFill>
              </a:rPr>
              <a:t>6A</a:t>
            </a:r>
            <a:endParaRPr lang="ar-SY" sz="3200" b="1" dirty="0">
              <a:solidFill>
                <a:srgbClr val="00B050"/>
              </a:solidFill>
            </a:endParaRPr>
          </a:p>
        </p:txBody>
      </p:sp>
      <p:cxnSp>
        <p:nvCxnSpPr>
          <p:cNvPr id="6" name="رابط مستقيم 5"/>
          <p:cNvCxnSpPr/>
          <p:nvPr/>
        </p:nvCxnSpPr>
        <p:spPr>
          <a:xfrm>
            <a:off x="6172200" y="2514600"/>
            <a:ext cx="2362200" cy="1588"/>
          </a:xfrm>
          <a:prstGeom prst="line">
            <a:avLst/>
          </a:prstGeom>
          <a:ln w="28575">
            <a:solidFill>
              <a:srgbClr val="D802C9"/>
            </a:solidFill>
          </a:ln>
        </p:spPr>
        <p:style>
          <a:lnRef idx="1">
            <a:schemeClr val="accent1"/>
          </a:lnRef>
          <a:fillRef idx="0">
            <a:schemeClr val="accent1"/>
          </a:fillRef>
          <a:effectRef idx="0">
            <a:schemeClr val="accent1"/>
          </a:effectRef>
          <a:fontRef idx="minor">
            <a:schemeClr val="tx1"/>
          </a:fontRef>
        </p:style>
      </p:cxnSp>
      <p:cxnSp>
        <p:nvCxnSpPr>
          <p:cNvPr id="8" name="رابط مستقيم 7"/>
          <p:cNvCxnSpPr/>
          <p:nvPr/>
        </p:nvCxnSpPr>
        <p:spPr>
          <a:xfrm>
            <a:off x="3505200" y="3352800"/>
            <a:ext cx="1447800" cy="1588"/>
          </a:xfrm>
          <a:prstGeom prst="line">
            <a:avLst/>
          </a:prstGeom>
          <a:ln w="28575">
            <a:solidFill>
              <a:srgbClr val="D802C9"/>
            </a:solidFill>
          </a:ln>
        </p:spPr>
        <p:style>
          <a:lnRef idx="1">
            <a:schemeClr val="accent1"/>
          </a:lnRef>
          <a:fillRef idx="0">
            <a:schemeClr val="accent1"/>
          </a:fillRef>
          <a:effectRef idx="0">
            <a:schemeClr val="accent1"/>
          </a:effectRef>
          <a:fontRef idx="minor">
            <a:schemeClr val="tx1"/>
          </a:fontRef>
        </p:style>
      </p:cxnSp>
      <p:cxnSp>
        <p:nvCxnSpPr>
          <p:cNvPr id="11" name="رابط مستقيم 10"/>
          <p:cNvCxnSpPr/>
          <p:nvPr/>
        </p:nvCxnSpPr>
        <p:spPr>
          <a:xfrm>
            <a:off x="990600" y="5105400"/>
            <a:ext cx="7010400" cy="1588"/>
          </a:xfrm>
          <a:prstGeom prst="line">
            <a:avLst/>
          </a:prstGeom>
          <a:ln w="28575">
            <a:solidFill>
              <a:srgbClr val="D802C9"/>
            </a:solidFill>
          </a:ln>
        </p:spPr>
        <p:style>
          <a:lnRef idx="1">
            <a:schemeClr val="accent1"/>
          </a:lnRef>
          <a:fillRef idx="0">
            <a:schemeClr val="accent1"/>
          </a:fillRef>
          <a:effectRef idx="0">
            <a:schemeClr val="accent1"/>
          </a:effectRef>
          <a:fontRef idx="minor">
            <a:schemeClr val="tx1"/>
          </a:fontRef>
        </p:style>
      </p:cxnSp>
      <p:cxnSp>
        <p:nvCxnSpPr>
          <p:cNvPr id="18" name="رابط مستقيم 17"/>
          <p:cNvCxnSpPr/>
          <p:nvPr/>
        </p:nvCxnSpPr>
        <p:spPr>
          <a:xfrm>
            <a:off x="1066800" y="5486400"/>
            <a:ext cx="1219200" cy="1588"/>
          </a:xfrm>
          <a:prstGeom prst="line">
            <a:avLst/>
          </a:prstGeom>
          <a:ln w="28575">
            <a:solidFill>
              <a:srgbClr val="D802C9"/>
            </a:solidFill>
          </a:ln>
        </p:spPr>
        <p:style>
          <a:lnRef idx="1">
            <a:schemeClr val="accent1"/>
          </a:lnRef>
          <a:fillRef idx="0">
            <a:schemeClr val="accent1"/>
          </a:fillRef>
          <a:effectRef idx="0">
            <a:schemeClr val="accent1"/>
          </a:effectRef>
          <a:fontRef idx="minor">
            <a:schemeClr val="tx1"/>
          </a:fontRef>
        </p:style>
      </p:cxnSp>
      <p:pic>
        <p:nvPicPr>
          <p:cNvPr id="7"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7897504" y="458788"/>
            <a:ext cx="609600" cy="609600"/>
          </a:xfrm>
          <a:prstGeom prst="rect">
            <a:avLst/>
          </a:prstGeom>
        </p:spPr>
      </p:pic>
    </p:spTree>
    <p:extLst>
      <p:ext uri="{BB962C8B-B14F-4D97-AF65-F5344CB8AC3E}">
        <p14:creationId xmlns:p14="http://schemas.microsoft.com/office/powerpoint/2010/main" val="1325474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7"/>
                    </p:tgtEl>
                  </p:cond>
                </p:stCondLst>
                <p:endSync evt="end" delay="0">
                  <p:rtn val="all"/>
                </p:endSync>
                <p:childTnLst>
                  <p:par>
                    <p:cTn id="26" fill="hold">
                      <p:stCondLst>
                        <p:cond delay="0"/>
                      </p:stCondLst>
                      <p:childTnLst>
                        <p:par>
                          <p:cTn id="27" fill="hold">
                            <p:stCondLst>
                              <p:cond delay="0"/>
                            </p:stCondLst>
                            <p:childTnLst>
                              <p:par>
                                <p:cTn id="28" presetID="1" presetClass="mediacall" presetSubtype="0" fill="hold" nodeType="clickEffect">
                                  <p:stCondLst>
                                    <p:cond delay="0"/>
                                  </p:stCondLst>
                                  <p:childTnLst>
                                    <p:cmd type="call" cmd="playFrom(0.0)">
                                      <p:cBhvr>
                                        <p:cTn id="29" dur="8980" fill="hold"/>
                                        <p:tgtEl>
                                          <p:spTgt spid="7"/>
                                        </p:tgtEl>
                                      </p:cBhvr>
                                    </p:cmd>
                                  </p:childTnLst>
                                </p:cTn>
                              </p:par>
                            </p:childTnLst>
                          </p:cTn>
                        </p:par>
                      </p:childTnLst>
                    </p:cTn>
                  </p:par>
                </p:childTnLst>
              </p:cTn>
              <p:nextCondLst>
                <p:cond evt="onClick" delay="0">
                  <p:tgtEl>
                    <p:spTgt spid="7"/>
                  </p:tgtEl>
                </p:cond>
              </p:nextCondLst>
            </p:seq>
            <p:audio>
              <p:cMediaNode vol="80000">
                <p:cTn id="30"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92162"/>
          </a:xfrm>
          <a:solidFill>
            <a:srgbClr val="00B050"/>
          </a:solidFill>
        </p:spPr>
        <p:txBody>
          <a:bodyPr>
            <a:normAutofit/>
          </a:bodyPr>
          <a:lstStyle/>
          <a:p>
            <a:pPr algn="l" rtl="0"/>
            <a:r>
              <a:rPr lang="en-US" sz="3600" b="1" dirty="0">
                <a:solidFill>
                  <a:schemeClr val="bg1"/>
                </a:solidFill>
              </a:rPr>
              <a:t>        Speaking to the world   p. 84</a:t>
            </a:r>
            <a:r>
              <a:rPr lang="en-US" sz="3600" dirty="0">
                <a:solidFill>
                  <a:schemeClr val="bg1"/>
                </a:solidFill>
              </a:rPr>
              <a:t> </a:t>
            </a:r>
            <a:endParaRPr lang="ar-SA" sz="3600" dirty="0">
              <a:solidFill>
                <a:schemeClr val="bg1"/>
              </a:solidFill>
            </a:endParaRPr>
          </a:p>
        </p:txBody>
      </p:sp>
      <p:sp>
        <p:nvSpPr>
          <p:cNvPr id="3" name="عنصر نائب للمحتوى 2"/>
          <p:cNvSpPr>
            <a:spLocks noGrp="1"/>
          </p:cNvSpPr>
          <p:nvPr>
            <p:ph idx="1"/>
          </p:nvPr>
        </p:nvSpPr>
        <p:spPr>
          <a:xfrm>
            <a:off x="304800" y="1219200"/>
            <a:ext cx="8534400" cy="1600200"/>
          </a:xfrm>
        </p:spPr>
        <p:txBody>
          <a:bodyPr>
            <a:noAutofit/>
          </a:bodyPr>
          <a:lstStyle/>
          <a:p>
            <a:pPr marL="514350" indent="-514350" algn="l" rtl="0">
              <a:buAutoNum type="alphaLcPeriod" startAt="2"/>
            </a:pPr>
            <a:r>
              <a:rPr lang="en-US" sz="2800" dirty="0"/>
              <a:t>What controversy has there been since then about what Neil Armstrong actually said? Why is the missing ‘a’ so important?  </a:t>
            </a:r>
            <a:r>
              <a:rPr lang="en-US" sz="2800" b="1" dirty="0">
                <a:solidFill>
                  <a:srgbClr val="7030A0"/>
                </a:solidFill>
              </a:rPr>
              <a:t>Click to check your answers.</a:t>
            </a:r>
          </a:p>
          <a:p>
            <a:pPr marL="514350" indent="-514350" algn="l" rtl="0">
              <a:buNone/>
            </a:pPr>
            <a:r>
              <a:rPr lang="en-US" sz="2800" b="1" dirty="0"/>
              <a:t> </a:t>
            </a:r>
            <a:endParaRPr lang="ar-SA" sz="2800" b="1" dirty="0"/>
          </a:p>
        </p:txBody>
      </p:sp>
      <p:sp>
        <p:nvSpPr>
          <p:cNvPr id="4" name="مربع نص 3"/>
          <p:cNvSpPr txBox="1"/>
          <p:nvPr/>
        </p:nvSpPr>
        <p:spPr>
          <a:xfrm>
            <a:off x="533400" y="381000"/>
            <a:ext cx="685800" cy="584775"/>
          </a:xfrm>
          <a:prstGeom prst="rect">
            <a:avLst/>
          </a:prstGeom>
          <a:solidFill>
            <a:schemeClr val="bg1"/>
          </a:solidFill>
        </p:spPr>
        <p:txBody>
          <a:bodyPr wrap="square" rtlCol="1">
            <a:spAutoFit/>
          </a:bodyPr>
          <a:lstStyle/>
          <a:p>
            <a:pPr algn="ctr"/>
            <a:r>
              <a:rPr lang="en-US" sz="3200" b="1" dirty="0">
                <a:solidFill>
                  <a:srgbClr val="00B050"/>
                </a:solidFill>
              </a:rPr>
              <a:t>6A</a:t>
            </a:r>
            <a:endParaRPr lang="ar-SY" sz="3200" b="1" dirty="0">
              <a:solidFill>
                <a:srgbClr val="00B050"/>
              </a:solidFill>
            </a:endParaRPr>
          </a:p>
        </p:txBody>
      </p:sp>
      <p:sp>
        <p:nvSpPr>
          <p:cNvPr id="9" name="مربع نص 8"/>
          <p:cNvSpPr txBox="1"/>
          <p:nvPr/>
        </p:nvSpPr>
        <p:spPr>
          <a:xfrm>
            <a:off x="609600" y="2667000"/>
            <a:ext cx="8077200" cy="3046988"/>
          </a:xfrm>
          <a:prstGeom prst="rect">
            <a:avLst/>
          </a:prstGeom>
          <a:solidFill>
            <a:schemeClr val="bg2"/>
          </a:solidFill>
        </p:spPr>
        <p:txBody>
          <a:bodyPr wrap="square" rtlCol="1">
            <a:spAutoFit/>
          </a:bodyPr>
          <a:lstStyle/>
          <a:p>
            <a:pPr algn="l" rtl="0"/>
            <a:r>
              <a:rPr lang="en-US" sz="2400" b="1" i="1" dirty="0">
                <a:solidFill>
                  <a:srgbClr val="0070C0"/>
                </a:solidFill>
              </a:rPr>
              <a:t>The controversy was about what Neil Armstrong actually said when he landed on the moon. Did he say ‘One small step for man...’ or ‘One small step for a man...’?</a:t>
            </a:r>
            <a:br>
              <a:rPr lang="en-US" sz="2400" b="1" i="1" dirty="0">
                <a:solidFill>
                  <a:srgbClr val="0070C0"/>
                </a:solidFill>
              </a:rPr>
            </a:br>
            <a:r>
              <a:rPr lang="en-US" sz="2400" b="1" i="1" dirty="0">
                <a:solidFill>
                  <a:srgbClr val="0070C0"/>
                </a:solidFill>
              </a:rPr>
              <a:t>The ‘a’ is important because the sentence makes good sense with it (‘One small step for an individual man, but a giant leap for humans in general’). Without the article the sentence doesn’t make sense as it means ‘One small step for people in general, one giant leap for people in general’.</a:t>
            </a:r>
            <a:endParaRPr lang="ar-SY" sz="2400" b="1" i="1" dirty="0">
              <a:solidFill>
                <a:srgbClr val="0070C0"/>
              </a:solidFill>
            </a:endParaRPr>
          </a:p>
        </p:txBody>
      </p:sp>
      <p:pic>
        <p:nvPicPr>
          <p:cNvPr id="6"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848600" y="381000"/>
            <a:ext cx="609600" cy="609600"/>
          </a:xfrm>
          <a:prstGeom prst="rect">
            <a:avLst/>
          </a:prstGeom>
        </p:spPr>
      </p:pic>
    </p:spTree>
    <p:extLst>
      <p:ext uri="{BB962C8B-B14F-4D97-AF65-F5344CB8AC3E}">
        <p14:creationId xmlns:p14="http://schemas.microsoft.com/office/powerpoint/2010/main" val="1325474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6565" fill="hold"/>
                                        <p:tgtEl>
                                          <p:spTgt spid="6"/>
                                        </p:tgtEl>
                                      </p:cBhvr>
                                    </p:cmd>
                                  </p:childTnLst>
                                </p:cTn>
                              </p:par>
                            </p:childTnLst>
                          </p:cTn>
                        </p:par>
                      </p:childTnLst>
                    </p:cTn>
                  </p:par>
                </p:childTnLst>
              </p:cTn>
              <p:nextCondLst>
                <p:cond evt="onClick" delay="0">
                  <p:tgtEl>
                    <p:spTgt spid="6"/>
                  </p:tgtEl>
                </p:cond>
              </p:nextCondLst>
            </p:seq>
            <p:audio>
              <p:cMediaNode vol="80000">
                <p:cTn id="13" fill="hold" display="0">
                  <p:stCondLst>
                    <p:cond delay="indefinite"/>
                  </p:stCondLst>
                  <p:endCondLst>
                    <p:cond evt="onStopAudio" delay="0">
                      <p:tgtEl>
                        <p:sldTgt/>
                      </p:tgtEl>
                    </p:cond>
                  </p:endCondLst>
                </p:cTn>
                <p:tgtEl>
                  <p:spTgt spid="6"/>
                </p:tgtEl>
              </p:cMediaNode>
            </p:audio>
          </p:childTnLst>
        </p:cTn>
      </p:par>
    </p:tnLst>
    <p:bldLst>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92162"/>
          </a:xfrm>
          <a:solidFill>
            <a:srgbClr val="00B050"/>
          </a:solidFill>
        </p:spPr>
        <p:txBody>
          <a:bodyPr>
            <a:normAutofit/>
          </a:bodyPr>
          <a:lstStyle/>
          <a:p>
            <a:pPr algn="l" rtl="0"/>
            <a:r>
              <a:rPr lang="en-US" sz="3600" b="1" dirty="0">
                <a:solidFill>
                  <a:schemeClr val="bg1"/>
                </a:solidFill>
              </a:rPr>
              <a:t>        Speaking to the world   p. 84</a:t>
            </a:r>
            <a:r>
              <a:rPr lang="en-US" sz="3600" dirty="0">
                <a:solidFill>
                  <a:schemeClr val="bg1"/>
                </a:solidFill>
              </a:rPr>
              <a:t> </a:t>
            </a:r>
            <a:endParaRPr lang="ar-SA" sz="3600" dirty="0">
              <a:solidFill>
                <a:schemeClr val="bg1"/>
              </a:solidFill>
            </a:endParaRPr>
          </a:p>
        </p:txBody>
      </p:sp>
      <p:sp>
        <p:nvSpPr>
          <p:cNvPr id="3" name="عنصر نائب للمحتوى 2"/>
          <p:cNvSpPr>
            <a:spLocks noGrp="1"/>
          </p:cNvSpPr>
          <p:nvPr>
            <p:ph idx="1"/>
          </p:nvPr>
        </p:nvSpPr>
        <p:spPr>
          <a:xfrm>
            <a:off x="457200" y="1219200"/>
            <a:ext cx="8305800" cy="5105400"/>
          </a:xfrm>
        </p:spPr>
        <p:txBody>
          <a:bodyPr>
            <a:noAutofit/>
          </a:bodyPr>
          <a:lstStyle/>
          <a:p>
            <a:pPr algn="l" rtl="0">
              <a:buNone/>
            </a:pPr>
            <a:r>
              <a:rPr lang="en-US" sz="2800" b="1" dirty="0"/>
              <a:t>c. Read the article again. Then say why the following names and numbers are mentioned. </a:t>
            </a:r>
          </a:p>
          <a:p>
            <a:pPr algn="l" rtl="0"/>
            <a:r>
              <a:rPr lang="en-US" sz="2800" dirty="0"/>
              <a:t>20</a:t>
            </a:r>
            <a:r>
              <a:rPr lang="en-US" sz="2800" baseline="30000" dirty="0"/>
              <a:t>th</a:t>
            </a:r>
            <a:r>
              <a:rPr lang="en-US" sz="2800" dirty="0"/>
              <a:t> July 1969                                 </a:t>
            </a:r>
          </a:p>
          <a:p>
            <a:pPr algn="l" rtl="0"/>
            <a:r>
              <a:rPr lang="en-US" sz="2800" i="1" dirty="0"/>
              <a:t>First Man</a:t>
            </a:r>
          </a:p>
          <a:p>
            <a:pPr algn="l" rtl="0"/>
            <a:r>
              <a:rPr lang="en-US" sz="2800" dirty="0"/>
              <a:t>6 hours and 40 minutes       </a:t>
            </a:r>
          </a:p>
          <a:p>
            <a:pPr algn="l" rtl="0"/>
            <a:r>
              <a:rPr lang="en-US" sz="2800" dirty="0"/>
              <a:t>James Hansen</a:t>
            </a:r>
          </a:p>
          <a:p>
            <a:pPr algn="l" rtl="0"/>
            <a:r>
              <a:rPr lang="en-US" sz="2800" dirty="0"/>
              <a:t>500 million</a:t>
            </a:r>
          </a:p>
          <a:p>
            <a:pPr algn="l" rtl="0"/>
            <a:r>
              <a:rPr lang="en-US" sz="2800" dirty="0"/>
              <a:t>Peter </a:t>
            </a:r>
            <a:r>
              <a:rPr lang="en-US" sz="2800" dirty="0" err="1"/>
              <a:t>Shann</a:t>
            </a:r>
            <a:r>
              <a:rPr lang="en-US" sz="2800" dirty="0"/>
              <a:t> Ford</a:t>
            </a:r>
          </a:p>
          <a:p>
            <a:pPr algn="l" rtl="0"/>
            <a:r>
              <a:rPr lang="en-US" sz="2800" dirty="0"/>
              <a:t>Buzz </a:t>
            </a:r>
            <a:r>
              <a:rPr lang="en-US" sz="2800" dirty="0" err="1"/>
              <a:t>Aldrin</a:t>
            </a:r>
            <a:endParaRPr lang="en-US" sz="2800" dirty="0"/>
          </a:p>
          <a:p>
            <a:pPr algn="l" rtl="0">
              <a:buNone/>
            </a:pPr>
            <a:r>
              <a:rPr lang="en-US" sz="2800" b="1" dirty="0">
                <a:solidFill>
                  <a:srgbClr val="7030A0"/>
                </a:solidFill>
              </a:rPr>
              <a:t>                                     Let’s go and check your answers.</a:t>
            </a:r>
          </a:p>
          <a:p>
            <a:pPr marL="514350" indent="-514350" algn="l" rtl="0">
              <a:buNone/>
            </a:pPr>
            <a:r>
              <a:rPr lang="en-US" sz="2800" b="1" dirty="0"/>
              <a:t> </a:t>
            </a:r>
            <a:endParaRPr lang="ar-SA" sz="2800" b="1" dirty="0"/>
          </a:p>
        </p:txBody>
      </p:sp>
      <p:sp>
        <p:nvSpPr>
          <p:cNvPr id="4" name="مربع نص 3"/>
          <p:cNvSpPr txBox="1"/>
          <p:nvPr/>
        </p:nvSpPr>
        <p:spPr>
          <a:xfrm>
            <a:off x="533400" y="381000"/>
            <a:ext cx="685800" cy="584775"/>
          </a:xfrm>
          <a:prstGeom prst="rect">
            <a:avLst/>
          </a:prstGeom>
          <a:solidFill>
            <a:schemeClr val="bg1"/>
          </a:solidFill>
        </p:spPr>
        <p:txBody>
          <a:bodyPr wrap="square" rtlCol="1">
            <a:spAutoFit/>
          </a:bodyPr>
          <a:lstStyle/>
          <a:p>
            <a:pPr algn="ctr"/>
            <a:r>
              <a:rPr lang="en-US" sz="3200" b="1" dirty="0">
                <a:solidFill>
                  <a:srgbClr val="00B050"/>
                </a:solidFill>
              </a:rPr>
              <a:t>6A</a:t>
            </a:r>
            <a:endParaRPr lang="ar-SY" sz="3200" b="1" dirty="0">
              <a:solidFill>
                <a:srgbClr val="00B050"/>
              </a:solidFill>
            </a:endParaRPr>
          </a:p>
        </p:txBody>
      </p:sp>
      <p:pic>
        <p:nvPicPr>
          <p:cNvPr id="5"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848600" y="533400"/>
            <a:ext cx="609600" cy="609600"/>
          </a:xfrm>
          <a:prstGeom prst="rect">
            <a:avLst/>
          </a:prstGeom>
        </p:spPr>
      </p:pic>
    </p:spTree>
    <p:extLst>
      <p:ext uri="{BB962C8B-B14F-4D97-AF65-F5344CB8AC3E}">
        <p14:creationId xmlns:p14="http://schemas.microsoft.com/office/powerpoint/2010/main" val="132547484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7858"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92162"/>
          </a:xfrm>
          <a:solidFill>
            <a:srgbClr val="00B050"/>
          </a:solidFill>
        </p:spPr>
        <p:txBody>
          <a:bodyPr>
            <a:normAutofit/>
          </a:bodyPr>
          <a:lstStyle/>
          <a:p>
            <a:pPr algn="l" rtl="0"/>
            <a:r>
              <a:rPr lang="en-US" sz="3600" b="1" dirty="0">
                <a:solidFill>
                  <a:schemeClr val="bg1"/>
                </a:solidFill>
              </a:rPr>
              <a:t>        Speaking to the world   p. 84</a:t>
            </a:r>
            <a:r>
              <a:rPr lang="en-US" sz="3600" dirty="0">
                <a:solidFill>
                  <a:schemeClr val="bg1"/>
                </a:solidFill>
              </a:rPr>
              <a:t> </a:t>
            </a:r>
            <a:endParaRPr lang="ar-SA" sz="3600" dirty="0">
              <a:solidFill>
                <a:schemeClr val="bg1"/>
              </a:solidFill>
            </a:endParaRPr>
          </a:p>
        </p:txBody>
      </p:sp>
      <p:sp>
        <p:nvSpPr>
          <p:cNvPr id="3" name="عنصر نائب للمحتوى 2"/>
          <p:cNvSpPr>
            <a:spLocks noGrp="1"/>
          </p:cNvSpPr>
          <p:nvPr>
            <p:ph idx="1"/>
          </p:nvPr>
        </p:nvSpPr>
        <p:spPr>
          <a:xfrm>
            <a:off x="304800" y="1219200"/>
            <a:ext cx="8610600" cy="5257800"/>
          </a:xfrm>
        </p:spPr>
        <p:txBody>
          <a:bodyPr>
            <a:noAutofit/>
          </a:bodyPr>
          <a:lstStyle/>
          <a:p>
            <a:pPr algn="l" rtl="0">
              <a:buNone/>
            </a:pPr>
            <a:r>
              <a:rPr lang="en-US" sz="2400" b="1" dirty="0"/>
              <a:t>c. Read the article again. Then say why the following names and numbers are mentioned. </a:t>
            </a:r>
          </a:p>
          <a:p>
            <a:pPr algn="l" rtl="0"/>
            <a:r>
              <a:rPr lang="en-US" sz="2400" b="1" dirty="0">
                <a:solidFill>
                  <a:srgbClr val="0070C0"/>
                </a:solidFill>
              </a:rPr>
              <a:t>20</a:t>
            </a:r>
            <a:r>
              <a:rPr lang="en-US" sz="2400" b="1" baseline="30000" dirty="0">
                <a:solidFill>
                  <a:srgbClr val="0070C0"/>
                </a:solidFill>
              </a:rPr>
              <a:t>th</a:t>
            </a:r>
            <a:r>
              <a:rPr lang="en-US" sz="2400" b="1" dirty="0">
                <a:solidFill>
                  <a:srgbClr val="0070C0"/>
                </a:solidFill>
              </a:rPr>
              <a:t> July 1969</a:t>
            </a:r>
            <a:r>
              <a:rPr lang="en-US" sz="2400" dirty="0"/>
              <a:t> was the date of the first moon landing.</a:t>
            </a:r>
          </a:p>
          <a:p>
            <a:pPr algn="l" rtl="0"/>
            <a:r>
              <a:rPr lang="en-US" sz="2400" b="1" i="1" dirty="0">
                <a:solidFill>
                  <a:srgbClr val="0070C0"/>
                </a:solidFill>
              </a:rPr>
              <a:t>First Man</a:t>
            </a:r>
            <a:r>
              <a:rPr lang="en-US" sz="2400" dirty="0"/>
              <a:t> is the name of Armstrong’s biography.</a:t>
            </a:r>
          </a:p>
          <a:p>
            <a:pPr algn="l" rtl="0"/>
            <a:r>
              <a:rPr lang="en-US" sz="2400" b="1" dirty="0">
                <a:solidFill>
                  <a:srgbClr val="0070C0"/>
                </a:solidFill>
              </a:rPr>
              <a:t>6 hours and 40 minutes </a:t>
            </a:r>
            <a:r>
              <a:rPr lang="en-US" sz="2400" dirty="0"/>
              <a:t>is the time the astronauts spent in the spacecraft between landing on the moon and stepping out of the capsule.</a:t>
            </a:r>
          </a:p>
          <a:p>
            <a:pPr algn="l" rtl="0"/>
            <a:r>
              <a:rPr lang="en-US" sz="2400" b="1" dirty="0">
                <a:solidFill>
                  <a:srgbClr val="0070C0"/>
                </a:solidFill>
              </a:rPr>
              <a:t>James Hansen </a:t>
            </a:r>
            <a:r>
              <a:rPr lang="en-US" sz="2400" dirty="0"/>
              <a:t>is the author of his biography. </a:t>
            </a:r>
          </a:p>
          <a:p>
            <a:pPr algn="l" rtl="0"/>
            <a:r>
              <a:rPr lang="en-US" sz="2400" b="1" dirty="0">
                <a:solidFill>
                  <a:srgbClr val="0070C0"/>
                </a:solidFill>
              </a:rPr>
              <a:t>500 million </a:t>
            </a:r>
            <a:r>
              <a:rPr lang="en-US" sz="2400" dirty="0"/>
              <a:t>people watched or listened to the moon landing live.</a:t>
            </a:r>
          </a:p>
          <a:p>
            <a:pPr algn="l" rtl="0"/>
            <a:r>
              <a:rPr lang="en-US" sz="2400" b="1" dirty="0">
                <a:solidFill>
                  <a:srgbClr val="0070C0"/>
                </a:solidFill>
              </a:rPr>
              <a:t>Peter </a:t>
            </a:r>
            <a:r>
              <a:rPr lang="en-US" sz="2400" b="1" dirty="0" err="1">
                <a:solidFill>
                  <a:srgbClr val="0070C0"/>
                </a:solidFill>
              </a:rPr>
              <a:t>Shann</a:t>
            </a:r>
            <a:r>
              <a:rPr lang="en-US" sz="2400" b="1" dirty="0">
                <a:solidFill>
                  <a:srgbClr val="0070C0"/>
                </a:solidFill>
              </a:rPr>
              <a:t> Ford</a:t>
            </a:r>
            <a:r>
              <a:rPr lang="en-US" sz="2400" dirty="0"/>
              <a:t> is the computer expert who discovered through sound analysis that Armstrong really did say the ‘a’. </a:t>
            </a:r>
          </a:p>
          <a:p>
            <a:pPr algn="l" rtl="0"/>
            <a:r>
              <a:rPr lang="en-US" sz="2400" b="1" dirty="0">
                <a:solidFill>
                  <a:srgbClr val="0070C0"/>
                </a:solidFill>
              </a:rPr>
              <a:t>Buzz </a:t>
            </a:r>
            <a:r>
              <a:rPr lang="en-US" sz="2400" b="1" dirty="0" err="1">
                <a:solidFill>
                  <a:srgbClr val="0070C0"/>
                </a:solidFill>
              </a:rPr>
              <a:t>Aldrin</a:t>
            </a:r>
            <a:r>
              <a:rPr lang="en-US" sz="2400" b="1" dirty="0">
                <a:solidFill>
                  <a:srgbClr val="0070C0"/>
                </a:solidFill>
              </a:rPr>
              <a:t> </a:t>
            </a:r>
            <a:r>
              <a:rPr lang="en-US" sz="2400" dirty="0"/>
              <a:t>was the second man to step on the moon. </a:t>
            </a:r>
            <a:br>
              <a:rPr lang="en-US" sz="2400" dirty="0"/>
            </a:br>
            <a:r>
              <a:rPr lang="en-US" sz="2400" dirty="0"/>
              <a:t> </a:t>
            </a:r>
            <a:br>
              <a:rPr lang="en-US" sz="2400" dirty="0"/>
            </a:br>
            <a:r>
              <a:rPr lang="en-US" sz="2400" dirty="0"/>
              <a:t/>
            </a:r>
            <a:br>
              <a:rPr lang="en-US" sz="2400" dirty="0"/>
            </a:br>
            <a:r>
              <a:rPr lang="en-US" sz="2400" b="1" dirty="0"/>
              <a:t> </a:t>
            </a:r>
            <a:endParaRPr lang="ar-SA" sz="2400" b="1" dirty="0"/>
          </a:p>
        </p:txBody>
      </p:sp>
      <p:sp>
        <p:nvSpPr>
          <p:cNvPr id="4" name="مربع نص 3"/>
          <p:cNvSpPr txBox="1"/>
          <p:nvPr/>
        </p:nvSpPr>
        <p:spPr>
          <a:xfrm>
            <a:off x="533400" y="381000"/>
            <a:ext cx="685800" cy="584775"/>
          </a:xfrm>
          <a:prstGeom prst="rect">
            <a:avLst/>
          </a:prstGeom>
          <a:solidFill>
            <a:schemeClr val="bg1"/>
          </a:solidFill>
        </p:spPr>
        <p:txBody>
          <a:bodyPr wrap="square" rtlCol="1">
            <a:spAutoFit/>
          </a:bodyPr>
          <a:lstStyle/>
          <a:p>
            <a:pPr algn="ctr"/>
            <a:r>
              <a:rPr lang="en-US" sz="3200" b="1" dirty="0">
                <a:solidFill>
                  <a:srgbClr val="00B050"/>
                </a:solidFill>
              </a:rPr>
              <a:t>6A</a:t>
            </a:r>
            <a:endParaRPr lang="ar-SY" sz="3200" b="1" dirty="0">
              <a:solidFill>
                <a:srgbClr val="00B050"/>
              </a:solidFill>
            </a:endParaRPr>
          </a:p>
        </p:txBody>
      </p:sp>
    </p:spTree>
    <p:extLst>
      <p:ext uri="{BB962C8B-B14F-4D97-AF65-F5344CB8AC3E}">
        <p14:creationId xmlns:p14="http://schemas.microsoft.com/office/powerpoint/2010/main" val="13254748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92162"/>
          </a:xfrm>
          <a:solidFill>
            <a:srgbClr val="00B050"/>
          </a:solidFill>
        </p:spPr>
        <p:txBody>
          <a:bodyPr>
            <a:normAutofit/>
          </a:bodyPr>
          <a:lstStyle/>
          <a:p>
            <a:pPr algn="l" rtl="0"/>
            <a:r>
              <a:rPr lang="en-US" sz="3600" b="1" dirty="0">
                <a:solidFill>
                  <a:schemeClr val="bg1"/>
                </a:solidFill>
              </a:rPr>
              <a:t>        Speaking to the world   p. 84</a:t>
            </a:r>
            <a:r>
              <a:rPr lang="en-US" sz="3600" dirty="0">
                <a:solidFill>
                  <a:schemeClr val="bg1"/>
                </a:solidFill>
              </a:rPr>
              <a:t> </a:t>
            </a:r>
            <a:endParaRPr lang="ar-SA" sz="3600" dirty="0">
              <a:solidFill>
                <a:schemeClr val="bg1"/>
              </a:solidFill>
            </a:endParaRPr>
          </a:p>
        </p:txBody>
      </p:sp>
      <p:sp>
        <p:nvSpPr>
          <p:cNvPr id="3" name="عنصر نائب للمحتوى 2"/>
          <p:cNvSpPr>
            <a:spLocks noGrp="1"/>
          </p:cNvSpPr>
          <p:nvPr>
            <p:ph idx="1"/>
          </p:nvPr>
        </p:nvSpPr>
        <p:spPr>
          <a:xfrm>
            <a:off x="228600" y="1219200"/>
            <a:ext cx="8686800" cy="5334000"/>
          </a:xfrm>
        </p:spPr>
        <p:txBody>
          <a:bodyPr>
            <a:noAutofit/>
          </a:bodyPr>
          <a:lstStyle/>
          <a:p>
            <a:pPr algn="l" rtl="0">
              <a:buNone/>
            </a:pPr>
            <a:r>
              <a:rPr lang="en-US" sz="2400" b="1" dirty="0"/>
              <a:t>d. Cover the article and try to complete the sentences making words from the words in bold. What do they mean? </a:t>
            </a:r>
          </a:p>
          <a:p>
            <a:pPr algn="l" rtl="0">
              <a:buNone/>
            </a:pPr>
            <a:r>
              <a:rPr lang="en-US" sz="2400" b="1" dirty="0">
                <a:solidFill>
                  <a:srgbClr val="7030A0"/>
                </a:solidFill>
              </a:rPr>
              <a:t>     Click to check your answers.</a:t>
            </a:r>
            <a:r>
              <a:rPr lang="en-US" sz="2400" dirty="0"/>
              <a:t> </a:t>
            </a:r>
          </a:p>
          <a:p>
            <a:pPr marL="457200" indent="-457200" algn="l" rtl="0">
              <a:buNone/>
            </a:pPr>
            <a:r>
              <a:rPr lang="en-US" sz="2400" dirty="0"/>
              <a:t>1. Armstrong made the first human </a:t>
            </a:r>
            <a:r>
              <a:rPr lang="en-US" sz="2400" b="1" i="1" dirty="0">
                <a:solidFill>
                  <a:srgbClr val="0070C0"/>
                </a:solidFill>
              </a:rPr>
              <a:t>footprint</a:t>
            </a:r>
            <a:r>
              <a:rPr lang="en-US" sz="2400" i="1" dirty="0"/>
              <a:t> </a:t>
            </a:r>
            <a:r>
              <a:rPr lang="en-US" sz="2400" dirty="0"/>
              <a:t>on the lunar surface. </a:t>
            </a:r>
            <a:r>
              <a:rPr lang="en-US" sz="2400" b="1" dirty="0"/>
              <a:t>foot</a:t>
            </a:r>
          </a:p>
          <a:p>
            <a:pPr marL="457200" indent="-457200" algn="l" rtl="0">
              <a:buNone/>
            </a:pPr>
            <a:r>
              <a:rPr lang="en-US" sz="2400" dirty="0"/>
              <a:t>2. His first words were ‘That’s one small step for man, one giant leap for __________.’  </a:t>
            </a:r>
            <a:r>
              <a:rPr lang="en-US" sz="2400" b="1" dirty="0"/>
              <a:t>man</a:t>
            </a:r>
          </a:p>
          <a:p>
            <a:pPr marL="457200" indent="-457200" algn="l" rtl="0">
              <a:buNone/>
            </a:pPr>
            <a:r>
              <a:rPr lang="en-US" sz="2400" dirty="0"/>
              <a:t>3. It was the perfect quote for such a __________ occasion. </a:t>
            </a:r>
            <a:r>
              <a:rPr lang="en-US" sz="2400" b="1" dirty="0"/>
              <a:t>moment</a:t>
            </a:r>
          </a:p>
          <a:p>
            <a:pPr marL="457200" indent="-457200" algn="l" rtl="0">
              <a:buNone/>
            </a:pPr>
            <a:r>
              <a:rPr lang="en-US" sz="2400" dirty="0"/>
              <a:t>4. ‘One small step for </a:t>
            </a:r>
            <a:r>
              <a:rPr lang="en-US" sz="2400" i="1" dirty="0"/>
              <a:t>a </a:t>
            </a:r>
            <a:r>
              <a:rPr lang="en-US" sz="2400" dirty="0"/>
              <a:t>man’ would have made it a more ________ sentence. </a:t>
            </a:r>
            <a:r>
              <a:rPr lang="en-US" sz="2400" b="1" dirty="0"/>
              <a:t>mean</a:t>
            </a:r>
          </a:p>
          <a:p>
            <a:pPr marL="457200" indent="-457200" algn="l" rtl="0">
              <a:buNone/>
            </a:pPr>
            <a:r>
              <a:rPr lang="en-US" sz="2400" dirty="0"/>
              <a:t>5. They were possibly the most _________ words in history. </a:t>
            </a:r>
            <a:r>
              <a:rPr lang="en-US" sz="2400" b="1" dirty="0"/>
              <a:t>memory</a:t>
            </a:r>
            <a:r>
              <a:rPr lang="en-US" sz="2400" dirty="0"/>
              <a:t> </a:t>
            </a:r>
          </a:p>
          <a:p>
            <a:pPr marL="457200" indent="-457200" algn="l" rtl="0">
              <a:buNone/>
            </a:pPr>
            <a:r>
              <a:rPr lang="en-US" sz="2400" dirty="0"/>
              <a:t>6. Armstrong said the ‘a’ so quickly that it was __________ on the recording.   </a:t>
            </a:r>
            <a:r>
              <a:rPr lang="en-US" sz="2400" b="1" dirty="0"/>
              <a:t>audio</a:t>
            </a:r>
            <a:endParaRPr lang="ar-SA" sz="2400" b="1" dirty="0"/>
          </a:p>
        </p:txBody>
      </p:sp>
      <p:sp>
        <p:nvSpPr>
          <p:cNvPr id="4" name="مربع نص 3"/>
          <p:cNvSpPr txBox="1"/>
          <p:nvPr/>
        </p:nvSpPr>
        <p:spPr>
          <a:xfrm>
            <a:off x="533400" y="381000"/>
            <a:ext cx="685800" cy="584775"/>
          </a:xfrm>
          <a:prstGeom prst="rect">
            <a:avLst/>
          </a:prstGeom>
          <a:solidFill>
            <a:schemeClr val="bg1"/>
          </a:solidFill>
        </p:spPr>
        <p:txBody>
          <a:bodyPr wrap="square" rtlCol="1">
            <a:spAutoFit/>
          </a:bodyPr>
          <a:lstStyle/>
          <a:p>
            <a:pPr algn="ctr"/>
            <a:r>
              <a:rPr lang="en-US" sz="3200" b="1" dirty="0">
                <a:solidFill>
                  <a:srgbClr val="00B050"/>
                </a:solidFill>
              </a:rPr>
              <a:t>6A</a:t>
            </a:r>
            <a:endParaRPr lang="ar-SY" sz="3200" b="1" dirty="0">
              <a:solidFill>
                <a:srgbClr val="00B050"/>
              </a:solidFill>
            </a:endParaRPr>
          </a:p>
        </p:txBody>
      </p:sp>
      <p:sp>
        <p:nvSpPr>
          <p:cNvPr id="5" name="مربع نص 4"/>
          <p:cNvSpPr txBox="1"/>
          <p:nvPr/>
        </p:nvSpPr>
        <p:spPr>
          <a:xfrm>
            <a:off x="6096000" y="5715000"/>
            <a:ext cx="1524000" cy="461665"/>
          </a:xfrm>
          <a:prstGeom prst="rect">
            <a:avLst/>
          </a:prstGeom>
          <a:noFill/>
        </p:spPr>
        <p:txBody>
          <a:bodyPr wrap="square" rtlCol="1">
            <a:spAutoFit/>
          </a:bodyPr>
          <a:lstStyle/>
          <a:p>
            <a:pPr algn="l" rtl="0"/>
            <a:r>
              <a:rPr lang="en-US" sz="2400" b="1" i="1" dirty="0">
                <a:solidFill>
                  <a:srgbClr val="0070C0"/>
                </a:solidFill>
              </a:rPr>
              <a:t>inaudible</a:t>
            </a:r>
            <a:endParaRPr lang="ar-SY" sz="2400" b="1" i="1" dirty="0">
              <a:solidFill>
                <a:srgbClr val="0070C0"/>
              </a:solidFill>
            </a:endParaRPr>
          </a:p>
        </p:txBody>
      </p:sp>
      <p:sp>
        <p:nvSpPr>
          <p:cNvPr id="6" name="مربع نص 5"/>
          <p:cNvSpPr txBox="1"/>
          <p:nvPr/>
        </p:nvSpPr>
        <p:spPr>
          <a:xfrm>
            <a:off x="4038600" y="5334000"/>
            <a:ext cx="1752600" cy="461665"/>
          </a:xfrm>
          <a:prstGeom prst="rect">
            <a:avLst/>
          </a:prstGeom>
          <a:noFill/>
        </p:spPr>
        <p:txBody>
          <a:bodyPr wrap="square" rtlCol="1">
            <a:spAutoFit/>
          </a:bodyPr>
          <a:lstStyle/>
          <a:p>
            <a:pPr algn="l" rtl="0"/>
            <a:r>
              <a:rPr lang="en-US" sz="2400" b="1" i="1" dirty="0">
                <a:solidFill>
                  <a:srgbClr val="0070C0"/>
                </a:solidFill>
              </a:rPr>
              <a:t>memorable</a:t>
            </a:r>
            <a:endParaRPr lang="ar-SY" sz="2400" b="1" i="1" dirty="0">
              <a:solidFill>
                <a:srgbClr val="0070C0"/>
              </a:solidFill>
            </a:endParaRPr>
          </a:p>
        </p:txBody>
      </p:sp>
      <p:sp>
        <p:nvSpPr>
          <p:cNvPr id="7" name="مربع نص 6"/>
          <p:cNvSpPr txBox="1"/>
          <p:nvPr/>
        </p:nvSpPr>
        <p:spPr>
          <a:xfrm>
            <a:off x="7239000" y="4495800"/>
            <a:ext cx="1752600" cy="461665"/>
          </a:xfrm>
          <a:prstGeom prst="rect">
            <a:avLst/>
          </a:prstGeom>
          <a:noFill/>
        </p:spPr>
        <p:txBody>
          <a:bodyPr wrap="square" rtlCol="1">
            <a:spAutoFit/>
          </a:bodyPr>
          <a:lstStyle/>
          <a:p>
            <a:pPr algn="l" rtl="0"/>
            <a:r>
              <a:rPr lang="en-US" sz="2400" b="1" i="1" dirty="0">
                <a:solidFill>
                  <a:srgbClr val="0070C0"/>
                </a:solidFill>
              </a:rPr>
              <a:t>meaningful</a:t>
            </a:r>
            <a:endParaRPr lang="ar-SY" sz="2400" b="1" i="1" dirty="0">
              <a:solidFill>
                <a:srgbClr val="0070C0"/>
              </a:solidFill>
            </a:endParaRPr>
          </a:p>
        </p:txBody>
      </p:sp>
      <p:sp>
        <p:nvSpPr>
          <p:cNvPr id="8" name="مربع نص 7"/>
          <p:cNvSpPr txBox="1"/>
          <p:nvPr/>
        </p:nvSpPr>
        <p:spPr>
          <a:xfrm>
            <a:off x="4876800" y="4038600"/>
            <a:ext cx="1905000" cy="461665"/>
          </a:xfrm>
          <a:prstGeom prst="rect">
            <a:avLst/>
          </a:prstGeom>
          <a:noFill/>
        </p:spPr>
        <p:txBody>
          <a:bodyPr wrap="square" rtlCol="1">
            <a:spAutoFit/>
          </a:bodyPr>
          <a:lstStyle/>
          <a:p>
            <a:pPr algn="l" rtl="0"/>
            <a:r>
              <a:rPr lang="en-US" sz="2400" b="1" i="1" dirty="0">
                <a:solidFill>
                  <a:srgbClr val="0070C0"/>
                </a:solidFill>
              </a:rPr>
              <a:t>momentous</a:t>
            </a:r>
            <a:endParaRPr lang="ar-SY" sz="2400" b="1" i="1" dirty="0">
              <a:solidFill>
                <a:srgbClr val="0070C0"/>
              </a:solidFill>
            </a:endParaRPr>
          </a:p>
        </p:txBody>
      </p:sp>
      <p:sp>
        <p:nvSpPr>
          <p:cNvPr id="9" name="مربع نص 8"/>
          <p:cNvSpPr txBox="1"/>
          <p:nvPr/>
        </p:nvSpPr>
        <p:spPr>
          <a:xfrm>
            <a:off x="1295400" y="3581400"/>
            <a:ext cx="1371600" cy="461665"/>
          </a:xfrm>
          <a:prstGeom prst="rect">
            <a:avLst/>
          </a:prstGeom>
          <a:noFill/>
        </p:spPr>
        <p:txBody>
          <a:bodyPr wrap="square" rtlCol="1">
            <a:spAutoFit/>
          </a:bodyPr>
          <a:lstStyle/>
          <a:p>
            <a:pPr algn="l" rtl="0"/>
            <a:r>
              <a:rPr lang="en-US" sz="2400" b="1" i="1" dirty="0">
                <a:solidFill>
                  <a:srgbClr val="0070C0"/>
                </a:solidFill>
              </a:rPr>
              <a:t>mankind</a:t>
            </a:r>
            <a:endParaRPr lang="ar-SY" sz="2400" b="1" i="1" dirty="0">
              <a:solidFill>
                <a:srgbClr val="0070C0"/>
              </a:solidFill>
            </a:endParaRPr>
          </a:p>
        </p:txBody>
      </p:sp>
      <p:pic>
        <p:nvPicPr>
          <p:cNvPr id="10"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810500" y="381000"/>
            <a:ext cx="609600" cy="609600"/>
          </a:xfrm>
          <a:prstGeom prst="rect">
            <a:avLst/>
          </a:prstGeom>
        </p:spPr>
      </p:pic>
    </p:spTree>
    <p:extLst>
      <p:ext uri="{BB962C8B-B14F-4D97-AF65-F5344CB8AC3E}">
        <p14:creationId xmlns:p14="http://schemas.microsoft.com/office/powerpoint/2010/main" val="1325474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ox(i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ox(i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ox(in)">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10"/>
                    </p:tgtEl>
                  </p:cond>
                </p:stCondLst>
                <p:endSync evt="end" delay="0">
                  <p:rtn val="all"/>
                </p:endSync>
                <p:childTnLst>
                  <p:par>
                    <p:cTn id="29" fill="hold">
                      <p:stCondLst>
                        <p:cond delay="0"/>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62014" fill="hold"/>
                                        <p:tgtEl>
                                          <p:spTgt spid="10"/>
                                        </p:tgtEl>
                                      </p:cBhvr>
                                    </p:cmd>
                                  </p:childTnLst>
                                </p:cTn>
                              </p:par>
                            </p:childTnLst>
                          </p:cTn>
                        </p:par>
                      </p:childTnLst>
                    </p:cTn>
                  </p:par>
                </p:childTnLst>
              </p:cTn>
              <p:nextCondLst>
                <p:cond evt="onClick" delay="0">
                  <p:tgtEl>
                    <p:spTgt spid="10"/>
                  </p:tgtEl>
                </p:cond>
              </p:nextCondLst>
            </p:seq>
            <p:audio>
              <p:cMediaNode vol="80000">
                <p:cTn id="33" fill="hold" display="0">
                  <p:stCondLst>
                    <p:cond delay="indefinite"/>
                  </p:stCondLst>
                  <p:endCondLst>
                    <p:cond evt="onStopAudio" delay="0">
                      <p:tgtEl>
                        <p:sldTgt/>
                      </p:tgtEl>
                    </p:cond>
                  </p:endCondLst>
                </p:cTn>
                <p:tgtEl>
                  <p:spTgt spid="10"/>
                </p:tgtEl>
              </p:cMediaNode>
            </p:audio>
          </p:childTnLst>
        </p:cTn>
      </p:par>
    </p:tnLst>
    <p:bldLst>
      <p:bldP spid="5" grpId="0"/>
      <p:bldP spid="6" grpId="0"/>
      <p:bldP spid="7" grpId="0"/>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92162"/>
          </a:xfrm>
          <a:solidFill>
            <a:srgbClr val="00B050"/>
          </a:solidFill>
        </p:spPr>
        <p:txBody>
          <a:bodyPr>
            <a:normAutofit/>
          </a:bodyPr>
          <a:lstStyle/>
          <a:p>
            <a:pPr algn="l" rtl="0"/>
            <a:r>
              <a:rPr lang="en-US" sz="3600" b="1" dirty="0">
                <a:solidFill>
                  <a:schemeClr val="bg1"/>
                </a:solidFill>
              </a:rPr>
              <a:t>        Speaking to the world   p. 84</a:t>
            </a:r>
            <a:r>
              <a:rPr lang="en-US" sz="3600" dirty="0">
                <a:solidFill>
                  <a:schemeClr val="bg1"/>
                </a:solidFill>
              </a:rPr>
              <a:t> </a:t>
            </a:r>
            <a:endParaRPr lang="ar-SA" sz="3600" dirty="0">
              <a:solidFill>
                <a:schemeClr val="bg1"/>
              </a:solidFill>
            </a:endParaRPr>
          </a:p>
        </p:txBody>
      </p:sp>
      <p:sp>
        <p:nvSpPr>
          <p:cNvPr id="3" name="عنصر نائب للمحتوى 2"/>
          <p:cNvSpPr>
            <a:spLocks noGrp="1"/>
          </p:cNvSpPr>
          <p:nvPr>
            <p:ph idx="1"/>
          </p:nvPr>
        </p:nvSpPr>
        <p:spPr>
          <a:xfrm>
            <a:off x="457200" y="1371600"/>
            <a:ext cx="8305800" cy="4953000"/>
          </a:xfrm>
        </p:spPr>
        <p:txBody>
          <a:bodyPr>
            <a:noAutofit/>
          </a:bodyPr>
          <a:lstStyle/>
          <a:p>
            <a:pPr algn="l" rtl="0">
              <a:buNone/>
            </a:pPr>
            <a:r>
              <a:rPr lang="en-US" sz="2800" b="1" dirty="0"/>
              <a:t>d. What do they mean? </a:t>
            </a:r>
          </a:p>
          <a:p>
            <a:pPr algn="l" rtl="0">
              <a:buNone/>
            </a:pPr>
            <a:r>
              <a:rPr lang="en-US" sz="2800" b="1" dirty="0"/>
              <a:t>1 </a:t>
            </a:r>
            <a:r>
              <a:rPr lang="en-US" sz="2800" b="1" i="1" dirty="0">
                <a:solidFill>
                  <a:srgbClr val="0070C0"/>
                </a:solidFill>
              </a:rPr>
              <a:t>footprint</a:t>
            </a:r>
            <a:r>
              <a:rPr lang="en-US" sz="2800" b="1" dirty="0"/>
              <a:t> </a:t>
            </a:r>
            <a:r>
              <a:rPr lang="en-US" sz="2800" dirty="0"/>
              <a:t>(noun) = a mark made by a foot or a shoe</a:t>
            </a:r>
          </a:p>
          <a:p>
            <a:pPr algn="l" rtl="0">
              <a:buNone/>
            </a:pPr>
            <a:r>
              <a:rPr lang="en-US" sz="2800" b="1" dirty="0"/>
              <a:t>2 </a:t>
            </a:r>
            <a:r>
              <a:rPr lang="en-US" sz="2800" b="1" i="1" dirty="0">
                <a:solidFill>
                  <a:srgbClr val="0070C0"/>
                </a:solidFill>
              </a:rPr>
              <a:t>mankind</a:t>
            </a:r>
            <a:r>
              <a:rPr lang="en-US" sz="2800" dirty="0"/>
              <a:t> (noun) = people in general, humanity</a:t>
            </a:r>
          </a:p>
          <a:p>
            <a:pPr algn="l" rtl="0">
              <a:buNone/>
            </a:pPr>
            <a:r>
              <a:rPr lang="en-US" sz="2800" b="1" dirty="0"/>
              <a:t>3 </a:t>
            </a:r>
            <a:r>
              <a:rPr lang="en-US" sz="2800" b="1" i="1" dirty="0">
                <a:solidFill>
                  <a:srgbClr val="0070C0"/>
                </a:solidFill>
              </a:rPr>
              <a:t>momentous</a:t>
            </a:r>
            <a:r>
              <a:rPr lang="en-US" sz="2800" dirty="0"/>
              <a:t> (</a:t>
            </a:r>
            <a:r>
              <a:rPr lang="en-US" sz="2800" dirty="0" err="1"/>
              <a:t>adj</a:t>
            </a:r>
            <a:r>
              <a:rPr lang="en-US" sz="2800" dirty="0"/>
              <a:t>) = very important or serious</a:t>
            </a:r>
          </a:p>
          <a:p>
            <a:pPr algn="l" rtl="0">
              <a:buNone/>
            </a:pPr>
            <a:r>
              <a:rPr lang="en-US" sz="2800" b="1" dirty="0"/>
              <a:t>4 </a:t>
            </a:r>
            <a:r>
              <a:rPr lang="en-US" sz="2800" b="1" i="1" dirty="0">
                <a:solidFill>
                  <a:srgbClr val="0070C0"/>
                </a:solidFill>
              </a:rPr>
              <a:t>meaningful</a:t>
            </a:r>
            <a:r>
              <a:rPr lang="en-US" sz="2800" dirty="0"/>
              <a:t> (</a:t>
            </a:r>
            <a:r>
              <a:rPr lang="en-US" sz="2800" dirty="0" err="1"/>
              <a:t>adj</a:t>
            </a:r>
            <a:r>
              <a:rPr lang="en-US" sz="2800" dirty="0"/>
              <a:t>) = having a clear meaning</a:t>
            </a:r>
          </a:p>
          <a:p>
            <a:pPr algn="l" rtl="0">
              <a:buNone/>
            </a:pPr>
            <a:r>
              <a:rPr lang="en-US" sz="2800" b="1" dirty="0"/>
              <a:t>5 </a:t>
            </a:r>
            <a:r>
              <a:rPr lang="en-US" sz="2800" b="1" i="1" dirty="0">
                <a:solidFill>
                  <a:srgbClr val="0070C0"/>
                </a:solidFill>
              </a:rPr>
              <a:t>memorable</a:t>
            </a:r>
            <a:r>
              <a:rPr lang="en-US" sz="2800" dirty="0"/>
              <a:t> (</a:t>
            </a:r>
            <a:r>
              <a:rPr lang="en-US" sz="2800" dirty="0" err="1"/>
              <a:t>adj</a:t>
            </a:r>
            <a:r>
              <a:rPr lang="en-US" sz="2800" dirty="0"/>
              <a:t>) = worth remembering</a:t>
            </a:r>
          </a:p>
          <a:p>
            <a:pPr algn="l" rtl="0">
              <a:buNone/>
            </a:pPr>
            <a:r>
              <a:rPr lang="en-US" sz="2800" b="1" dirty="0"/>
              <a:t>6 </a:t>
            </a:r>
            <a:r>
              <a:rPr lang="en-US" sz="2800" b="1" i="1" dirty="0">
                <a:solidFill>
                  <a:srgbClr val="0070C0"/>
                </a:solidFill>
              </a:rPr>
              <a:t>inaudible</a:t>
            </a:r>
            <a:r>
              <a:rPr lang="en-US" sz="2800" dirty="0"/>
              <a:t> (</a:t>
            </a:r>
            <a:r>
              <a:rPr lang="en-US" sz="2800" dirty="0" err="1"/>
              <a:t>adj</a:t>
            </a:r>
            <a:r>
              <a:rPr lang="en-US" sz="2800" dirty="0"/>
              <a:t>) = can’t be heard</a:t>
            </a:r>
            <a:br>
              <a:rPr lang="en-US" sz="2800" dirty="0"/>
            </a:br>
            <a:endParaRPr lang="en-US" sz="2800" b="1" dirty="0">
              <a:solidFill>
                <a:srgbClr val="7030A0"/>
              </a:solidFill>
            </a:endParaRPr>
          </a:p>
          <a:p>
            <a:pPr marL="514350" indent="-514350" algn="l" rtl="0">
              <a:buNone/>
            </a:pPr>
            <a:r>
              <a:rPr lang="en-US" sz="2800" b="1" dirty="0"/>
              <a:t> </a:t>
            </a:r>
            <a:endParaRPr lang="ar-SA" sz="2800" b="1" dirty="0"/>
          </a:p>
        </p:txBody>
      </p:sp>
      <p:sp>
        <p:nvSpPr>
          <p:cNvPr id="4" name="مربع نص 3"/>
          <p:cNvSpPr txBox="1"/>
          <p:nvPr/>
        </p:nvSpPr>
        <p:spPr>
          <a:xfrm>
            <a:off x="533400" y="381000"/>
            <a:ext cx="685800" cy="584775"/>
          </a:xfrm>
          <a:prstGeom prst="rect">
            <a:avLst/>
          </a:prstGeom>
          <a:solidFill>
            <a:schemeClr val="bg1"/>
          </a:solidFill>
        </p:spPr>
        <p:txBody>
          <a:bodyPr wrap="square" rtlCol="1">
            <a:spAutoFit/>
          </a:bodyPr>
          <a:lstStyle/>
          <a:p>
            <a:pPr algn="ctr"/>
            <a:r>
              <a:rPr lang="en-US" sz="3200" b="1" dirty="0">
                <a:solidFill>
                  <a:srgbClr val="00B050"/>
                </a:solidFill>
              </a:rPr>
              <a:t>6A</a:t>
            </a:r>
            <a:endParaRPr lang="ar-SY" sz="3200" b="1" dirty="0">
              <a:solidFill>
                <a:srgbClr val="00B050"/>
              </a:solidFill>
            </a:endParaRPr>
          </a:p>
        </p:txBody>
      </p:sp>
      <p:pic>
        <p:nvPicPr>
          <p:cNvPr id="5"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924800" y="381000"/>
            <a:ext cx="609600" cy="609600"/>
          </a:xfrm>
          <a:prstGeom prst="rect">
            <a:avLst/>
          </a:prstGeom>
        </p:spPr>
      </p:pic>
    </p:spTree>
    <p:extLst>
      <p:ext uri="{BB962C8B-B14F-4D97-AF65-F5344CB8AC3E}">
        <p14:creationId xmlns:p14="http://schemas.microsoft.com/office/powerpoint/2010/main" val="132547484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2463"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39762"/>
          </a:xfrm>
          <a:solidFill>
            <a:schemeClr val="accent5">
              <a:lumMod val="20000"/>
              <a:lumOff val="80000"/>
            </a:schemeClr>
          </a:solidFill>
        </p:spPr>
        <p:txBody>
          <a:bodyPr>
            <a:normAutofit fontScale="90000"/>
          </a:bodyPr>
          <a:lstStyle/>
          <a:p>
            <a:pPr algn="l" rtl="0"/>
            <a:r>
              <a:rPr lang="en-US" sz="3600" b="1" dirty="0"/>
              <a:t> GRAMMAR             articles                p. 85 </a:t>
            </a:r>
            <a:endParaRPr lang="ar-SA" sz="3600" b="1" dirty="0"/>
          </a:p>
        </p:txBody>
      </p:sp>
      <p:sp>
        <p:nvSpPr>
          <p:cNvPr id="3" name="عنصر نائب للمحتوى 2"/>
          <p:cNvSpPr>
            <a:spLocks noGrp="1"/>
          </p:cNvSpPr>
          <p:nvPr>
            <p:ph idx="1"/>
          </p:nvPr>
        </p:nvSpPr>
        <p:spPr>
          <a:xfrm>
            <a:off x="304800" y="1066800"/>
            <a:ext cx="8610600" cy="5638800"/>
          </a:xfrm>
        </p:spPr>
        <p:txBody>
          <a:bodyPr>
            <a:normAutofit fontScale="85000" lnSpcReduction="20000"/>
          </a:bodyPr>
          <a:lstStyle/>
          <a:p>
            <a:pPr algn="l" rtl="0">
              <a:buNone/>
            </a:pPr>
            <a:r>
              <a:rPr lang="en-US" dirty="0"/>
              <a:t>Right (</a:t>
            </a:r>
            <a:r>
              <a:rPr lang="en-US" b="1" dirty="0">
                <a:solidFill>
                  <a:srgbClr val="0070C0"/>
                </a:solidFill>
              </a:rPr>
              <a:t>✓</a:t>
            </a:r>
            <a:r>
              <a:rPr lang="en-US" dirty="0"/>
              <a:t>) or wrong (</a:t>
            </a:r>
            <a:r>
              <a:rPr lang="en-US" b="1" dirty="0">
                <a:solidFill>
                  <a:srgbClr val="0070C0"/>
                </a:solidFill>
              </a:rPr>
              <a:t>X</a:t>
            </a:r>
            <a:r>
              <a:rPr lang="en-US" dirty="0"/>
              <a:t>)? Correct the mistakes in the phrases in </a:t>
            </a:r>
            <a:r>
              <a:rPr lang="en-US" b="1" dirty="0"/>
              <a:t>bold</a:t>
            </a:r>
            <a:r>
              <a:rPr lang="en-US" dirty="0"/>
              <a:t>. </a:t>
            </a:r>
            <a:r>
              <a:rPr lang="en-US" b="1" dirty="0">
                <a:solidFill>
                  <a:srgbClr val="7030A0"/>
                </a:solidFill>
              </a:rPr>
              <a:t>Click to check your answers.</a:t>
            </a:r>
            <a:r>
              <a:rPr lang="en-US" dirty="0"/>
              <a:t> </a:t>
            </a:r>
          </a:p>
          <a:p>
            <a:pPr algn="l" rtl="0">
              <a:buNone/>
            </a:pPr>
            <a:r>
              <a:rPr lang="en-US" dirty="0"/>
              <a:t>1 Neil Armstrong was born in </a:t>
            </a:r>
            <a:r>
              <a:rPr lang="en-US" b="1" dirty="0"/>
              <a:t>the USA.</a:t>
            </a:r>
          </a:p>
          <a:p>
            <a:pPr algn="l" rtl="0">
              <a:buNone/>
            </a:pPr>
            <a:r>
              <a:rPr lang="en-US" dirty="0"/>
              <a:t>2 He was </a:t>
            </a:r>
            <a:r>
              <a:rPr lang="en-US" b="1" dirty="0"/>
              <a:t>a shy boy</a:t>
            </a:r>
            <a:r>
              <a:rPr lang="en-US" dirty="0"/>
              <a:t>, who loved </a:t>
            </a:r>
            <a:r>
              <a:rPr lang="en-US" b="1" dirty="0"/>
              <a:t>the books and the music</a:t>
            </a:r>
            <a:r>
              <a:rPr lang="en-US" dirty="0"/>
              <a:t>.</a:t>
            </a:r>
          </a:p>
          <a:p>
            <a:pPr algn="l" rtl="0">
              <a:buNone/>
            </a:pPr>
            <a:endParaRPr lang="en-US" dirty="0"/>
          </a:p>
          <a:p>
            <a:pPr algn="l" rtl="0">
              <a:buNone/>
            </a:pPr>
            <a:r>
              <a:rPr lang="en-US" dirty="0"/>
              <a:t>3 He studied aeronautical engineering </a:t>
            </a:r>
            <a:r>
              <a:rPr lang="en-US" b="1" dirty="0"/>
              <a:t>at the university</a:t>
            </a:r>
            <a:r>
              <a:rPr lang="en-US" dirty="0"/>
              <a:t>.</a:t>
            </a:r>
          </a:p>
          <a:p>
            <a:pPr algn="l" rtl="0">
              <a:buNone/>
            </a:pPr>
            <a:r>
              <a:rPr lang="en-US" dirty="0"/>
              <a:t>4 He was </a:t>
            </a:r>
            <a:r>
              <a:rPr lang="en-US" b="1" dirty="0"/>
              <a:t>the first man </a:t>
            </a:r>
            <a:r>
              <a:rPr lang="en-US" dirty="0"/>
              <a:t>who set foot on </a:t>
            </a:r>
            <a:r>
              <a:rPr lang="en-US" b="1" dirty="0"/>
              <a:t>a moon</a:t>
            </a:r>
            <a:r>
              <a:rPr lang="en-US" dirty="0"/>
              <a:t>.</a:t>
            </a:r>
          </a:p>
          <a:p>
            <a:pPr algn="l" rtl="0">
              <a:buNone/>
            </a:pPr>
            <a:r>
              <a:rPr lang="en-US" dirty="0"/>
              <a:t>5 His famous words were heard </a:t>
            </a:r>
            <a:r>
              <a:rPr lang="en-US" b="1" dirty="0"/>
              <a:t>by people all over the world</a:t>
            </a:r>
            <a:r>
              <a:rPr lang="en-US" dirty="0"/>
              <a:t>.</a:t>
            </a:r>
          </a:p>
          <a:p>
            <a:pPr algn="l" rtl="0">
              <a:buNone/>
            </a:pPr>
            <a:r>
              <a:rPr lang="en-US" dirty="0"/>
              <a:t>6 Before becoming </a:t>
            </a:r>
            <a:r>
              <a:rPr lang="en-US" b="1" dirty="0"/>
              <a:t>a astronaut</a:t>
            </a:r>
            <a:r>
              <a:rPr lang="en-US" dirty="0"/>
              <a:t>, he worked for </a:t>
            </a:r>
            <a:r>
              <a:rPr lang="en-US" b="1" dirty="0"/>
              <a:t>the US navy</a:t>
            </a:r>
            <a:r>
              <a:rPr lang="en-US" dirty="0"/>
              <a:t>.</a:t>
            </a:r>
          </a:p>
          <a:p>
            <a:pPr algn="l" rtl="0">
              <a:buNone/>
            </a:pPr>
            <a:endParaRPr lang="en-US" dirty="0"/>
          </a:p>
          <a:p>
            <a:pPr algn="l" rtl="0">
              <a:buNone/>
            </a:pPr>
            <a:r>
              <a:rPr lang="en-US" dirty="0"/>
              <a:t>7 Since 1994 he has refused </a:t>
            </a:r>
            <a:r>
              <a:rPr lang="en-US" b="1" dirty="0"/>
              <a:t>to give the autographs</a:t>
            </a:r>
            <a:r>
              <a:rPr lang="en-US" dirty="0"/>
              <a:t>.</a:t>
            </a:r>
          </a:p>
          <a:p>
            <a:pPr algn="l" rtl="0">
              <a:buNone/>
            </a:pPr>
            <a:r>
              <a:rPr lang="en-US" dirty="0"/>
              <a:t>8 In 2005 he was involved in a lawsuit with an ex-barber, who tried to sell </a:t>
            </a:r>
            <a:r>
              <a:rPr lang="en-US" b="1" dirty="0"/>
              <a:t>some of the Armstrong’s hair</a:t>
            </a:r>
            <a:r>
              <a:rPr lang="en-US" dirty="0"/>
              <a:t>.</a:t>
            </a:r>
            <a:endParaRPr lang="ar-SA" dirty="0"/>
          </a:p>
        </p:txBody>
      </p:sp>
      <p:sp>
        <p:nvSpPr>
          <p:cNvPr id="4" name="مربع نص 3"/>
          <p:cNvSpPr txBox="1"/>
          <p:nvPr/>
        </p:nvSpPr>
        <p:spPr>
          <a:xfrm>
            <a:off x="8229600" y="3048000"/>
            <a:ext cx="457200" cy="461665"/>
          </a:xfrm>
          <a:prstGeom prst="rect">
            <a:avLst/>
          </a:prstGeom>
          <a:noFill/>
        </p:spPr>
        <p:txBody>
          <a:bodyPr wrap="square" rtlCol="1">
            <a:spAutoFit/>
          </a:bodyPr>
          <a:lstStyle/>
          <a:p>
            <a:pPr algn="l" rtl="0"/>
            <a:r>
              <a:rPr lang="en-US" sz="2400" b="1" dirty="0">
                <a:solidFill>
                  <a:srgbClr val="0070C0"/>
                </a:solidFill>
              </a:rPr>
              <a:t>X</a:t>
            </a:r>
            <a:endParaRPr lang="ar-SY" sz="2400" dirty="0"/>
          </a:p>
        </p:txBody>
      </p:sp>
      <p:sp>
        <p:nvSpPr>
          <p:cNvPr id="5" name="مربع نص 4"/>
          <p:cNvSpPr txBox="1"/>
          <p:nvPr/>
        </p:nvSpPr>
        <p:spPr>
          <a:xfrm>
            <a:off x="5791200" y="1752600"/>
            <a:ext cx="533400" cy="461665"/>
          </a:xfrm>
          <a:prstGeom prst="rect">
            <a:avLst/>
          </a:prstGeom>
          <a:noFill/>
        </p:spPr>
        <p:txBody>
          <a:bodyPr wrap="square" rtlCol="1">
            <a:spAutoFit/>
          </a:bodyPr>
          <a:lstStyle/>
          <a:p>
            <a:pPr algn="l" rtl="0"/>
            <a:r>
              <a:rPr lang="en-US" sz="2400" b="1" dirty="0">
                <a:solidFill>
                  <a:srgbClr val="0070C0"/>
                </a:solidFill>
              </a:rPr>
              <a:t>✓</a:t>
            </a:r>
            <a:endParaRPr lang="ar-SY" sz="2400" dirty="0"/>
          </a:p>
        </p:txBody>
      </p:sp>
      <p:sp>
        <p:nvSpPr>
          <p:cNvPr id="8" name="مربع نص 7"/>
          <p:cNvSpPr txBox="1"/>
          <p:nvPr/>
        </p:nvSpPr>
        <p:spPr>
          <a:xfrm>
            <a:off x="6934200" y="3429000"/>
            <a:ext cx="1981200" cy="430887"/>
          </a:xfrm>
          <a:prstGeom prst="rect">
            <a:avLst/>
          </a:prstGeom>
          <a:noFill/>
        </p:spPr>
        <p:txBody>
          <a:bodyPr wrap="square" rtlCol="1">
            <a:spAutoFit/>
          </a:bodyPr>
          <a:lstStyle/>
          <a:p>
            <a:pPr algn="l" rtl="0"/>
            <a:r>
              <a:rPr lang="en-US" sz="2200" b="1" dirty="0">
                <a:solidFill>
                  <a:srgbClr val="0070C0"/>
                </a:solidFill>
              </a:rPr>
              <a:t>✓, X the moon</a:t>
            </a:r>
            <a:endParaRPr lang="ar-SY" sz="2200" dirty="0"/>
          </a:p>
        </p:txBody>
      </p:sp>
      <p:sp>
        <p:nvSpPr>
          <p:cNvPr id="9" name="مربع نص 8"/>
          <p:cNvSpPr txBox="1"/>
          <p:nvPr/>
        </p:nvSpPr>
        <p:spPr>
          <a:xfrm>
            <a:off x="1905000" y="2590800"/>
            <a:ext cx="6019800" cy="461665"/>
          </a:xfrm>
          <a:prstGeom prst="rect">
            <a:avLst/>
          </a:prstGeom>
          <a:noFill/>
        </p:spPr>
        <p:txBody>
          <a:bodyPr wrap="square" rtlCol="1">
            <a:spAutoFit/>
          </a:bodyPr>
          <a:lstStyle/>
          <a:p>
            <a:pPr algn="l" rtl="0"/>
            <a:r>
              <a:rPr lang="en-US" sz="2400" b="1" dirty="0">
                <a:solidFill>
                  <a:srgbClr val="0070C0"/>
                </a:solidFill>
              </a:rPr>
              <a:t>✓                                       X                           </a:t>
            </a:r>
            <a:r>
              <a:rPr lang="en-US" sz="2400" b="1" dirty="0" err="1">
                <a:solidFill>
                  <a:srgbClr val="0070C0"/>
                </a:solidFill>
              </a:rPr>
              <a:t>X</a:t>
            </a:r>
            <a:endParaRPr lang="ar-SY" sz="2400" dirty="0"/>
          </a:p>
        </p:txBody>
      </p:sp>
      <p:sp>
        <p:nvSpPr>
          <p:cNvPr id="10" name="مربع نص 9"/>
          <p:cNvSpPr txBox="1"/>
          <p:nvPr/>
        </p:nvSpPr>
        <p:spPr>
          <a:xfrm>
            <a:off x="1676400" y="4191000"/>
            <a:ext cx="533400" cy="461665"/>
          </a:xfrm>
          <a:prstGeom prst="rect">
            <a:avLst/>
          </a:prstGeom>
          <a:noFill/>
        </p:spPr>
        <p:txBody>
          <a:bodyPr wrap="square" rtlCol="1">
            <a:spAutoFit/>
          </a:bodyPr>
          <a:lstStyle/>
          <a:p>
            <a:pPr algn="l" rtl="0"/>
            <a:r>
              <a:rPr lang="en-US" sz="2400" b="1" dirty="0">
                <a:solidFill>
                  <a:srgbClr val="0070C0"/>
                </a:solidFill>
              </a:rPr>
              <a:t>✓</a:t>
            </a:r>
            <a:endParaRPr lang="ar-SY" sz="2400" dirty="0"/>
          </a:p>
        </p:txBody>
      </p:sp>
      <p:sp>
        <p:nvSpPr>
          <p:cNvPr id="11" name="مربع نص 10"/>
          <p:cNvSpPr txBox="1"/>
          <p:nvPr/>
        </p:nvSpPr>
        <p:spPr>
          <a:xfrm>
            <a:off x="2590800" y="4953001"/>
            <a:ext cx="5486400" cy="461665"/>
          </a:xfrm>
          <a:prstGeom prst="rect">
            <a:avLst/>
          </a:prstGeom>
          <a:noFill/>
        </p:spPr>
        <p:txBody>
          <a:bodyPr wrap="square" rtlCol="1">
            <a:spAutoFit/>
          </a:bodyPr>
          <a:lstStyle/>
          <a:p>
            <a:pPr algn="l" rtl="0"/>
            <a:r>
              <a:rPr lang="en-US" sz="2400" b="1" dirty="0">
                <a:solidFill>
                  <a:srgbClr val="0070C0"/>
                </a:solidFill>
              </a:rPr>
              <a:t>      X  an astronaut,                               ✓</a:t>
            </a:r>
            <a:endParaRPr lang="ar-SY" sz="2400" dirty="0"/>
          </a:p>
        </p:txBody>
      </p:sp>
      <p:sp>
        <p:nvSpPr>
          <p:cNvPr id="12" name="مربع نص 11"/>
          <p:cNvSpPr txBox="1"/>
          <p:nvPr/>
        </p:nvSpPr>
        <p:spPr>
          <a:xfrm>
            <a:off x="7696200" y="5410200"/>
            <a:ext cx="533400" cy="461665"/>
          </a:xfrm>
          <a:prstGeom prst="rect">
            <a:avLst/>
          </a:prstGeom>
          <a:noFill/>
        </p:spPr>
        <p:txBody>
          <a:bodyPr wrap="square" rtlCol="1">
            <a:spAutoFit/>
          </a:bodyPr>
          <a:lstStyle/>
          <a:p>
            <a:pPr algn="l" rtl="0"/>
            <a:r>
              <a:rPr lang="en-US" sz="2400" b="1" dirty="0">
                <a:solidFill>
                  <a:srgbClr val="0070C0"/>
                </a:solidFill>
              </a:rPr>
              <a:t>X</a:t>
            </a:r>
            <a:endParaRPr lang="ar-SY" sz="2400" dirty="0"/>
          </a:p>
        </p:txBody>
      </p:sp>
      <p:sp>
        <p:nvSpPr>
          <p:cNvPr id="13" name="مربع نص 12"/>
          <p:cNvSpPr txBox="1"/>
          <p:nvPr/>
        </p:nvSpPr>
        <p:spPr>
          <a:xfrm>
            <a:off x="7391400" y="6172201"/>
            <a:ext cx="381000" cy="461665"/>
          </a:xfrm>
          <a:prstGeom prst="rect">
            <a:avLst/>
          </a:prstGeom>
          <a:noFill/>
        </p:spPr>
        <p:txBody>
          <a:bodyPr wrap="square" rtlCol="1">
            <a:spAutoFit/>
          </a:bodyPr>
          <a:lstStyle/>
          <a:p>
            <a:pPr algn="l" rtl="0"/>
            <a:r>
              <a:rPr lang="en-US" sz="2400" b="1" dirty="0">
                <a:solidFill>
                  <a:srgbClr val="0070C0"/>
                </a:solidFill>
              </a:rPr>
              <a:t>X</a:t>
            </a:r>
            <a:endParaRPr lang="ar-SY" sz="2400" dirty="0"/>
          </a:p>
        </p:txBody>
      </p:sp>
      <p:cxnSp>
        <p:nvCxnSpPr>
          <p:cNvPr id="15" name="رابط مستقيم 14"/>
          <p:cNvCxnSpPr/>
          <p:nvPr/>
        </p:nvCxnSpPr>
        <p:spPr>
          <a:xfrm>
            <a:off x="4724400" y="2438400"/>
            <a:ext cx="457200" cy="1588"/>
          </a:xfrm>
          <a:prstGeom prst="line">
            <a:avLst/>
          </a:prstGeom>
          <a:ln w="38100">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17" name="رابط مستقيم 16"/>
          <p:cNvCxnSpPr/>
          <p:nvPr/>
        </p:nvCxnSpPr>
        <p:spPr>
          <a:xfrm>
            <a:off x="5334000" y="5638800"/>
            <a:ext cx="457200" cy="1588"/>
          </a:xfrm>
          <a:prstGeom prst="line">
            <a:avLst/>
          </a:prstGeom>
          <a:ln w="38100">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18" name="رابط مستقيم 17"/>
          <p:cNvCxnSpPr/>
          <p:nvPr/>
        </p:nvCxnSpPr>
        <p:spPr>
          <a:xfrm>
            <a:off x="6096000" y="3276600"/>
            <a:ext cx="457200" cy="1588"/>
          </a:xfrm>
          <a:prstGeom prst="line">
            <a:avLst/>
          </a:prstGeom>
          <a:ln w="38100">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19" name="رابط مستقيم 18"/>
          <p:cNvCxnSpPr/>
          <p:nvPr/>
        </p:nvCxnSpPr>
        <p:spPr>
          <a:xfrm>
            <a:off x="6781800" y="2438400"/>
            <a:ext cx="457200" cy="1588"/>
          </a:xfrm>
          <a:prstGeom prst="line">
            <a:avLst/>
          </a:prstGeom>
          <a:ln w="38100">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20" name="رابط مستقيم 19"/>
          <p:cNvCxnSpPr/>
          <p:nvPr/>
        </p:nvCxnSpPr>
        <p:spPr>
          <a:xfrm>
            <a:off x="3048000" y="4800600"/>
            <a:ext cx="228600" cy="1588"/>
          </a:xfrm>
          <a:prstGeom prst="line">
            <a:avLst/>
          </a:prstGeom>
          <a:ln w="38100">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21" name="رابط مستقيم 20"/>
          <p:cNvCxnSpPr/>
          <p:nvPr/>
        </p:nvCxnSpPr>
        <p:spPr>
          <a:xfrm>
            <a:off x="5867400" y="3657600"/>
            <a:ext cx="228600" cy="1588"/>
          </a:xfrm>
          <a:prstGeom prst="line">
            <a:avLst/>
          </a:prstGeom>
          <a:ln w="38100">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24" name="رابط مستقيم 23"/>
          <p:cNvCxnSpPr/>
          <p:nvPr/>
        </p:nvCxnSpPr>
        <p:spPr>
          <a:xfrm>
            <a:off x="4267200" y="6400800"/>
            <a:ext cx="457200" cy="1588"/>
          </a:xfrm>
          <a:prstGeom prst="line">
            <a:avLst/>
          </a:prstGeom>
          <a:ln w="38100">
            <a:solidFill>
              <a:srgbClr val="FF5050"/>
            </a:solidFill>
          </a:ln>
        </p:spPr>
        <p:style>
          <a:lnRef idx="1">
            <a:schemeClr val="accent1"/>
          </a:lnRef>
          <a:fillRef idx="0">
            <a:schemeClr val="accent1"/>
          </a:fillRef>
          <a:effectRef idx="0">
            <a:schemeClr val="accent1"/>
          </a:effectRef>
          <a:fontRef idx="minor">
            <a:schemeClr val="tx1"/>
          </a:fontRef>
        </p:style>
      </p:cxnSp>
      <p:pic>
        <p:nvPicPr>
          <p:cNvPr id="6"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153400" y="349155"/>
            <a:ext cx="609600" cy="609600"/>
          </a:xfrm>
          <a:prstGeom prst="rect">
            <a:avLst/>
          </a:prstGeom>
        </p:spPr>
      </p:pic>
    </p:spTree>
    <p:extLst>
      <p:ext uri="{BB962C8B-B14F-4D97-AF65-F5344CB8AC3E}">
        <p14:creationId xmlns:p14="http://schemas.microsoft.com/office/powerpoint/2010/main" val="94794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ppt_x"/>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500" fill="hold"/>
                                        <p:tgtEl>
                                          <p:spTgt spid="21"/>
                                        </p:tgtEl>
                                        <p:attrNameLst>
                                          <p:attrName>ppt_x</p:attrName>
                                        </p:attrNameLst>
                                      </p:cBhvr>
                                      <p:tavLst>
                                        <p:tav tm="0">
                                          <p:val>
                                            <p:strVal val="#ppt_x"/>
                                          </p:val>
                                        </p:tav>
                                        <p:tav tm="100000">
                                          <p:val>
                                            <p:strVal val="#ppt_x"/>
                                          </p:val>
                                        </p:tav>
                                      </p:tavLst>
                                    </p:anim>
                                    <p:anim calcmode="lin" valueType="num">
                                      <p:cBhvr additive="base">
                                        <p:cTn id="4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ppt_x"/>
                                          </p:val>
                                        </p:tav>
                                        <p:tav tm="100000">
                                          <p:val>
                                            <p:strVal val="#ppt_x"/>
                                          </p:val>
                                        </p:tav>
                                      </p:tavLst>
                                    </p:anim>
                                    <p:anim calcmode="lin" valueType="num">
                                      <p:cBhvr additive="base">
                                        <p:cTn id="4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500" fill="hold"/>
                                        <p:tgtEl>
                                          <p:spTgt spid="11"/>
                                        </p:tgtEl>
                                        <p:attrNameLst>
                                          <p:attrName>ppt_x</p:attrName>
                                        </p:attrNameLst>
                                      </p:cBhvr>
                                      <p:tavLst>
                                        <p:tav tm="0">
                                          <p:val>
                                            <p:strVal val="#ppt_x"/>
                                          </p:val>
                                        </p:tav>
                                        <p:tav tm="100000">
                                          <p:val>
                                            <p:strVal val="#ppt_x"/>
                                          </p:val>
                                        </p:tav>
                                      </p:tavLst>
                                    </p:anim>
                                    <p:anim calcmode="lin" valueType="num">
                                      <p:cBhvr additive="base">
                                        <p:cTn id="54" dur="500" fill="hold"/>
                                        <p:tgtEl>
                                          <p:spTgt spid="11"/>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additive="base">
                                        <p:cTn id="57" dur="500" fill="hold"/>
                                        <p:tgtEl>
                                          <p:spTgt spid="20"/>
                                        </p:tgtEl>
                                        <p:attrNameLst>
                                          <p:attrName>ppt_x</p:attrName>
                                        </p:attrNameLst>
                                      </p:cBhvr>
                                      <p:tavLst>
                                        <p:tav tm="0">
                                          <p:val>
                                            <p:strVal val="#ppt_x"/>
                                          </p:val>
                                        </p:tav>
                                        <p:tav tm="100000">
                                          <p:val>
                                            <p:strVal val="#ppt_x"/>
                                          </p:val>
                                        </p:tav>
                                      </p:tavLst>
                                    </p:anim>
                                    <p:anim calcmode="lin" valueType="num">
                                      <p:cBhvr additive="base">
                                        <p:cTn id="5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additive="base">
                                        <p:cTn id="63" dur="500" fill="hold"/>
                                        <p:tgtEl>
                                          <p:spTgt spid="12"/>
                                        </p:tgtEl>
                                        <p:attrNameLst>
                                          <p:attrName>ppt_x</p:attrName>
                                        </p:attrNameLst>
                                      </p:cBhvr>
                                      <p:tavLst>
                                        <p:tav tm="0">
                                          <p:val>
                                            <p:strVal val="#ppt_x"/>
                                          </p:val>
                                        </p:tav>
                                        <p:tav tm="100000">
                                          <p:val>
                                            <p:strVal val="#ppt_x"/>
                                          </p:val>
                                        </p:tav>
                                      </p:tavLst>
                                    </p:anim>
                                    <p:anim calcmode="lin" valueType="num">
                                      <p:cBhvr additive="base">
                                        <p:cTn id="64" dur="500" fill="hold"/>
                                        <p:tgtEl>
                                          <p:spTgt spid="12"/>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500" fill="hold"/>
                                        <p:tgtEl>
                                          <p:spTgt spid="17"/>
                                        </p:tgtEl>
                                        <p:attrNameLst>
                                          <p:attrName>ppt_x</p:attrName>
                                        </p:attrNameLst>
                                      </p:cBhvr>
                                      <p:tavLst>
                                        <p:tav tm="0">
                                          <p:val>
                                            <p:strVal val="#ppt_x"/>
                                          </p:val>
                                        </p:tav>
                                        <p:tav tm="100000">
                                          <p:val>
                                            <p:strVal val="#ppt_x"/>
                                          </p:val>
                                        </p:tav>
                                      </p:tavLst>
                                    </p:anim>
                                    <p:anim calcmode="lin" valueType="num">
                                      <p:cBhvr additive="base">
                                        <p:cTn id="6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3"/>
                                        </p:tgtEl>
                                        <p:attrNameLst>
                                          <p:attrName>style.visibility</p:attrName>
                                        </p:attrNameLst>
                                      </p:cBhvr>
                                      <p:to>
                                        <p:strVal val="visible"/>
                                      </p:to>
                                    </p:set>
                                    <p:anim calcmode="lin" valueType="num">
                                      <p:cBhvr additive="base">
                                        <p:cTn id="73" dur="500" fill="hold"/>
                                        <p:tgtEl>
                                          <p:spTgt spid="13"/>
                                        </p:tgtEl>
                                        <p:attrNameLst>
                                          <p:attrName>ppt_x</p:attrName>
                                        </p:attrNameLst>
                                      </p:cBhvr>
                                      <p:tavLst>
                                        <p:tav tm="0">
                                          <p:val>
                                            <p:strVal val="#ppt_x"/>
                                          </p:val>
                                        </p:tav>
                                        <p:tav tm="100000">
                                          <p:val>
                                            <p:strVal val="#ppt_x"/>
                                          </p:val>
                                        </p:tav>
                                      </p:tavLst>
                                    </p:anim>
                                    <p:anim calcmode="lin" valueType="num">
                                      <p:cBhvr additive="base">
                                        <p:cTn id="74" dur="500" fill="hold"/>
                                        <p:tgtEl>
                                          <p:spTgt spid="13"/>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24"/>
                                        </p:tgtEl>
                                        <p:attrNameLst>
                                          <p:attrName>style.visibility</p:attrName>
                                        </p:attrNameLst>
                                      </p:cBhvr>
                                      <p:to>
                                        <p:strVal val="visible"/>
                                      </p:to>
                                    </p:set>
                                    <p:anim calcmode="lin" valueType="num">
                                      <p:cBhvr additive="base">
                                        <p:cTn id="77" dur="500" fill="hold"/>
                                        <p:tgtEl>
                                          <p:spTgt spid="24"/>
                                        </p:tgtEl>
                                        <p:attrNameLst>
                                          <p:attrName>ppt_x</p:attrName>
                                        </p:attrNameLst>
                                      </p:cBhvr>
                                      <p:tavLst>
                                        <p:tav tm="0">
                                          <p:val>
                                            <p:strVal val="#ppt_x"/>
                                          </p:val>
                                        </p:tav>
                                        <p:tav tm="100000">
                                          <p:val>
                                            <p:strVal val="#ppt_x"/>
                                          </p:val>
                                        </p:tav>
                                      </p:tavLst>
                                    </p:anim>
                                    <p:anim calcmode="lin" valueType="num">
                                      <p:cBhvr additive="base">
                                        <p:cTn id="7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79" restart="whenNotActive" fill="hold" evtFilter="cancelBubble" nodeType="interactiveSeq">
                <p:stCondLst>
                  <p:cond evt="onClick" delay="0">
                    <p:tgtEl>
                      <p:spTgt spid="6"/>
                    </p:tgtEl>
                  </p:cond>
                </p:stCondLst>
                <p:endSync evt="end" delay="0">
                  <p:rtn val="all"/>
                </p:endSync>
                <p:childTnLst>
                  <p:par>
                    <p:cTn id="80" fill="hold">
                      <p:stCondLst>
                        <p:cond delay="0"/>
                      </p:stCondLst>
                      <p:childTnLst>
                        <p:par>
                          <p:cTn id="81" fill="hold">
                            <p:stCondLst>
                              <p:cond delay="0"/>
                            </p:stCondLst>
                            <p:childTnLst>
                              <p:par>
                                <p:cTn id="82" presetID="1" presetClass="mediacall" presetSubtype="0" fill="hold" nodeType="clickEffect">
                                  <p:stCondLst>
                                    <p:cond delay="0"/>
                                  </p:stCondLst>
                                  <p:childTnLst>
                                    <p:cmd type="call" cmd="playFrom(0.0)">
                                      <p:cBhvr>
                                        <p:cTn id="83" dur="84839" fill="hold"/>
                                        <p:tgtEl>
                                          <p:spTgt spid="6"/>
                                        </p:tgtEl>
                                      </p:cBhvr>
                                    </p:cmd>
                                  </p:childTnLst>
                                </p:cTn>
                              </p:par>
                            </p:childTnLst>
                          </p:cTn>
                        </p:par>
                      </p:childTnLst>
                    </p:cTn>
                  </p:par>
                </p:childTnLst>
              </p:cTn>
              <p:nextCondLst>
                <p:cond evt="onClick" delay="0">
                  <p:tgtEl>
                    <p:spTgt spid="6"/>
                  </p:tgtEl>
                </p:cond>
              </p:nextCondLst>
            </p:seq>
            <p:audio>
              <p:cMediaNode vol="80000">
                <p:cTn id="84" fill="hold" display="0">
                  <p:stCondLst>
                    <p:cond delay="indefinite"/>
                  </p:stCondLst>
                  <p:endCondLst>
                    <p:cond evt="onStopAudio" delay="0">
                      <p:tgtEl>
                        <p:sldTgt/>
                      </p:tgtEl>
                    </p:cond>
                  </p:endCondLst>
                </p:cTn>
                <p:tgtEl>
                  <p:spTgt spid="6"/>
                </p:tgtEl>
              </p:cMediaNode>
            </p:audio>
          </p:childTnLst>
        </p:cTn>
      </p:par>
    </p:tnLst>
    <p:bldLst>
      <p:bldP spid="4" grpId="0"/>
      <p:bldP spid="5" grpId="0"/>
      <p:bldP spid="8" grpId="0"/>
      <p:bldP spid="9" grpId="0"/>
      <p:bldP spid="10" grpId="0"/>
      <p:bldP spid="11" grpId="0"/>
      <p:bldP spid="12"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39762"/>
          </a:xfrm>
          <a:solidFill>
            <a:schemeClr val="accent4">
              <a:lumMod val="20000"/>
              <a:lumOff val="80000"/>
            </a:schemeClr>
          </a:solidFill>
        </p:spPr>
        <p:txBody>
          <a:bodyPr>
            <a:normAutofit fontScale="90000"/>
          </a:bodyPr>
          <a:lstStyle/>
          <a:p>
            <a:pPr algn="l" rtl="0"/>
            <a:r>
              <a:rPr lang="en-US" sz="3600" b="1" dirty="0"/>
              <a:t>Grammar Bank      6A articles        p. 142</a:t>
            </a:r>
            <a:endParaRPr lang="ar-SA" sz="3600" b="1" dirty="0"/>
          </a:p>
        </p:txBody>
      </p:sp>
      <p:sp>
        <p:nvSpPr>
          <p:cNvPr id="3" name="عنصر نائب للمحتوى 2"/>
          <p:cNvSpPr>
            <a:spLocks noGrp="1"/>
          </p:cNvSpPr>
          <p:nvPr>
            <p:ph idx="1"/>
          </p:nvPr>
        </p:nvSpPr>
        <p:spPr>
          <a:xfrm>
            <a:off x="457200" y="990600"/>
            <a:ext cx="8229600" cy="5135563"/>
          </a:xfrm>
        </p:spPr>
        <p:txBody>
          <a:bodyPr>
            <a:noAutofit/>
          </a:bodyPr>
          <a:lstStyle/>
          <a:p>
            <a:pPr algn="l" rtl="0">
              <a:buNone/>
            </a:pPr>
            <a:r>
              <a:rPr lang="en-US" sz="2800" b="1" dirty="0">
                <a:solidFill>
                  <a:srgbClr val="F802E6"/>
                </a:solidFill>
              </a:rPr>
              <a:t>basic rules: </a:t>
            </a:r>
            <a:r>
              <a:rPr lang="en-US" sz="2800" b="1" i="1" dirty="0">
                <a:solidFill>
                  <a:srgbClr val="F802E6"/>
                </a:solidFill>
              </a:rPr>
              <a:t>a / an / the, </a:t>
            </a:r>
            <a:r>
              <a:rPr lang="en-US" sz="2800" b="1" dirty="0">
                <a:solidFill>
                  <a:srgbClr val="F802E6"/>
                </a:solidFill>
              </a:rPr>
              <a:t>no article</a:t>
            </a:r>
          </a:p>
          <a:p>
            <a:pPr marL="457200" indent="-457200" algn="l" rtl="0">
              <a:buNone/>
            </a:pPr>
            <a:r>
              <a:rPr lang="en-US" sz="2800" dirty="0"/>
              <a:t>1. My </a:t>
            </a:r>
            <a:r>
              <a:rPr lang="en-US" sz="2800" dirty="0" err="1"/>
              <a:t>neighbour</a:t>
            </a:r>
            <a:r>
              <a:rPr lang="en-US" sz="2800" dirty="0"/>
              <a:t> has just bought </a:t>
            </a:r>
            <a:r>
              <a:rPr lang="en-US" sz="2800" b="1" dirty="0">
                <a:solidFill>
                  <a:srgbClr val="0070C0"/>
                </a:solidFill>
              </a:rPr>
              <a:t>a</a:t>
            </a:r>
            <a:r>
              <a:rPr lang="en-US" sz="2800" dirty="0"/>
              <a:t> dog. </a:t>
            </a:r>
            <a:r>
              <a:rPr lang="en-US" sz="2800" b="1" dirty="0">
                <a:solidFill>
                  <a:srgbClr val="0070C0"/>
                </a:solidFill>
              </a:rPr>
              <a:t>The</a:t>
            </a:r>
            <a:r>
              <a:rPr lang="en-US" sz="2800" dirty="0"/>
              <a:t> dog is </a:t>
            </a:r>
            <a:r>
              <a:rPr lang="en-US" sz="2800" b="1" dirty="0">
                <a:solidFill>
                  <a:srgbClr val="0070C0"/>
                </a:solidFill>
              </a:rPr>
              <a:t>an</a:t>
            </a:r>
            <a:r>
              <a:rPr lang="en-US" sz="2800" dirty="0"/>
              <a:t> Alsatian.</a:t>
            </a:r>
          </a:p>
          <a:p>
            <a:pPr marL="457200" indent="-457200" algn="l" rtl="0">
              <a:buNone/>
            </a:pPr>
            <a:r>
              <a:rPr lang="en-US" sz="2800" dirty="0"/>
              <a:t>     He got into </a:t>
            </a:r>
            <a:r>
              <a:rPr lang="en-US" sz="2800" b="1" dirty="0">
                <a:solidFill>
                  <a:srgbClr val="0070C0"/>
                </a:solidFill>
              </a:rPr>
              <a:t>the</a:t>
            </a:r>
            <a:r>
              <a:rPr lang="en-US" sz="2800" dirty="0"/>
              <a:t> car and drove to </a:t>
            </a:r>
            <a:r>
              <a:rPr lang="en-US" sz="2800" b="1" dirty="0">
                <a:solidFill>
                  <a:srgbClr val="0070C0"/>
                </a:solidFill>
              </a:rPr>
              <a:t>the</a:t>
            </a:r>
            <a:r>
              <a:rPr lang="en-US" sz="2800" dirty="0"/>
              <a:t> Town Hall.</a:t>
            </a:r>
          </a:p>
          <a:p>
            <a:pPr algn="l" rtl="0">
              <a:buFont typeface="Wingdings" panose="05000000000000000000" pitchFamily="2" charset="2"/>
              <a:buChar char="Ø"/>
            </a:pPr>
            <a:r>
              <a:rPr lang="en-US" sz="2800" dirty="0"/>
              <a:t>Use </a:t>
            </a:r>
            <a:r>
              <a:rPr lang="en-US" sz="2800" b="1" i="1" dirty="0">
                <a:solidFill>
                  <a:srgbClr val="0070C0"/>
                </a:solidFill>
              </a:rPr>
              <a:t>a/an</a:t>
            </a:r>
            <a:r>
              <a:rPr lang="en-US" sz="2800" i="1" dirty="0"/>
              <a:t> </a:t>
            </a:r>
            <a:r>
              <a:rPr lang="en-US" sz="2800" dirty="0"/>
              <a:t>when you mention somebody/something for he first time or say who/what somebody/ something is.</a:t>
            </a:r>
          </a:p>
          <a:p>
            <a:pPr algn="l" rtl="0">
              <a:buFont typeface="Wingdings" panose="05000000000000000000" pitchFamily="2" charset="2"/>
              <a:buChar char="Ø"/>
            </a:pPr>
            <a:r>
              <a:rPr lang="en-US" sz="2800" dirty="0"/>
              <a:t>Use </a:t>
            </a:r>
            <a:r>
              <a:rPr lang="en-US" sz="2800" b="1" i="1" dirty="0">
                <a:solidFill>
                  <a:srgbClr val="0070C0"/>
                </a:solidFill>
              </a:rPr>
              <a:t>the</a:t>
            </a:r>
            <a:r>
              <a:rPr lang="en-US" sz="2800" dirty="0"/>
              <a:t> when it is clear who/what somebody/ something is (e.g. it has been mentioned before or it’s unique).</a:t>
            </a:r>
          </a:p>
          <a:p>
            <a:pPr algn="l" rtl="0">
              <a:buNone/>
            </a:pPr>
            <a:endParaRPr lang="en-US" sz="2800" dirty="0"/>
          </a:p>
        </p:txBody>
      </p:sp>
      <p:sp>
        <p:nvSpPr>
          <p:cNvPr id="5" name="Rectangle 1"/>
          <p:cNvSpPr>
            <a:spLocks noChangeArrowheads="1"/>
          </p:cNvSpPr>
          <p:nvPr/>
        </p:nvSpPr>
        <p:spPr bwMode="auto">
          <a:xfrm>
            <a:off x="3348038" y="35433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ar-SA" altLang="ar-SA" sz="1800" b="0" i="0" u="none" strike="noStrike" cap="none" normalizeH="0" baseline="0">
                <a:ln>
                  <a:noFill/>
                </a:ln>
                <a:solidFill>
                  <a:schemeClr val="tx1"/>
                </a:solidFill>
                <a:effectLst/>
                <a:latin typeface="Arial" panose="020B0604020202020204" pitchFamily="34" charset="0"/>
              </a:rPr>
              <a:t/>
            </a:r>
            <a:br>
              <a:rPr kumimoji="0" lang="ar-SA" altLang="ar-SA" sz="1800" b="0" i="0" u="none" strike="noStrike" cap="none" normalizeH="0" baseline="0">
                <a:ln>
                  <a:noFill/>
                </a:ln>
                <a:solidFill>
                  <a:schemeClr val="tx1"/>
                </a:solidFill>
                <a:effectLst/>
                <a:latin typeface="Arial" panose="020B0604020202020204" pitchFamily="34" charset="0"/>
              </a:rPr>
            </a:br>
            <a:endParaRPr kumimoji="0" lang="ar-SA" altLang="ar-SA" sz="1800" b="0" i="0" u="none" strike="noStrike" cap="none" normalizeH="0" baseline="0">
              <a:ln>
                <a:noFill/>
              </a:ln>
              <a:solidFill>
                <a:schemeClr val="tx1"/>
              </a:solidFill>
              <a:effectLst/>
              <a:latin typeface="Arial" panose="020B0604020202020204" pitchFamily="34" charset="0"/>
            </a:endParaRPr>
          </a:p>
        </p:txBody>
      </p:sp>
      <p:sp>
        <p:nvSpPr>
          <p:cNvPr id="9" name="Rectangle 2"/>
          <p:cNvSpPr>
            <a:spLocks noChangeArrowheads="1"/>
          </p:cNvSpPr>
          <p:nvPr/>
        </p:nvSpPr>
        <p:spPr bwMode="auto">
          <a:xfrm>
            <a:off x="1952625" y="35575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ar-SA" altLang="ar-SA" sz="1800" b="0" i="0" u="none" strike="noStrike" cap="none" normalizeH="0" baseline="0">
                <a:ln>
                  <a:noFill/>
                </a:ln>
                <a:solidFill>
                  <a:schemeClr val="tx1"/>
                </a:solidFill>
                <a:effectLst/>
                <a:latin typeface="Arial" panose="020B0604020202020204" pitchFamily="34" charset="0"/>
              </a:rPr>
              <a:t/>
            </a:r>
            <a:br>
              <a:rPr kumimoji="0" lang="ar-SA" altLang="ar-SA" sz="1800" b="0" i="0" u="none" strike="noStrike" cap="none" normalizeH="0" baseline="0">
                <a:ln>
                  <a:noFill/>
                </a:ln>
                <a:solidFill>
                  <a:schemeClr val="tx1"/>
                </a:solidFill>
                <a:effectLst/>
                <a:latin typeface="Arial" panose="020B0604020202020204" pitchFamily="34" charset="0"/>
              </a:rPr>
            </a:br>
            <a:endParaRPr kumimoji="0" lang="ar-SA" altLang="ar-SA" sz="1800" b="0" i="0" u="none" strike="noStrike" cap="none" normalizeH="0" baseline="0">
              <a:ln>
                <a:noFill/>
              </a:ln>
              <a:solidFill>
                <a:schemeClr val="tx1"/>
              </a:solidFill>
              <a:effectLst/>
              <a:latin typeface="Arial" panose="020B0604020202020204" pitchFamily="34" charset="0"/>
            </a:endParaRPr>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77200" y="311944"/>
            <a:ext cx="609600" cy="609600"/>
          </a:xfrm>
          <a:prstGeom prst="rect">
            <a:avLst/>
          </a:prstGeom>
        </p:spPr>
      </p:pic>
    </p:spTree>
    <p:extLst>
      <p:ext uri="{BB962C8B-B14F-4D97-AF65-F5344CB8AC3E}">
        <p14:creationId xmlns:p14="http://schemas.microsoft.com/office/powerpoint/2010/main" val="29050976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9445"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39762"/>
          </a:xfrm>
          <a:solidFill>
            <a:schemeClr val="accent4">
              <a:lumMod val="20000"/>
              <a:lumOff val="80000"/>
            </a:schemeClr>
          </a:solidFill>
        </p:spPr>
        <p:txBody>
          <a:bodyPr>
            <a:normAutofit fontScale="90000"/>
          </a:bodyPr>
          <a:lstStyle/>
          <a:p>
            <a:pPr algn="l" rtl="0"/>
            <a:r>
              <a:rPr lang="en-US" sz="3600" b="1" dirty="0"/>
              <a:t>Grammar Bank      6A articles        p. 142</a:t>
            </a:r>
            <a:endParaRPr lang="ar-SA" sz="3600" b="1" dirty="0"/>
          </a:p>
        </p:txBody>
      </p:sp>
      <p:sp>
        <p:nvSpPr>
          <p:cNvPr id="3" name="عنصر نائب للمحتوى 2"/>
          <p:cNvSpPr>
            <a:spLocks noGrp="1"/>
          </p:cNvSpPr>
          <p:nvPr>
            <p:ph idx="1"/>
          </p:nvPr>
        </p:nvSpPr>
        <p:spPr>
          <a:xfrm>
            <a:off x="457200" y="990600"/>
            <a:ext cx="8229600" cy="5135563"/>
          </a:xfrm>
        </p:spPr>
        <p:txBody>
          <a:bodyPr>
            <a:noAutofit/>
          </a:bodyPr>
          <a:lstStyle/>
          <a:p>
            <a:pPr algn="l" rtl="0">
              <a:buNone/>
            </a:pPr>
            <a:r>
              <a:rPr lang="en-US" sz="2800" b="1" dirty="0">
                <a:solidFill>
                  <a:srgbClr val="F802E6"/>
                </a:solidFill>
              </a:rPr>
              <a:t>basic rules: </a:t>
            </a:r>
            <a:r>
              <a:rPr lang="en-US" sz="2800" b="1" i="1" dirty="0">
                <a:solidFill>
                  <a:srgbClr val="F802E6"/>
                </a:solidFill>
              </a:rPr>
              <a:t>a / an / the, </a:t>
            </a:r>
            <a:r>
              <a:rPr lang="en-US" sz="2800" b="1" dirty="0">
                <a:solidFill>
                  <a:srgbClr val="F802E6"/>
                </a:solidFill>
              </a:rPr>
              <a:t>no article</a:t>
            </a:r>
          </a:p>
          <a:p>
            <a:pPr algn="l" rtl="0">
              <a:buNone/>
            </a:pPr>
            <a:r>
              <a:rPr lang="en-US" sz="2800" dirty="0"/>
              <a:t>2. </a:t>
            </a:r>
            <a:r>
              <a:rPr lang="en-US" sz="2800" b="1" dirty="0"/>
              <a:t>Men</a:t>
            </a:r>
            <a:r>
              <a:rPr lang="en-US" sz="2800" dirty="0"/>
              <a:t> are better at parking than </a:t>
            </a:r>
            <a:r>
              <a:rPr lang="en-US" sz="2800" b="1" dirty="0"/>
              <a:t>women</a:t>
            </a:r>
            <a:r>
              <a:rPr lang="en-US" sz="2800" dirty="0"/>
              <a:t>.</a:t>
            </a:r>
          </a:p>
          <a:p>
            <a:pPr algn="l" rtl="0">
              <a:buNone/>
            </a:pPr>
            <a:r>
              <a:rPr lang="en-US" sz="2800" dirty="0"/>
              <a:t>    I don’t like </a:t>
            </a:r>
            <a:r>
              <a:rPr lang="en-US" sz="2800" b="1" dirty="0"/>
              <a:t>sport</a:t>
            </a:r>
            <a:r>
              <a:rPr lang="en-US" sz="2800" dirty="0"/>
              <a:t> or </a:t>
            </a:r>
            <a:r>
              <a:rPr lang="en-US" sz="2800" b="1" dirty="0"/>
              <a:t>classical</a:t>
            </a:r>
            <a:r>
              <a:rPr lang="en-US" sz="2800" dirty="0"/>
              <a:t> </a:t>
            </a:r>
            <a:r>
              <a:rPr lang="en-US" sz="2800" b="1" dirty="0"/>
              <a:t>music</a:t>
            </a:r>
            <a:r>
              <a:rPr lang="en-US" sz="2800" dirty="0"/>
              <a:t>. </a:t>
            </a:r>
          </a:p>
          <a:p>
            <a:pPr algn="l" rtl="0">
              <a:buNone/>
            </a:pPr>
            <a:r>
              <a:rPr lang="en-US" sz="2800" dirty="0"/>
              <a:t>    I stayed at </a:t>
            </a:r>
            <a:r>
              <a:rPr lang="en-US" sz="2800" b="1" dirty="0"/>
              <a:t>home last</a:t>
            </a:r>
            <a:r>
              <a:rPr lang="en-US" sz="2800" dirty="0"/>
              <a:t> weekend. </a:t>
            </a:r>
          </a:p>
          <a:p>
            <a:pPr algn="l" rtl="0">
              <a:buFont typeface="Wingdings" pitchFamily="2" charset="2"/>
              <a:buChar char="Ø"/>
            </a:pPr>
            <a:endParaRPr lang="en-US" sz="2800" dirty="0"/>
          </a:p>
          <a:p>
            <a:pPr algn="l" rtl="0">
              <a:buFont typeface="Wingdings" pitchFamily="2" charset="2"/>
              <a:buChar char="Ø"/>
            </a:pPr>
            <a:r>
              <a:rPr lang="en-US" sz="2800" dirty="0"/>
              <a:t>Don’t use an article to speak </a:t>
            </a:r>
            <a:r>
              <a:rPr lang="en-US" sz="2800" u="sng" dirty="0"/>
              <a:t>in general </a:t>
            </a:r>
            <a:r>
              <a:rPr lang="en-US" sz="2800" dirty="0"/>
              <a:t>with </a:t>
            </a:r>
            <a:r>
              <a:rPr lang="en-US" sz="2800" u="sng" dirty="0"/>
              <a:t>plural </a:t>
            </a:r>
            <a:r>
              <a:rPr lang="en-US" sz="2800" dirty="0"/>
              <a:t>and </a:t>
            </a:r>
            <a:r>
              <a:rPr lang="en-US" sz="2800" u="sng" dirty="0"/>
              <a:t>uncountable </a:t>
            </a:r>
            <a:r>
              <a:rPr lang="en-US" sz="2800" dirty="0"/>
              <a:t>nouns, or in phrases like                 </a:t>
            </a:r>
          </a:p>
          <a:p>
            <a:pPr algn="l" rtl="0"/>
            <a:r>
              <a:rPr lang="en-US" sz="2800" b="1" i="1" dirty="0">
                <a:solidFill>
                  <a:srgbClr val="0070C0"/>
                </a:solidFill>
              </a:rPr>
              <a:t>at home / at work, </a:t>
            </a:r>
          </a:p>
          <a:p>
            <a:pPr algn="l" rtl="0"/>
            <a:r>
              <a:rPr lang="en-US" sz="2800" b="1" i="1" dirty="0">
                <a:solidFill>
                  <a:srgbClr val="0070C0"/>
                </a:solidFill>
              </a:rPr>
              <a:t>go home / go to bed, </a:t>
            </a:r>
          </a:p>
          <a:p>
            <a:pPr algn="l" rtl="0"/>
            <a:r>
              <a:rPr lang="en-US" sz="2800" b="1" i="1" dirty="0">
                <a:solidFill>
                  <a:srgbClr val="0070C0"/>
                </a:solidFill>
              </a:rPr>
              <a:t>next / last (week).</a:t>
            </a:r>
            <a:endParaRPr lang="en-US" sz="2800" dirty="0"/>
          </a:p>
          <a:p>
            <a:pPr algn="l" rtl="0">
              <a:buFont typeface="Wingdings" pitchFamily="2" charset="2"/>
              <a:buChar char="Ø"/>
            </a:pPr>
            <a:endParaRPr lang="en-US" sz="2800" dirty="0"/>
          </a:p>
        </p:txBody>
      </p:sp>
      <p:sp>
        <p:nvSpPr>
          <p:cNvPr id="5" name="Rectangle 1"/>
          <p:cNvSpPr>
            <a:spLocks noChangeArrowheads="1"/>
          </p:cNvSpPr>
          <p:nvPr/>
        </p:nvSpPr>
        <p:spPr bwMode="auto">
          <a:xfrm>
            <a:off x="3348038" y="35433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ar-SA" altLang="ar-SA" sz="1800" b="0" i="0" u="none" strike="noStrike" cap="none" normalizeH="0" baseline="0">
                <a:ln>
                  <a:noFill/>
                </a:ln>
                <a:solidFill>
                  <a:schemeClr val="tx1"/>
                </a:solidFill>
                <a:effectLst/>
                <a:latin typeface="Arial" panose="020B0604020202020204" pitchFamily="34" charset="0"/>
              </a:rPr>
              <a:t/>
            </a:r>
            <a:br>
              <a:rPr kumimoji="0" lang="ar-SA" altLang="ar-SA" sz="1800" b="0" i="0" u="none" strike="noStrike" cap="none" normalizeH="0" baseline="0">
                <a:ln>
                  <a:noFill/>
                </a:ln>
                <a:solidFill>
                  <a:schemeClr val="tx1"/>
                </a:solidFill>
                <a:effectLst/>
                <a:latin typeface="Arial" panose="020B0604020202020204" pitchFamily="34" charset="0"/>
              </a:rPr>
            </a:br>
            <a:endParaRPr kumimoji="0" lang="ar-SA" altLang="ar-SA" sz="1800" b="0" i="0" u="none" strike="noStrike" cap="none" normalizeH="0" baseline="0">
              <a:ln>
                <a:noFill/>
              </a:ln>
              <a:solidFill>
                <a:schemeClr val="tx1"/>
              </a:solidFill>
              <a:effectLst/>
              <a:latin typeface="Arial" panose="020B0604020202020204" pitchFamily="34" charset="0"/>
            </a:endParaRPr>
          </a:p>
        </p:txBody>
      </p:sp>
      <p:sp>
        <p:nvSpPr>
          <p:cNvPr id="9" name="Rectangle 2"/>
          <p:cNvSpPr>
            <a:spLocks noChangeArrowheads="1"/>
          </p:cNvSpPr>
          <p:nvPr/>
        </p:nvSpPr>
        <p:spPr bwMode="auto">
          <a:xfrm>
            <a:off x="1952625" y="35575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ar-SA" altLang="ar-SA" sz="1800" b="0" i="0" u="none" strike="noStrike" cap="none" normalizeH="0" baseline="0">
                <a:ln>
                  <a:noFill/>
                </a:ln>
                <a:solidFill>
                  <a:schemeClr val="tx1"/>
                </a:solidFill>
                <a:effectLst/>
                <a:latin typeface="Arial" panose="020B0604020202020204" pitchFamily="34" charset="0"/>
              </a:rPr>
              <a:t/>
            </a:r>
            <a:br>
              <a:rPr kumimoji="0" lang="ar-SA" altLang="ar-SA" sz="1800" b="0" i="0" u="none" strike="noStrike" cap="none" normalizeH="0" baseline="0">
                <a:ln>
                  <a:noFill/>
                </a:ln>
                <a:solidFill>
                  <a:schemeClr val="tx1"/>
                </a:solidFill>
                <a:effectLst/>
                <a:latin typeface="Arial" panose="020B0604020202020204" pitchFamily="34" charset="0"/>
              </a:rPr>
            </a:br>
            <a:endParaRPr kumimoji="0" lang="ar-SA" altLang="ar-SA" sz="1800" b="0" i="0" u="none" strike="noStrike" cap="none" normalizeH="0" baseline="0">
              <a:ln>
                <a:noFill/>
              </a:ln>
              <a:solidFill>
                <a:schemeClr val="tx1"/>
              </a:solidFill>
              <a:effectLst/>
              <a:latin typeface="Arial" panose="020B0604020202020204" pitchFamily="34" charset="0"/>
            </a:endParaRPr>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65827" y="366904"/>
            <a:ext cx="609600" cy="609600"/>
          </a:xfrm>
          <a:prstGeom prst="rect">
            <a:avLst/>
          </a:prstGeom>
        </p:spPr>
      </p:pic>
    </p:spTree>
    <p:extLst>
      <p:ext uri="{BB962C8B-B14F-4D97-AF65-F5344CB8AC3E}">
        <p14:creationId xmlns:p14="http://schemas.microsoft.com/office/powerpoint/2010/main" val="29050976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2208"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066800"/>
            <a:ext cx="8229600" cy="5334000"/>
          </a:xfrm>
        </p:spPr>
        <p:txBody>
          <a:bodyPr>
            <a:noAutofit/>
          </a:bodyPr>
          <a:lstStyle/>
          <a:p>
            <a:pPr algn="l" rtl="0">
              <a:buNone/>
            </a:pPr>
            <a:r>
              <a:rPr lang="en-US" sz="2800" b="1" dirty="0">
                <a:solidFill>
                  <a:srgbClr val="F802E6"/>
                </a:solidFill>
              </a:rPr>
              <a:t>institutions (church, hospital, school, etc.)</a:t>
            </a:r>
          </a:p>
          <a:p>
            <a:pPr algn="l" rtl="0">
              <a:buNone/>
            </a:pPr>
            <a:r>
              <a:rPr lang="en-US" sz="2800" dirty="0"/>
              <a:t>My father’s </a:t>
            </a:r>
            <a:r>
              <a:rPr lang="en-US" sz="2800" b="1" dirty="0"/>
              <a:t>in hospital</a:t>
            </a:r>
            <a:r>
              <a:rPr lang="en-US" sz="2800" dirty="0"/>
              <a:t>. </a:t>
            </a:r>
          </a:p>
          <a:p>
            <a:pPr algn="l" rtl="0">
              <a:buNone/>
            </a:pPr>
            <a:r>
              <a:rPr lang="en-US" sz="2800" dirty="0"/>
              <a:t>They are building </a:t>
            </a:r>
            <a:r>
              <a:rPr lang="en-US" sz="2800" b="1" dirty="0"/>
              <a:t>a new hospital</a:t>
            </a:r>
            <a:r>
              <a:rPr lang="en-US" sz="2800" dirty="0"/>
              <a:t> in my town.</a:t>
            </a:r>
          </a:p>
          <a:p>
            <a:pPr algn="l" rtl="0">
              <a:buFont typeface="Wingdings" pitchFamily="2" charset="2"/>
              <a:buChar char="Ø"/>
            </a:pPr>
            <a:endParaRPr lang="en-US" sz="2800" dirty="0"/>
          </a:p>
          <a:p>
            <a:pPr algn="l" rtl="0">
              <a:buFont typeface="Wingdings" pitchFamily="2" charset="2"/>
              <a:buChar char="Ø"/>
            </a:pPr>
            <a:r>
              <a:rPr lang="en-US" sz="2800" dirty="0"/>
              <a:t>With </a:t>
            </a:r>
            <a:r>
              <a:rPr lang="en-US" sz="2800" b="1" i="1" dirty="0"/>
              <a:t>prison</a:t>
            </a:r>
            <a:r>
              <a:rPr lang="en-US" sz="2800" dirty="0"/>
              <a:t>, </a:t>
            </a:r>
            <a:r>
              <a:rPr lang="en-US" sz="2800" b="1" i="1" dirty="0"/>
              <a:t>church</a:t>
            </a:r>
            <a:r>
              <a:rPr lang="en-US" sz="2800" dirty="0"/>
              <a:t>, </a:t>
            </a:r>
            <a:r>
              <a:rPr lang="en-US" sz="2800" b="1" i="1" dirty="0"/>
              <a:t>school</a:t>
            </a:r>
            <a:r>
              <a:rPr lang="en-US" sz="2800" dirty="0"/>
              <a:t>, </a:t>
            </a:r>
            <a:r>
              <a:rPr lang="en-US" sz="2800" b="1" i="1" dirty="0"/>
              <a:t>hospital</a:t>
            </a:r>
            <a:r>
              <a:rPr lang="en-US" sz="2800" dirty="0"/>
              <a:t>, and </a:t>
            </a:r>
            <a:r>
              <a:rPr lang="en-US" sz="2800" b="1" i="1" dirty="0"/>
              <a:t>university</a:t>
            </a:r>
            <a:r>
              <a:rPr lang="en-US" sz="2800" dirty="0"/>
              <a:t>, etc. don’t use an article when you are thinking about the institution and the normal </a:t>
            </a:r>
            <a:r>
              <a:rPr lang="en-US" sz="2800" b="1" u="sng" dirty="0"/>
              <a:t>purpose</a:t>
            </a:r>
            <a:r>
              <a:rPr lang="en-US" sz="2800" dirty="0"/>
              <a:t> it is used for. </a:t>
            </a:r>
          </a:p>
          <a:p>
            <a:pPr algn="l" rtl="0">
              <a:buFont typeface="Wingdings" pitchFamily="2" charset="2"/>
              <a:buChar char="Ø"/>
            </a:pPr>
            <a:endParaRPr lang="en-US" sz="2800" dirty="0"/>
          </a:p>
          <a:p>
            <a:pPr algn="l" rtl="0">
              <a:buFont typeface="Wingdings" pitchFamily="2" charset="2"/>
              <a:buChar char="Ø"/>
            </a:pPr>
            <a:r>
              <a:rPr lang="en-US" sz="2800" dirty="0"/>
              <a:t>If you are just thinking about the building, use </a:t>
            </a:r>
            <a:r>
              <a:rPr lang="en-US" sz="2800" b="1" i="1" dirty="0">
                <a:solidFill>
                  <a:srgbClr val="0070C0"/>
                </a:solidFill>
              </a:rPr>
              <a:t>a</a:t>
            </a:r>
            <a:r>
              <a:rPr lang="en-US" sz="2800" dirty="0"/>
              <a:t> or </a:t>
            </a:r>
            <a:r>
              <a:rPr lang="en-US" sz="2800" b="1" i="1" dirty="0">
                <a:solidFill>
                  <a:srgbClr val="0070C0"/>
                </a:solidFill>
              </a:rPr>
              <a:t>the</a:t>
            </a:r>
            <a:r>
              <a:rPr lang="en-US" sz="2800" dirty="0"/>
              <a:t>.</a:t>
            </a:r>
          </a:p>
          <a:p>
            <a:pPr algn="l" rtl="0">
              <a:buFont typeface="Wingdings" pitchFamily="2" charset="2"/>
              <a:buChar char="Ø"/>
            </a:pPr>
            <a:endParaRPr lang="en-US" sz="2800" dirty="0"/>
          </a:p>
        </p:txBody>
      </p:sp>
      <p:sp>
        <p:nvSpPr>
          <p:cNvPr id="12" name="عنوان 1"/>
          <p:cNvSpPr>
            <a:spLocks noGrp="1"/>
          </p:cNvSpPr>
          <p:nvPr>
            <p:ph type="title"/>
          </p:nvPr>
        </p:nvSpPr>
        <p:spPr>
          <a:xfrm>
            <a:off x="457200" y="274638"/>
            <a:ext cx="8229600" cy="715962"/>
          </a:xfrm>
          <a:solidFill>
            <a:schemeClr val="accent4">
              <a:lumMod val="20000"/>
              <a:lumOff val="80000"/>
            </a:schemeClr>
          </a:solidFill>
        </p:spPr>
        <p:txBody>
          <a:bodyPr>
            <a:normAutofit/>
          </a:bodyPr>
          <a:lstStyle/>
          <a:p>
            <a:pPr algn="l" rtl="0"/>
            <a:r>
              <a:rPr lang="en-US" sz="3600" b="1" dirty="0"/>
              <a:t>Grammar Bank      6A articles        p. 142</a:t>
            </a:r>
            <a:endParaRPr lang="ar-SA" sz="3600" b="1" dirty="0"/>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924800" y="1015621"/>
            <a:ext cx="609600" cy="609600"/>
          </a:xfrm>
          <a:prstGeom prst="rect">
            <a:avLst/>
          </a:prstGeom>
        </p:spPr>
      </p:pic>
    </p:spTree>
    <p:extLst>
      <p:ext uri="{BB962C8B-B14F-4D97-AF65-F5344CB8AC3E}">
        <p14:creationId xmlns:p14="http://schemas.microsoft.com/office/powerpoint/2010/main" val="23600667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7107"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143000"/>
            <a:ext cx="8229600" cy="5410200"/>
          </a:xfrm>
        </p:spPr>
        <p:txBody>
          <a:bodyPr>
            <a:noAutofit/>
          </a:bodyPr>
          <a:lstStyle/>
          <a:p>
            <a:pPr algn="l" rtl="0">
              <a:buNone/>
            </a:pPr>
            <a:r>
              <a:rPr lang="en-US" sz="2400" b="1" dirty="0">
                <a:solidFill>
                  <a:srgbClr val="F802E6"/>
                </a:solidFill>
              </a:rPr>
              <a:t>geographical names</a:t>
            </a:r>
          </a:p>
          <a:p>
            <a:pPr marL="457200" indent="-457200" algn="l" rtl="0">
              <a:buAutoNum type="arabicPeriod"/>
            </a:pPr>
            <a:r>
              <a:rPr lang="en-US" sz="2300" dirty="0"/>
              <a:t>Tunisia is in North Africa.</a:t>
            </a:r>
          </a:p>
          <a:p>
            <a:pPr algn="l" rtl="0">
              <a:buNone/>
            </a:pPr>
            <a:r>
              <a:rPr lang="en-US" sz="2300" dirty="0"/>
              <a:t>2. Selfridges, one of London’s biggest department stores, is in Oxford Street.</a:t>
            </a:r>
          </a:p>
          <a:p>
            <a:pPr algn="l" rtl="0">
              <a:buNone/>
            </a:pPr>
            <a:r>
              <a:rPr lang="en-US" sz="2300" dirty="0"/>
              <a:t>3. Lake Victoria and Mount Kilimanjaro are both in Africa.</a:t>
            </a:r>
          </a:p>
          <a:p>
            <a:pPr algn="l" rtl="0">
              <a:buFont typeface="Wingdings" pitchFamily="2" charset="2"/>
              <a:buChar char="Ø"/>
            </a:pPr>
            <a:r>
              <a:rPr lang="en-US" sz="2300" b="1" dirty="0">
                <a:solidFill>
                  <a:srgbClr val="0070C0"/>
                </a:solidFill>
              </a:rPr>
              <a:t>We don’t normally use </a:t>
            </a:r>
            <a:r>
              <a:rPr lang="en-US" sz="2300" i="1" dirty="0">
                <a:solidFill>
                  <a:srgbClr val="0070C0"/>
                </a:solidFill>
              </a:rPr>
              <a:t>the</a:t>
            </a:r>
            <a:r>
              <a:rPr lang="en-US" sz="2300" b="1" dirty="0">
                <a:solidFill>
                  <a:srgbClr val="0070C0"/>
                </a:solidFill>
              </a:rPr>
              <a:t> with:</a:t>
            </a:r>
          </a:p>
          <a:p>
            <a:pPr algn="l" rtl="0">
              <a:buNone/>
            </a:pPr>
            <a:r>
              <a:rPr lang="en-US" sz="2300" dirty="0"/>
              <a:t>1. most </a:t>
            </a:r>
            <a:r>
              <a:rPr lang="en-US" sz="2300" b="1" dirty="0"/>
              <a:t>countries</a:t>
            </a:r>
            <a:r>
              <a:rPr lang="en-US" sz="2300" dirty="0"/>
              <a:t>, </a:t>
            </a:r>
            <a:r>
              <a:rPr lang="en-US" sz="2300" b="1" dirty="0"/>
              <a:t>continents</a:t>
            </a:r>
            <a:r>
              <a:rPr lang="en-US" sz="2300" dirty="0"/>
              <a:t>, </a:t>
            </a:r>
            <a:r>
              <a:rPr lang="en-US" sz="2300" b="1" dirty="0"/>
              <a:t>regions</a:t>
            </a:r>
            <a:r>
              <a:rPr lang="en-US" sz="2300" dirty="0"/>
              <a:t> ending with the name of a country / continent, e.g. North America, South East Asia, </a:t>
            </a:r>
            <a:r>
              <a:rPr lang="en-US" sz="2300" b="1" dirty="0"/>
              <a:t>islands</a:t>
            </a:r>
            <a:r>
              <a:rPr lang="en-US" sz="2300" dirty="0"/>
              <a:t>, </a:t>
            </a:r>
            <a:r>
              <a:rPr lang="en-US" sz="2300" b="1" dirty="0"/>
              <a:t>states</a:t>
            </a:r>
            <a:r>
              <a:rPr lang="en-US" sz="2300" dirty="0"/>
              <a:t>, </a:t>
            </a:r>
            <a:r>
              <a:rPr lang="en-US" sz="2300" b="1" dirty="0"/>
              <a:t>provinces</a:t>
            </a:r>
            <a:r>
              <a:rPr lang="en-US" sz="2300" dirty="0"/>
              <a:t>, </a:t>
            </a:r>
            <a:r>
              <a:rPr lang="en-US" sz="2300" b="1" dirty="0"/>
              <a:t>towns</a:t>
            </a:r>
            <a:r>
              <a:rPr lang="en-US" sz="2300" dirty="0"/>
              <a:t>, and </a:t>
            </a:r>
            <a:r>
              <a:rPr lang="en-US" sz="2300" b="1" dirty="0"/>
              <a:t>cities</a:t>
            </a:r>
            <a:r>
              <a:rPr lang="en-US" sz="2300" dirty="0"/>
              <a:t>. (</a:t>
            </a:r>
            <a:r>
              <a:rPr lang="en-US" sz="2300" b="1" dirty="0">
                <a:solidFill>
                  <a:schemeClr val="accent6">
                    <a:lumMod val="75000"/>
                  </a:schemeClr>
                </a:solidFill>
              </a:rPr>
              <a:t>exceptions</a:t>
            </a:r>
            <a:r>
              <a:rPr lang="en-US" sz="2300" dirty="0"/>
              <a:t>: the USA,       the UK/United Kingdom, the Netherlands, the Czech Republic).</a:t>
            </a:r>
          </a:p>
          <a:p>
            <a:pPr algn="l" rtl="0">
              <a:buNone/>
            </a:pPr>
            <a:r>
              <a:rPr lang="en-US" sz="2300" dirty="0"/>
              <a:t>2. </a:t>
            </a:r>
            <a:r>
              <a:rPr lang="en-US" sz="2300" b="1" dirty="0"/>
              <a:t>roads</a:t>
            </a:r>
            <a:r>
              <a:rPr lang="en-US" sz="2300" dirty="0"/>
              <a:t>, </a:t>
            </a:r>
            <a:r>
              <a:rPr lang="en-US" sz="2300" b="1" dirty="0"/>
              <a:t>streets</a:t>
            </a:r>
            <a:r>
              <a:rPr lang="en-US" sz="2300" dirty="0"/>
              <a:t>, </a:t>
            </a:r>
            <a:r>
              <a:rPr lang="en-US" sz="2300" b="1" dirty="0"/>
              <a:t>parks</a:t>
            </a:r>
            <a:r>
              <a:rPr lang="en-US" sz="2300" dirty="0"/>
              <a:t>, </a:t>
            </a:r>
            <a:r>
              <a:rPr lang="en-US" sz="2300" b="1" dirty="0"/>
              <a:t>shops</a:t>
            </a:r>
            <a:r>
              <a:rPr lang="en-US" sz="2300" dirty="0"/>
              <a:t>, and </a:t>
            </a:r>
            <a:r>
              <a:rPr lang="en-US" sz="2300" b="1" dirty="0"/>
              <a:t>restaurants</a:t>
            </a:r>
            <a:r>
              <a:rPr lang="en-US" sz="2300" dirty="0"/>
              <a:t> </a:t>
            </a:r>
          </a:p>
          <a:p>
            <a:pPr algn="l" rtl="0">
              <a:buNone/>
            </a:pPr>
            <a:r>
              <a:rPr lang="en-US" sz="2300" dirty="0"/>
              <a:t>    (</a:t>
            </a:r>
            <a:r>
              <a:rPr lang="en-US" sz="2300" b="1" dirty="0">
                <a:solidFill>
                  <a:schemeClr val="accent6">
                    <a:lumMod val="75000"/>
                  </a:schemeClr>
                </a:solidFill>
              </a:rPr>
              <a:t>exceptions</a:t>
            </a:r>
            <a:r>
              <a:rPr lang="en-US" sz="2300" dirty="0"/>
              <a:t>: motorways and numbered roads, the M6,the A25).</a:t>
            </a:r>
          </a:p>
          <a:p>
            <a:pPr algn="l" rtl="0">
              <a:buNone/>
            </a:pPr>
            <a:r>
              <a:rPr lang="en-US" sz="2300" dirty="0"/>
              <a:t>3. individual </a:t>
            </a:r>
            <a:r>
              <a:rPr lang="en-US" sz="2300" b="1" dirty="0"/>
              <a:t>mountains</a:t>
            </a:r>
            <a:r>
              <a:rPr lang="en-US" sz="2300" dirty="0"/>
              <a:t> and </a:t>
            </a:r>
            <a:r>
              <a:rPr lang="en-US" sz="2300" b="1" dirty="0"/>
              <a:t>lakes</a:t>
            </a:r>
            <a:r>
              <a:rPr lang="en-US" sz="2300" dirty="0"/>
              <a:t>.</a:t>
            </a:r>
          </a:p>
          <a:p>
            <a:pPr algn="l" rtl="0">
              <a:buNone/>
            </a:pPr>
            <a:endParaRPr lang="en-US" sz="2400" dirty="0"/>
          </a:p>
        </p:txBody>
      </p:sp>
      <p:sp>
        <p:nvSpPr>
          <p:cNvPr id="5" name="Rectangle 1"/>
          <p:cNvSpPr>
            <a:spLocks noChangeArrowheads="1"/>
          </p:cNvSpPr>
          <p:nvPr/>
        </p:nvSpPr>
        <p:spPr bwMode="auto">
          <a:xfrm>
            <a:off x="3348038" y="35433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ar-SA" altLang="ar-SA" sz="1800" b="0" i="0" u="none" strike="noStrike" cap="none" normalizeH="0" baseline="0">
                <a:ln>
                  <a:noFill/>
                </a:ln>
                <a:solidFill>
                  <a:schemeClr val="tx1"/>
                </a:solidFill>
                <a:effectLst/>
                <a:latin typeface="Arial" panose="020B0604020202020204" pitchFamily="34" charset="0"/>
              </a:rPr>
              <a:t/>
            </a:r>
            <a:br>
              <a:rPr kumimoji="0" lang="ar-SA" altLang="ar-SA" sz="1800" b="0" i="0" u="none" strike="noStrike" cap="none" normalizeH="0" baseline="0">
                <a:ln>
                  <a:noFill/>
                </a:ln>
                <a:solidFill>
                  <a:schemeClr val="tx1"/>
                </a:solidFill>
                <a:effectLst/>
                <a:latin typeface="Arial" panose="020B0604020202020204" pitchFamily="34" charset="0"/>
              </a:rPr>
            </a:br>
            <a:endParaRPr kumimoji="0" lang="ar-SA" altLang="ar-SA" sz="1800" b="0" i="0" u="none" strike="noStrike" cap="none" normalizeH="0" baseline="0">
              <a:ln>
                <a:noFill/>
              </a:ln>
              <a:solidFill>
                <a:schemeClr val="tx1"/>
              </a:solidFill>
              <a:effectLst/>
              <a:latin typeface="Arial" panose="020B0604020202020204" pitchFamily="34" charset="0"/>
            </a:endParaRPr>
          </a:p>
        </p:txBody>
      </p:sp>
      <p:sp>
        <p:nvSpPr>
          <p:cNvPr id="9" name="Rectangle 2"/>
          <p:cNvSpPr>
            <a:spLocks noChangeArrowheads="1"/>
          </p:cNvSpPr>
          <p:nvPr/>
        </p:nvSpPr>
        <p:spPr bwMode="auto">
          <a:xfrm>
            <a:off x="1952625" y="35575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ar-SA" altLang="ar-SA" sz="1800" b="0" i="0" u="none" strike="noStrike" cap="none" normalizeH="0" baseline="0">
                <a:ln>
                  <a:noFill/>
                </a:ln>
                <a:solidFill>
                  <a:schemeClr val="tx1"/>
                </a:solidFill>
                <a:effectLst/>
                <a:latin typeface="Arial" panose="020B0604020202020204" pitchFamily="34" charset="0"/>
              </a:rPr>
              <a:t/>
            </a:r>
            <a:br>
              <a:rPr kumimoji="0" lang="ar-SA" altLang="ar-SA" sz="1800" b="0" i="0" u="none" strike="noStrike" cap="none" normalizeH="0" baseline="0">
                <a:ln>
                  <a:noFill/>
                </a:ln>
                <a:solidFill>
                  <a:schemeClr val="tx1"/>
                </a:solidFill>
                <a:effectLst/>
                <a:latin typeface="Arial" panose="020B0604020202020204" pitchFamily="34" charset="0"/>
              </a:rPr>
            </a:br>
            <a:endParaRPr kumimoji="0" lang="ar-SA" altLang="ar-SA" sz="1800" b="0" i="0" u="none" strike="noStrike" cap="none" normalizeH="0" baseline="0">
              <a:ln>
                <a:noFill/>
              </a:ln>
              <a:solidFill>
                <a:schemeClr val="tx1"/>
              </a:solidFill>
              <a:effectLst/>
              <a:latin typeface="Arial" panose="020B0604020202020204" pitchFamily="34" charset="0"/>
            </a:endParaRPr>
          </a:p>
        </p:txBody>
      </p:sp>
      <p:sp>
        <p:nvSpPr>
          <p:cNvPr id="6" name="Rectangle 1"/>
          <p:cNvSpPr>
            <a:spLocks noChangeArrowheads="1"/>
          </p:cNvSpPr>
          <p:nvPr/>
        </p:nvSpPr>
        <p:spPr bwMode="auto">
          <a:xfrm>
            <a:off x="2390775" y="37099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ar-SA" altLang="ar-SA" sz="1800" b="0" i="0" u="none" strike="noStrike" cap="none" normalizeH="0" baseline="0">
                <a:ln>
                  <a:noFill/>
                </a:ln>
                <a:solidFill>
                  <a:schemeClr val="tx1"/>
                </a:solidFill>
                <a:effectLst/>
                <a:latin typeface="Arial" panose="020B0604020202020204" pitchFamily="34" charset="0"/>
              </a:rPr>
              <a:t/>
            </a:r>
            <a:br>
              <a:rPr kumimoji="0" lang="ar-SA" altLang="ar-SA" sz="1800" b="0" i="0" u="none" strike="noStrike" cap="none" normalizeH="0" baseline="0">
                <a:ln>
                  <a:noFill/>
                </a:ln>
                <a:solidFill>
                  <a:schemeClr val="tx1"/>
                </a:solidFill>
                <a:effectLst/>
                <a:latin typeface="Arial" panose="020B0604020202020204" pitchFamily="34" charset="0"/>
              </a:rPr>
            </a:br>
            <a:endParaRPr kumimoji="0" lang="ar-SA" altLang="ar-SA" sz="1800" b="0" i="0" u="none" strike="noStrike" cap="none" normalizeH="0" baseline="0">
              <a:ln>
                <a:noFill/>
              </a:ln>
              <a:solidFill>
                <a:schemeClr val="tx1"/>
              </a:solidFill>
              <a:effectLst/>
              <a:latin typeface="Arial" panose="020B0604020202020204" pitchFamily="34" charset="0"/>
            </a:endParaRPr>
          </a:p>
        </p:txBody>
      </p:sp>
      <p:sp>
        <p:nvSpPr>
          <p:cNvPr id="10" name="Rectangle 2"/>
          <p:cNvSpPr>
            <a:spLocks noChangeArrowheads="1"/>
          </p:cNvSpPr>
          <p:nvPr/>
        </p:nvSpPr>
        <p:spPr bwMode="auto">
          <a:xfrm>
            <a:off x="2390775" y="37099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ar-SA" altLang="ar-SA" sz="1800" b="0" i="0" u="none" strike="noStrike" cap="none" normalizeH="0" baseline="0">
                <a:ln>
                  <a:noFill/>
                </a:ln>
                <a:solidFill>
                  <a:schemeClr val="tx1"/>
                </a:solidFill>
                <a:effectLst/>
                <a:latin typeface="Arial" panose="020B0604020202020204" pitchFamily="34" charset="0"/>
              </a:rPr>
              <a:t/>
            </a:r>
            <a:br>
              <a:rPr kumimoji="0" lang="ar-SA" altLang="ar-SA" sz="1800" b="0" i="0" u="none" strike="noStrike" cap="none" normalizeH="0" baseline="0">
                <a:ln>
                  <a:noFill/>
                </a:ln>
                <a:solidFill>
                  <a:schemeClr val="tx1"/>
                </a:solidFill>
                <a:effectLst/>
                <a:latin typeface="Arial" panose="020B0604020202020204" pitchFamily="34" charset="0"/>
              </a:rPr>
            </a:br>
            <a:endParaRPr kumimoji="0" lang="ar-SA" altLang="ar-SA" sz="1800" b="0" i="0" u="none" strike="noStrike" cap="none" normalizeH="0" baseline="0">
              <a:ln>
                <a:noFill/>
              </a:ln>
              <a:solidFill>
                <a:schemeClr val="tx1"/>
              </a:solidFill>
              <a:effectLst/>
              <a:latin typeface="Arial" panose="020B0604020202020204" pitchFamily="34" charset="0"/>
            </a:endParaRPr>
          </a:p>
        </p:txBody>
      </p:sp>
      <p:sp>
        <p:nvSpPr>
          <p:cNvPr id="13" name="Rectangle 3"/>
          <p:cNvSpPr>
            <a:spLocks noChangeArrowheads="1"/>
          </p:cNvSpPr>
          <p:nvPr/>
        </p:nvSpPr>
        <p:spPr bwMode="auto">
          <a:xfrm>
            <a:off x="2390775" y="31845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ar-SA" altLang="ar-SA" sz="1800" b="0" i="0" u="none" strike="noStrike" cap="none" normalizeH="0" baseline="0">
                <a:ln>
                  <a:noFill/>
                </a:ln>
                <a:solidFill>
                  <a:schemeClr val="tx1"/>
                </a:solidFill>
                <a:effectLst/>
                <a:latin typeface="Arial" panose="020B0604020202020204" pitchFamily="34" charset="0"/>
              </a:rPr>
              <a:t/>
            </a:r>
            <a:br>
              <a:rPr kumimoji="0" lang="ar-SA" altLang="ar-SA" sz="1800" b="0" i="0" u="none" strike="noStrike" cap="none" normalizeH="0" baseline="0">
                <a:ln>
                  <a:noFill/>
                </a:ln>
                <a:solidFill>
                  <a:schemeClr val="tx1"/>
                </a:solidFill>
                <a:effectLst/>
                <a:latin typeface="Arial" panose="020B0604020202020204" pitchFamily="34" charset="0"/>
              </a:rPr>
            </a:br>
            <a:endParaRPr kumimoji="0" lang="ar-SA" altLang="ar-SA" sz="1800" b="0" i="0" u="none" strike="noStrike" cap="none" normalizeH="0" baseline="0">
              <a:ln>
                <a:noFill/>
              </a:ln>
              <a:solidFill>
                <a:schemeClr val="tx1"/>
              </a:solidFill>
              <a:effectLst/>
              <a:latin typeface="Arial" panose="020B0604020202020204" pitchFamily="34" charset="0"/>
            </a:endParaRPr>
          </a:p>
        </p:txBody>
      </p:sp>
      <p:sp>
        <p:nvSpPr>
          <p:cNvPr id="8" name="Rectangle 1"/>
          <p:cNvSpPr>
            <a:spLocks noChangeArrowheads="1"/>
          </p:cNvSpPr>
          <p:nvPr/>
        </p:nvSpPr>
        <p:spPr bwMode="auto">
          <a:xfrm>
            <a:off x="2428875" y="3505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ar-SA" altLang="ar-SA" sz="1800" b="0" i="0" u="none" strike="noStrike" cap="none" normalizeH="0" baseline="0">
                <a:ln>
                  <a:noFill/>
                </a:ln>
                <a:solidFill>
                  <a:schemeClr val="tx1"/>
                </a:solidFill>
                <a:effectLst/>
                <a:latin typeface="Arial" panose="020B0604020202020204" pitchFamily="34" charset="0"/>
              </a:rPr>
              <a:t/>
            </a:r>
            <a:br>
              <a:rPr kumimoji="0" lang="ar-SA" altLang="ar-SA" sz="1800" b="0" i="0" u="none" strike="noStrike" cap="none" normalizeH="0" baseline="0">
                <a:ln>
                  <a:noFill/>
                </a:ln>
                <a:solidFill>
                  <a:schemeClr val="tx1"/>
                </a:solidFill>
                <a:effectLst/>
                <a:latin typeface="Arial" panose="020B0604020202020204" pitchFamily="34" charset="0"/>
              </a:rPr>
            </a:br>
            <a:r>
              <a:rPr kumimoji="0" lang="ar-SA" altLang="ar-SA" sz="1800" b="0" i="0" u="none" strike="noStrike" cap="none" normalizeH="0" baseline="0">
                <a:ln>
                  <a:noFill/>
                </a:ln>
                <a:solidFill>
                  <a:schemeClr val="tx1"/>
                </a:solidFill>
                <a:effectLst/>
                <a:latin typeface="Arial" panose="020B0604020202020204" pitchFamily="34" charset="0"/>
              </a:rPr>
              <a:t/>
            </a:r>
            <a:br>
              <a:rPr kumimoji="0" lang="ar-SA" altLang="ar-SA" sz="1800" b="0" i="0" u="none" strike="noStrike" cap="none" normalizeH="0" baseline="0">
                <a:ln>
                  <a:noFill/>
                </a:ln>
                <a:solidFill>
                  <a:schemeClr val="tx1"/>
                </a:solidFill>
                <a:effectLst/>
                <a:latin typeface="Arial" panose="020B0604020202020204" pitchFamily="34" charset="0"/>
              </a:rPr>
            </a:br>
            <a:endParaRPr kumimoji="0" lang="ar-SA" altLang="ar-SA" sz="1800" b="0" i="0" u="none" strike="noStrike" cap="none" normalizeH="0" baseline="0">
              <a:ln>
                <a:noFill/>
              </a:ln>
              <a:solidFill>
                <a:schemeClr val="tx1"/>
              </a:solidFill>
              <a:effectLst/>
              <a:latin typeface="Arial" panose="020B0604020202020204" pitchFamily="34" charset="0"/>
            </a:endParaRPr>
          </a:p>
        </p:txBody>
      </p:sp>
      <p:sp>
        <p:nvSpPr>
          <p:cNvPr id="12" name="عنوان 1"/>
          <p:cNvSpPr>
            <a:spLocks noGrp="1"/>
          </p:cNvSpPr>
          <p:nvPr>
            <p:ph type="title"/>
          </p:nvPr>
        </p:nvSpPr>
        <p:spPr>
          <a:xfrm>
            <a:off x="457200" y="274638"/>
            <a:ext cx="8229600" cy="792162"/>
          </a:xfrm>
          <a:solidFill>
            <a:schemeClr val="accent4">
              <a:lumMod val="20000"/>
              <a:lumOff val="80000"/>
            </a:schemeClr>
          </a:solidFill>
        </p:spPr>
        <p:txBody>
          <a:bodyPr>
            <a:normAutofit/>
          </a:bodyPr>
          <a:lstStyle/>
          <a:p>
            <a:pPr algn="l" rtl="0"/>
            <a:r>
              <a:rPr lang="en-US" sz="3600" b="1" dirty="0"/>
              <a:t>Grammar Bank     6A articles      p. 142</a:t>
            </a:r>
            <a:endParaRPr lang="ar-SA" sz="3600" b="1" dirty="0"/>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77200" y="381001"/>
            <a:ext cx="609600" cy="609600"/>
          </a:xfrm>
          <a:prstGeom prst="rect">
            <a:avLst/>
          </a:prstGeom>
        </p:spPr>
      </p:pic>
    </p:spTree>
    <p:extLst>
      <p:ext uri="{BB962C8B-B14F-4D97-AF65-F5344CB8AC3E}">
        <p14:creationId xmlns:p14="http://schemas.microsoft.com/office/powerpoint/2010/main" val="6782496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939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143000"/>
            <a:ext cx="8229600" cy="4983163"/>
          </a:xfrm>
        </p:spPr>
        <p:txBody>
          <a:bodyPr>
            <a:noAutofit/>
          </a:bodyPr>
          <a:lstStyle/>
          <a:p>
            <a:pPr algn="l" rtl="0">
              <a:buNone/>
            </a:pPr>
            <a:r>
              <a:rPr lang="en-US" sz="2600" b="1" dirty="0">
                <a:solidFill>
                  <a:srgbClr val="F802E6"/>
                </a:solidFill>
              </a:rPr>
              <a:t>geographical names</a:t>
            </a:r>
          </a:p>
          <a:p>
            <a:pPr algn="l" rtl="0">
              <a:buNone/>
            </a:pPr>
            <a:r>
              <a:rPr lang="en-US" sz="2600" dirty="0"/>
              <a:t>4. </a:t>
            </a:r>
            <a:r>
              <a:rPr lang="en-US" sz="2600" b="1" dirty="0">
                <a:solidFill>
                  <a:srgbClr val="0070C0"/>
                </a:solidFill>
              </a:rPr>
              <a:t>The</a:t>
            </a:r>
            <a:r>
              <a:rPr lang="en-US" sz="2600" dirty="0"/>
              <a:t> River Danube flows into </a:t>
            </a:r>
            <a:r>
              <a:rPr lang="en-US" sz="2600" b="1" dirty="0">
                <a:solidFill>
                  <a:srgbClr val="0070C0"/>
                </a:solidFill>
              </a:rPr>
              <a:t>the</a:t>
            </a:r>
            <a:r>
              <a:rPr lang="en-US" sz="2600" dirty="0"/>
              <a:t> Black Sea.</a:t>
            </a:r>
          </a:p>
          <a:p>
            <a:pPr algn="l" rtl="0">
              <a:buNone/>
            </a:pPr>
            <a:r>
              <a:rPr lang="en-US" sz="2600" dirty="0"/>
              <a:t>5. </a:t>
            </a:r>
            <a:r>
              <a:rPr lang="en-US" sz="2600" b="1" dirty="0">
                <a:solidFill>
                  <a:srgbClr val="0070C0"/>
                </a:solidFill>
              </a:rPr>
              <a:t>The</a:t>
            </a:r>
            <a:r>
              <a:rPr lang="en-US" sz="2600" dirty="0"/>
              <a:t> National Gallery and </a:t>
            </a:r>
            <a:r>
              <a:rPr lang="en-US" sz="2600" b="1" dirty="0">
                <a:solidFill>
                  <a:srgbClr val="0070C0"/>
                </a:solidFill>
              </a:rPr>
              <a:t>the</a:t>
            </a:r>
            <a:r>
              <a:rPr lang="en-US" sz="2600" dirty="0"/>
              <a:t> British Museum are London tourist attractions.</a:t>
            </a:r>
          </a:p>
          <a:p>
            <a:pPr algn="l" rtl="0">
              <a:buFont typeface="Wingdings" pitchFamily="2" charset="2"/>
              <a:buChar char="Ø"/>
            </a:pPr>
            <a:r>
              <a:rPr lang="en-US" sz="2600" b="1" dirty="0">
                <a:solidFill>
                  <a:srgbClr val="0070C0"/>
                </a:solidFill>
              </a:rPr>
              <a:t>We normally use </a:t>
            </a:r>
            <a:r>
              <a:rPr lang="en-US" sz="2600" i="1" dirty="0">
                <a:solidFill>
                  <a:srgbClr val="0070C0"/>
                </a:solidFill>
              </a:rPr>
              <a:t>the</a:t>
            </a:r>
            <a:r>
              <a:rPr lang="en-US" sz="2600" b="1" dirty="0">
                <a:solidFill>
                  <a:srgbClr val="0070C0"/>
                </a:solidFill>
              </a:rPr>
              <a:t> with:</a:t>
            </a:r>
          </a:p>
          <a:p>
            <a:pPr algn="l" rtl="0">
              <a:buNone/>
            </a:pPr>
            <a:r>
              <a:rPr lang="en-US" sz="2600" dirty="0"/>
              <a:t>     4. </a:t>
            </a:r>
            <a:r>
              <a:rPr lang="en-US" sz="2600" b="1" dirty="0"/>
              <a:t>mountain ranges</a:t>
            </a:r>
            <a:r>
              <a:rPr lang="en-US" sz="2600" dirty="0"/>
              <a:t>, </a:t>
            </a:r>
            <a:r>
              <a:rPr lang="en-US" sz="2600" b="1" dirty="0"/>
              <a:t>rivers</a:t>
            </a:r>
            <a:r>
              <a:rPr lang="en-US" sz="2600" dirty="0"/>
              <a:t>, </a:t>
            </a:r>
            <a:r>
              <a:rPr lang="en-US" sz="2600" b="1" dirty="0"/>
              <a:t>seas</a:t>
            </a:r>
            <a:r>
              <a:rPr lang="en-US" sz="2600" dirty="0"/>
              <a:t>, </a:t>
            </a:r>
            <a:r>
              <a:rPr lang="en-US" sz="2600" b="1" dirty="0"/>
              <a:t>canals</a:t>
            </a:r>
            <a:r>
              <a:rPr lang="en-US" sz="2600" dirty="0"/>
              <a:t>, </a:t>
            </a:r>
            <a:r>
              <a:rPr lang="en-US" sz="2600" b="1" dirty="0"/>
              <a:t>deserts</a:t>
            </a:r>
            <a:r>
              <a:rPr lang="en-US" sz="2600" dirty="0"/>
              <a:t>, and  </a:t>
            </a:r>
            <a:r>
              <a:rPr lang="en-US" sz="2600" b="1" dirty="0"/>
              <a:t>island</a:t>
            </a:r>
            <a:r>
              <a:rPr lang="en-US" sz="2600" dirty="0"/>
              <a:t> </a:t>
            </a:r>
            <a:r>
              <a:rPr lang="en-US" sz="2600" b="1" dirty="0"/>
              <a:t>groups</a:t>
            </a:r>
            <a:r>
              <a:rPr lang="en-US" sz="2600" dirty="0"/>
              <a:t>.</a:t>
            </a:r>
          </a:p>
          <a:p>
            <a:pPr algn="l" rtl="0">
              <a:buNone/>
            </a:pPr>
            <a:r>
              <a:rPr lang="en-US" sz="2600" dirty="0"/>
              <a:t>     5. the names of </a:t>
            </a:r>
            <a:r>
              <a:rPr lang="en-US" sz="2600" b="1" dirty="0"/>
              <a:t>theatres</a:t>
            </a:r>
            <a:r>
              <a:rPr lang="en-US" sz="2600" dirty="0"/>
              <a:t>, </a:t>
            </a:r>
            <a:r>
              <a:rPr lang="en-US" sz="2600" b="1" dirty="0"/>
              <a:t>cinemas</a:t>
            </a:r>
            <a:r>
              <a:rPr lang="en-US" sz="2600" dirty="0"/>
              <a:t>, </a:t>
            </a:r>
            <a:r>
              <a:rPr lang="en-US" sz="2600" b="1" dirty="0"/>
              <a:t>hotels</a:t>
            </a:r>
            <a:r>
              <a:rPr lang="en-US" sz="2600" dirty="0"/>
              <a:t>, </a:t>
            </a:r>
            <a:r>
              <a:rPr lang="en-US" sz="2600" b="1" dirty="0"/>
              <a:t>galleries</a:t>
            </a:r>
            <a:r>
              <a:rPr lang="en-US" sz="2600" dirty="0"/>
              <a:t>, and </a:t>
            </a:r>
            <a:r>
              <a:rPr lang="en-US" sz="2600" b="1" dirty="0"/>
              <a:t>museums</a:t>
            </a:r>
            <a:r>
              <a:rPr lang="en-US" sz="2600" dirty="0"/>
              <a:t>.</a:t>
            </a:r>
            <a:endParaRPr lang="en-US" sz="2600" b="1" dirty="0">
              <a:solidFill>
                <a:srgbClr val="0070C0"/>
              </a:solidFill>
            </a:endParaRPr>
          </a:p>
          <a:p>
            <a:pPr algn="l" rtl="0">
              <a:buNone/>
            </a:pPr>
            <a:endParaRPr lang="en-US" sz="2400" b="1" dirty="0">
              <a:solidFill>
                <a:srgbClr val="0070C0"/>
              </a:solidFill>
            </a:endParaRPr>
          </a:p>
        </p:txBody>
      </p:sp>
      <p:sp>
        <p:nvSpPr>
          <p:cNvPr id="5" name="Rectangle 1"/>
          <p:cNvSpPr>
            <a:spLocks noChangeArrowheads="1"/>
          </p:cNvSpPr>
          <p:nvPr/>
        </p:nvSpPr>
        <p:spPr bwMode="auto">
          <a:xfrm>
            <a:off x="3348038" y="35433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ar-SA" altLang="ar-SA" sz="1800" b="0" i="0" u="none" strike="noStrike" cap="none" normalizeH="0" baseline="0">
                <a:ln>
                  <a:noFill/>
                </a:ln>
                <a:solidFill>
                  <a:schemeClr val="tx1"/>
                </a:solidFill>
                <a:effectLst/>
                <a:latin typeface="Arial" panose="020B0604020202020204" pitchFamily="34" charset="0"/>
              </a:rPr>
              <a:t/>
            </a:r>
            <a:br>
              <a:rPr kumimoji="0" lang="ar-SA" altLang="ar-SA" sz="1800" b="0" i="0" u="none" strike="noStrike" cap="none" normalizeH="0" baseline="0">
                <a:ln>
                  <a:noFill/>
                </a:ln>
                <a:solidFill>
                  <a:schemeClr val="tx1"/>
                </a:solidFill>
                <a:effectLst/>
                <a:latin typeface="Arial" panose="020B0604020202020204" pitchFamily="34" charset="0"/>
              </a:rPr>
            </a:br>
            <a:endParaRPr kumimoji="0" lang="ar-SA" altLang="ar-SA" sz="1800" b="0" i="0" u="none" strike="noStrike" cap="none" normalizeH="0" baseline="0">
              <a:ln>
                <a:noFill/>
              </a:ln>
              <a:solidFill>
                <a:schemeClr val="tx1"/>
              </a:solidFill>
              <a:effectLst/>
              <a:latin typeface="Arial" panose="020B0604020202020204" pitchFamily="34" charset="0"/>
            </a:endParaRPr>
          </a:p>
        </p:txBody>
      </p:sp>
      <p:sp>
        <p:nvSpPr>
          <p:cNvPr id="9" name="Rectangle 2"/>
          <p:cNvSpPr>
            <a:spLocks noChangeArrowheads="1"/>
          </p:cNvSpPr>
          <p:nvPr/>
        </p:nvSpPr>
        <p:spPr bwMode="auto">
          <a:xfrm>
            <a:off x="1952625" y="35575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ar-SA" altLang="ar-SA" sz="1800" b="0" i="0" u="none" strike="noStrike" cap="none" normalizeH="0" baseline="0">
                <a:ln>
                  <a:noFill/>
                </a:ln>
                <a:solidFill>
                  <a:schemeClr val="tx1"/>
                </a:solidFill>
                <a:effectLst/>
                <a:latin typeface="Arial" panose="020B0604020202020204" pitchFamily="34" charset="0"/>
              </a:rPr>
              <a:t/>
            </a:r>
            <a:br>
              <a:rPr kumimoji="0" lang="ar-SA" altLang="ar-SA" sz="1800" b="0" i="0" u="none" strike="noStrike" cap="none" normalizeH="0" baseline="0">
                <a:ln>
                  <a:noFill/>
                </a:ln>
                <a:solidFill>
                  <a:schemeClr val="tx1"/>
                </a:solidFill>
                <a:effectLst/>
                <a:latin typeface="Arial" panose="020B0604020202020204" pitchFamily="34" charset="0"/>
              </a:rPr>
            </a:br>
            <a:endParaRPr kumimoji="0" lang="ar-SA" altLang="ar-SA" sz="1800" b="0" i="0" u="none" strike="noStrike" cap="none" normalizeH="0" baseline="0">
              <a:ln>
                <a:noFill/>
              </a:ln>
              <a:solidFill>
                <a:schemeClr val="tx1"/>
              </a:solidFill>
              <a:effectLst/>
              <a:latin typeface="Arial" panose="020B0604020202020204" pitchFamily="34" charset="0"/>
            </a:endParaRPr>
          </a:p>
        </p:txBody>
      </p:sp>
      <p:sp>
        <p:nvSpPr>
          <p:cNvPr id="6" name="Rectangle 1"/>
          <p:cNvSpPr>
            <a:spLocks noChangeArrowheads="1"/>
          </p:cNvSpPr>
          <p:nvPr/>
        </p:nvSpPr>
        <p:spPr bwMode="auto">
          <a:xfrm>
            <a:off x="2390775" y="37099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ar-SA" altLang="ar-SA" sz="1800" b="0" i="0" u="none" strike="noStrike" cap="none" normalizeH="0" baseline="0">
                <a:ln>
                  <a:noFill/>
                </a:ln>
                <a:solidFill>
                  <a:schemeClr val="tx1"/>
                </a:solidFill>
                <a:effectLst/>
                <a:latin typeface="Arial" panose="020B0604020202020204" pitchFamily="34" charset="0"/>
              </a:rPr>
              <a:t/>
            </a:r>
            <a:br>
              <a:rPr kumimoji="0" lang="ar-SA" altLang="ar-SA" sz="1800" b="0" i="0" u="none" strike="noStrike" cap="none" normalizeH="0" baseline="0">
                <a:ln>
                  <a:noFill/>
                </a:ln>
                <a:solidFill>
                  <a:schemeClr val="tx1"/>
                </a:solidFill>
                <a:effectLst/>
                <a:latin typeface="Arial" panose="020B0604020202020204" pitchFamily="34" charset="0"/>
              </a:rPr>
            </a:br>
            <a:endParaRPr kumimoji="0" lang="ar-SA" altLang="ar-SA" sz="1800" b="0" i="0" u="none" strike="noStrike" cap="none" normalizeH="0" baseline="0">
              <a:ln>
                <a:noFill/>
              </a:ln>
              <a:solidFill>
                <a:schemeClr val="tx1"/>
              </a:solidFill>
              <a:effectLst/>
              <a:latin typeface="Arial" panose="020B0604020202020204" pitchFamily="34" charset="0"/>
            </a:endParaRPr>
          </a:p>
        </p:txBody>
      </p:sp>
      <p:sp>
        <p:nvSpPr>
          <p:cNvPr id="10" name="Rectangle 2"/>
          <p:cNvSpPr>
            <a:spLocks noChangeArrowheads="1"/>
          </p:cNvSpPr>
          <p:nvPr/>
        </p:nvSpPr>
        <p:spPr bwMode="auto">
          <a:xfrm>
            <a:off x="2390775" y="37099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ar-SA" altLang="ar-SA" sz="1800" b="0" i="0" u="none" strike="noStrike" cap="none" normalizeH="0" baseline="0">
                <a:ln>
                  <a:noFill/>
                </a:ln>
                <a:solidFill>
                  <a:schemeClr val="tx1"/>
                </a:solidFill>
                <a:effectLst/>
                <a:latin typeface="Arial" panose="020B0604020202020204" pitchFamily="34" charset="0"/>
              </a:rPr>
              <a:t/>
            </a:r>
            <a:br>
              <a:rPr kumimoji="0" lang="ar-SA" altLang="ar-SA" sz="1800" b="0" i="0" u="none" strike="noStrike" cap="none" normalizeH="0" baseline="0">
                <a:ln>
                  <a:noFill/>
                </a:ln>
                <a:solidFill>
                  <a:schemeClr val="tx1"/>
                </a:solidFill>
                <a:effectLst/>
                <a:latin typeface="Arial" panose="020B0604020202020204" pitchFamily="34" charset="0"/>
              </a:rPr>
            </a:br>
            <a:endParaRPr kumimoji="0" lang="ar-SA" altLang="ar-SA" sz="1800" b="0" i="0" u="none" strike="noStrike" cap="none" normalizeH="0" baseline="0">
              <a:ln>
                <a:noFill/>
              </a:ln>
              <a:solidFill>
                <a:schemeClr val="tx1"/>
              </a:solidFill>
              <a:effectLst/>
              <a:latin typeface="Arial" panose="020B0604020202020204" pitchFamily="34" charset="0"/>
            </a:endParaRPr>
          </a:p>
        </p:txBody>
      </p:sp>
      <p:sp>
        <p:nvSpPr>
          <p:cNvPr id="13" name="Rectangle 3"/>
          <p:cNvSpPr>
            <a:spLocks noChangeArrowheads="1"/>
          </p:cNvSpPr>
          <p:nvPr/>
        </p:nvSpPr>
        <p:spPr bwMode="auto">
          <a:xfrm>
            <a:off x="2390775" y="31845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ar-SA" altLang="ar-SA" sz="1800" b="0" i="0" u="none" strike="noStrike" cap="none" normalizeH="0" baseline="0">
                <a:ln>
                  <a:noFill/>
                </a:ln>
                <a:solidFill>
                  <a:schemeClr val="tx1"/>
                </a:solidFill>
                <a:effectLst/>
                <a:latin typeface="Arial" panose="020B0604020202020204" pitchFamily="34" charset="0"/>
              </a:rPr>
              <a:t/>
            </a:r>
            <a:br>
              <a:rPr kumimoji="0" lang="ar-SA" altLang="ar-SA" sz="1800" b="0" i="0" u="none" strike="noStrike" cap="none" normalizeH="0" baseline="0">
                <a:ln>
                  <a:noFill/>
                </a:ln>
                <a:solidFill>
                  <a:schemeClr val="tx1"/>
                </a:solidFill>
                <a:effectLst/>
                <a:latin typeface="Arial" panose="020B0604020202020204" pitchFamily="34" charset="0"/>
              </a:rPr>
            </a:br>
            <a:endParaRPr kumimoji="0" lang="ar-SA" altLang="ar-SA" sz="1800" b="0" i="0" u="none" strike="noStrike" cap="none" normalizeH="0" baseline="0">
              <a:ln>
                <a:noFill/>
              </a:ln>
              <a:solidFill>
                <a:schemeClr val="tx1"/>
              </a:solidFill>
              <a:effectLst/>
              <a:latin typeface="Arial" panose="020B0604020202020204" pitchFamily="34" charset="0"/>
            </a:endParaRPr>
          </a:p>
        </p:txBody>
      </p:sp>
      <p:sp>
        <p:nvSpPr>
          <p:cNvPr id="8" name="Rectangle 1"/>
          <p:cNvSpPr>
            <a:spLocks noChangeArrowheads="1"/>
          </p:cNvSpPr>
          <p:nvPr/>
        </p:nvSpPr>
        <p:spPr bwMode="auto">
          <a:xfrm>
            <a:off x="2428875" y="3505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ar-SA" altLang="ar-SA" sz="1800" b="0" i="0" u="none" strike="noStrike" cap="none" normalizeH="0" baseline="0">
                <a:ln>
                  <a:noFill/>
                </a:ln>
                <a:solidFill>
                  <a:schemeClr val="tx1"/>
                </a:solidFill>
                <a:effectLst/>
                <a:latin typeface="Arial" panose="020B0604020202020204" pitchFamily="34" charset="0"/>
              </a:rPr>
              <a:t/>
            </a:r>
            <a:br>
              <a:rPr kumimoji="0" lang="ar-SA" altLang="ar-SA" sz="1800" b="0" i="0" u="none" strike="noStrike" cap="none" normalizeH="0" baseline="0">
                <a:ln>
                  <a:noFill/>
                </a:ln>
                <a:solidFill>
                  <a:schemeClr val="tx1"/>
                </a:solidFill>
                <a:effectLst/>
                <a:latin typeface="Arial" panose="020B0604020202020204" pitchFamily="34" charset="0"/>
              </a:rPr>
            </a:br>
            <a:r>
              <a:rPr kumimoji="0" lang="ar-SA" altLang="ar-SA" sz="1800" b="0" i="0" u="none" strike="noStrike" cap="none" normalizeH="0" baseline="0">
                <a:ln>
                  <a:noFill/>
                </a:ln>
                <a:solidFill>
                  <a:schemeClr val="tx1"/>
                </a:solidFill>
                <a:effectLst/>
                <a:latin typeface="Arial" panose="020B0604020202020204" pitchFamily="34" charset="0"/>
              </a:rPr>
              <a:t/>
            </a:r>
            <a:br>
              <a:rPr kumimoji="0" lang="ar-SA" altLang="ar-SA" sz="1800" b="0" i="0" u="none" strike="noStrike" cap="none" normalizeH="0" baseline="0">
                <a:ln>
                  <a:noFill/>
                </a:ln>
                <a:solidFill>
                  <a:schemeClr val="tx1"/>
                </a:solidFill>
                <a:effectLst/>
                <a:latin typeface="Arial" panose="020B0604020202020204" pitchFamily="34" charset="0"/>
              </a:rPr>
            </a:br>
            <a:endParaRPr kumimoji="0" lang="ar-SA" altLang="ar-SA" sz="1800" b="0" i="0" u="none" strike="noStrike" cap="none" normalizeH="0" baseline="0">
              <a:ln>
                <a:noFill/>
              </a:ln>
              <a:solidFill>
                <a:schemeClr val="tx1"/>
              </a:solidFill>
              <a:effectLst/>
              <a:latin typeface="Arial" panose="020B0604020202020204" pitchFamily="34" charset="0"/>
            </a:endParaRPr>
          </a:p>
        </p:txBody>
      </p:sp>
      <p:sp>
        <p:nvSpPr>
          <p:cNvPr id="12" name="عنوان 1"/>
          <p:cNvSpPr>
            <a:spLocks noGrp="1"/>
          </p:cNvSpPr>
          <p:nvPr>
            <p:ph type="title"/>
          </p:nvPr>
        </p:nvSpPr>
        <p:spPr>
          <a:xfrm>
            <a:off x="457200" y="274638"/>
            <a:ext cx="8229600" cy="792162"/>
          </a:xfrm>
          <a:solidFill>
            <a:schemeClr val="accent4">
              <a:lumMod val="20000"/>
              <a:lumOff val="80000"/>
            </a:schemeClr>
          </a:solidFill>
        </p:spPr>
        <p:txBody>
          <a:bodyPr>
            <a:normAutofit/>
          </a:bodyPr>
          <a:lstStyle/>
          <a:p>
            <a:pPr algn="l" rtl="0"/>
            <a:r>
              <a:rPr lang="en-US" sz="3600" b="1" dirty="0"/>
              <a:t>Grammar Bank     6A articles      p. 142</a:t>
            </a:r>
            <a:endParaRPr lang="ar-SA" sz="3600" b="1" dirty="0"/>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52179" y="338968"/>
            <a:ext cx="609600" cy="609600"/>
          </a:xfrm>
          <a:prstGeom prst="rect">
            <a:avLst/>
          </a:prstGeom>
        </p:spPr>
      </p:pic>
    </p:spTree>
    <p:extLst>
      <p:ext uri="{BB962C8B-B14F-4D97-AF65-F5344CB8AC3E}">
        <p14:creationId xmlns:p14="http://schemas.microsoft.com/office/powerpoint/2010/main" val="6782496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9955"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39762"/>
          </a:xfrm>
          <a:solidFill>
            <a:schemeClr val="accent4">
              <a:lumMod val="20000"/>
              <a:lumOff val="80000"/>
            </a:schemeClr>
          </a:solidFill>
        </p:spPr>
        <p:txBody>
          <a:bodyPr>
            <a:normAutofit fontScale="90000"/>
          </a:bodyPr>
          <a:lstStyle/>
          <a:p>
            <a:pPr algn="l" rtl="0"/>
            <a:r>
              <a:rPr lang="en-US" sz="4000" b="1" dirty="0"/>
              <a:t>Grammar Bank     6A </a:t>
            </a:r>
            <a:r>
              <a:rPr lang="en-US" sz="3600" b="1" dirty="0"/>
              <a:t>articles</a:t>
            </a:r>
            <a:r>
              <a:rPr lang="en-US" sz="4000" b="1" dirty="0"/>
              <a:t>        p.I43 </a:t>
            </a:r>
            <a:endParaRPr lang="ar-SA" sz="4000" b="1" dirty="0"/>
          </a:p>
        </p:txBody>
      </p:sp>
      <p:sp>
        <p:nvSpPr>
          <p:cNvPr id="3" name="عنصر نائب للمحتوى 2"/>
          <p:cNvSpPr>
            <a:spLocks noGrp="1"/>
          </p:cNvSpPr>
          <p:nvPr>
            <p:ph idx="1"/>
          </p:nvPr>
        </p:nvSpPr>
        <p:spPr>
          <a:xfrm>
            <a:off x="304800" y="990600"/>
            <a:ext cx="8534400" cy="5562600"/>
          </a:xfrm>
        </p:spPr>
        <p:txBody>
          <a:bodyPr>
            <a:normAutofit fontScale="70000" lnSpcReduction="20000"/>
          </a:bodyPr>
          <a:lstStyle/>
          <a:p>
            <a:pPr marL="514350" indent="-514350" algn="l" rtl="0">
              <a:buAutoNum type="alphaLcPeriod"/>
            </a:pPr>
            <a:r>
              <a:rPr lang="en-US" b="1" dirty="0"/>
              <a:t>Choose the correct article. </a:t>
            </a:r>
            <a:r>
              <a:rPr lang="en-US" b="1" dirty="0">
                <a:solidFill>
                  <a:srgbClr val="7030A0"/>
                </a:solidFill>
              </a:rPr>
              <a:t>Click to check your answers.</a:t>
            </a:r>
            <a:r>
              <a:rPr lang="en-US" dirty="0"/>
              <a:t> </a:t>
            </a:r>
            <a:br>
              <a:rPr lang="en-US" dirty="0"/>
            </a:br>
            <a:r>
              <a:rPr lang="en-US" dirty="0"/>
              <a:t> James bought </a:t>
            </a:r>
            <a:r>
              <a:rPr lang="en-US" b="1" i="1" dirty="0">
                <a:solidFill>
                  <a:srgbClr val="0070C0"/>
                </a:solidFill>
              </a:rPr>
              <a:t>a</a:t>
            </a:r>
            <a:r>
              <a:rPr lang="en-US" i="1" dirty="0"/>
              <a:t> / the / </a:t>
            </a:r>
            <a:r>
              <a:rPr lang="en-US" dirty="0"/>
              <a:t>(-)</a:t>
            </a:r>
            <a:r>
              <a:rPr lang="en-US" i="1" dirty="0"/>
              <a:t> </a:t>
            </a:r>
            <a:r>
              <a:rPr lang="en-US" dirty="0"/>
              <a:t>new suit at the weekend.</a:t>
            </a:r>
          </a:p>
          <a:p>
            <a:pPr marL="514350" indent="-514350" algn="l" rtl="0">
              <a:buNone/>
            </a:pPr>
            <a:r>
              <a:rPr lang="en-US" dirty="0"/>
              <a:t>1. The weather was awful so we stayed at </a:t>
            </a:r>
            <a:r>
              <a:rPr lang="en-US" b="1" i="1" dirty="0"/>
              <a:t>a / the</a:t>
            </a:r>
            <a:r>
              <a:rPr lang="en-US" b="1" dirty="0"/>
              <a:t> / (-)</a:t>
            </a:r>
            <a:r>
              <a:rPr lang="en-US" dirty="0"/>
              <a:t> home.</a:t>
            </a:r>
          </a:p>
          <a:p>
            <a:pPr marL="514350" indent="-514350" algn="l" rtl="0">
              <a:buNone/>
            </a:pPr>
            <a:r>
              <a:rPr lang="en-US" i="1" dirty="0"/>
              <a:t>2. </a:t>
            </a:r>
            <a:r>
              <a:rPr lang="en-US" b="1" i="1" dirty="0"/>
              <a:t>A / The</a:t>
            </a:r>
            <a:r>
              <a:rPr lang="en-US" b="1" dirty="0"/>
              <a:t> / (-) </a:t>
            </a:r>
            <a:r>
              <a:rPr lang="en-US" dirty="0"/>
              <a:t>dishwasher we bought last week has stopped working already.</a:t>
            </a:r>
          </a:p>
          <a:p>
            <a:pPr marL="514350" indent="-514350" algn="l" rtl="0">
              <a:buNone/>
            </a:pPr>
            <a:r>
              <a:rPr lang="en-US" dirty="0"/>
              <a:t>3. I love reading </a:t>
            </a:r>
            <a:r>
              <a:rPr lang="en-US" b="1" i="1" dirty="0"/>
              <a:t>a / the /</a:t>
            </a:r>
            <a:r>
              <a:rPr lang="en-US" b="1" dirty="0"/>
              <a:t> (-)</a:t>
            </a:r>
            <a:r>
              <a:rPr lang="en-US" dirty="0"/>
              <a:t> historical novels.</a:t>
            </a:r>
          </a:p>
          <a:p>
            <a:pPr marL="514350" indent="-514350" algn="l" rtl="0">
              <a:buNone/>
            </a:pPr>
            <a:r>
              <a:rPr lang="en-US" dirty="0"/>
              <a:t>4. Sarah had had an exhausting day so she went to </a:t>
            </a:r>
            <a:r>
              <a:rPr lang="en-US" b="1" i="1" dirty="0"/>
              <a:t>a / the</a:t>
            </a:r>
            <a:r>
              <a:rPr lang="en-US" b="1" dirty="0"/>
              <a:t> / (-) </a:t>
            </a:r>
            <a:r>
              <a:rPr lang="en-US" dirty="0"/>
              <a:t>bed early.</a:t>
            </a:r>
          </a:p>
          <a:p>
            <a:pPr marL="514350" indent="-514350" algn="l" rtl="0">
              <a:buNone/>
            </a:pPr>
            <a:r>
              <a:rPr lang="en-US" dirty="0"/>
              <a:t>5. My boyfriend drives </a:t>
            </a:r>
            <a:r>
              <a:rPr lang="en-US" b="1" i="1" dirty="0"/>
              <a:t>a / the</a:t>
            </a:r>
            <a:r>
              <a:rPr lang="en-US" b="1" dirty="0"/>
              <a:t> / (-)</a:t>
            </a:r>
            <a:r>
              <a:rPr lang="en-US" dirty="0"/>
              <a:t> very cool sports car.</a:t>
            </a:r>
          </a:p>
          <a:p>
            <a:pPr marL="514350" indent="-514350" algn="l" rtl="0">
              <a:buNone/>
            </a:pPr>
            <a:r>
              <a:rPr lang="en-US" dirty="0"/>
              <a:t>6. The teachers are on strike so the children aren’t going to </a:t>
            </a:r>
            <a:r>
              <a:rPr lang="en-US" b="1" i="1" dirty="0"/>
              <a:t>a / the</a:t>
            </a:r>
            <a:r>
              <a:rPr lang="en-US" b="1" dirty="0"/>
              <a:t> / (-) </a:t>
            </a:r>
            <a:r>
              <a:rPr lang="en-US" dirty="0"/>
              <a:t>school.</a:t>
            </a:r>
          </a:p>
          <a:p>
            <a:pPr marL="514350" indent="-514350" algn="l" rtl="0">
              <a:buNone/>
            </a:pPr>
            <a:r>
              <a:rPr lang="en-US" dirty="0"/>
              <a:t>7. Turn left immediately after </a:t>
            </a:r>
            <a:r>
              <a:rPr lang="en-US" b="1" i="1" dirty="0"/>
              <a:t>a / the /</a:t>
            </a:r>
            <a:r>
              <a:rPr lang="en-US" b="1" dirty="0"/>
              <a:t> (-)</a:t>
            </a:r>
            <a:r>
              <a:rPr lang="en-US" dirty="0"/>
              <a:t> church and go up the hill.</a:t>
            </a:r>
          </a:p>
          <a:p>
            <a:pPr marL="514350" indent="-514350" algn="l" rtl="0">
              <a:buNone/>
            </a:pPr>
            <a:r>
              <a:rPr lang="en-US" dirty="0"/>
              <a:t>8. My </a:t>
            </a:r>
            <a:r>
              <a:rPr lang="en-US" dirty="0" err="1"/>
              <a:t>neighbour’s</a:t>
            </a:r>
            <a:r>
              <a:rPr lang="en-US" dirty="0"/>
              <a:t> in </a:t>
            </a:r>
            <a:r>
              <a:rPr lang="en-US" b="1" i="1" dirty="0"/>
              <a:t>a / the</a:t>
            </a:r>
            <a:r>
              <a:rPr lang="en-US" b="1" dirty="0"/>
              <a:t> / (-)</a:t>
            </a:r>
            <a:r>
              <a:rPr lang="en-US" dirty="0"/>
              <a:t> prison because he didn’t pay his taxes.</a:t>
            </a:r>
          </a:p>
          <a:p>
            <a:pPr marL="514350" indent="-514350" algn="l" rtl="0">
              <a:buNone/>
            </a:pPr>
            <a:r>
              <a:rPr lang="en-US" dirty="0"/>
              <a:t>9. People are complaining because the council have refused to build         </a:t>
            </a:r>
            <a:r>
              <a:rPr lang="en-US" b="1" i="1" dirty="0"/>
              <a:t>a / the/</a:t>
            </a:r>
            <a:r>
              <a:rPr lang="en-US" b="1" dirty="0"/>
              <a:t> (-)</a:t>
            </a:r>
            <a:r>
              <a:rPr lang="en-US" dirty="0"/>
              <a:t> new hospital.</a:t>
            </a:r>
          </a:p>
          <a:p>
            <a:pPr marL="514350" indent="-514350" algn="l" rtl="0">
              <a:buNone/>
            </a:pPr>
            <a:r>
              <a:rPr lang="en-US" dirty="0"/>
              <a:t>10. Visitors will not be allowed to enter </a:t>
            </a:r>
            <a:r>
              <a:rPr lang="en-US" b="1" i="1" dirty="0"/>
              <a:t>a / the / </a:t>
            </a:r>
            <a:r>
              <a:rPr lang="en-US" b="1" dirty="0"/>
              <a:t>(-)</a:t>
            </a:r>
            <a:r>
              <a:rPr lang="en-US" i="1" dirty="0"/>
              <a:t> </a:t>
            </a:r>
            <a:r>
              <a:rPr lang="en-US" dirty="0"/>
              <a:t>hospital after 7.00 p.m.</a:t>
            </a:r>
            <a:endParaRPr lang="ar-SA" dirty="0"/>
          </a:p>
        </p:txBody>
      </p:sp>
      <p:cxnSp>
        <p:nvCxnSpPr>
          <p:cNvPr id="5" name="رابط مستقيم 4"/>
          <p:cNvCxnSpPr/>
          <p:nvPr/>
        </p:nvCxnSpPr>
        <p:spPr>
          <a:xfrm>
            <a:off x="6172200" y="1905000"/>
            <a:ext cx="228600" cy="1588"/>
          </a:xfrm>
          <a:prstGeom prst="line">
            <a:avLst/>
          </a:prstGeom>
          <a:ln w="57150">
            <a:solidFill>
              <a:srgbClr val="D802C9"/>
            </a:solidFill>
          </a:ln>
        </p:spPr>
        <p:style>
          <a:lnRef idx="1">
            <a:schemeClr val="accent1"/>
          </a:lnRef>
          <a:fillRef idx="0">
            <a:schemeClr val="accent1"/>
          </a:fillRef>
          <a:effectRef idx="0">
            <a:schemeClr val="accent1"/>
          </a:effectRef>
          <a:fontRef idx="minor">
            <a:schemeClr val="tx1"/>
          </a:fontRef>
        </p:style>
      </p:cxnSp>
      <p:cxnSp>
        <p:nvCxnSpPr>
          <p:cNvPr id="7" name="رابط مستقيم 6"/>
          <p:cNvCxnSpPr/>
          <p:nvPr/>
        </p:nvCxnSpPr>
        <p:spPr>
          <a:xfrm>
            <a:off x="1066800" y="2209800"/>
            <a:ext cx="381000" cy="1588"/>
          </a:xfrm>
          <a:prstGeom prst="line">
            <a:avLst/>
          </a:prstGeom>
          <a:ln w="57150">
            <a:solidFill>
              <a:srgbClr val="D802C9"/>
            </a:solidFill>
          </a:ln>
        </p:spPr>
        <p:style>
          <a:lnRef idx="1">
            <a:schemeClr val="accent1"/>
          </a:lnRef>
          <a:fillRef idx="0">
            <a:schemeClr val="accent1"/>
          </a:fillRef>
          <a:effectRef idx="0">
            <a:schemeClr val="accent1"/>
          </a:effectRef>
          <a:fontRef idx="minor">
            <a:schemeClr val="tx1"/>
          </a:fontRef>
        </p:style>
      </p:cxnSp>
      <p:cxnSp>
        <p:nvCxnSpPr>
          <p:cNvPr id="9" name="رابط مستقيم 8"/>
          <p:cNvCxnSpPr/>
          <p:nvPr/>
        </p:nvCxnSpPr>
        <p:spPr>
          <a:xfrm>
            <a:off x="3200400" y="2895600"/>
            <a:ext cx="381000" cy="1588"/>
          </a:xfrm>
          <a:prstGeom prst="line">
            <a:avLst/>
          </a:prstGeom>
          <a:ln w="57150">
            <a:solidFill>
              <a:srgbClr val="D802C9"/>
            </a:solidFill>
          </a:ln>
        </p:spPr>
        <p:style>
          <a:lnRef idx="1">
            <a:schemeClr val="accent1"/>
          </a:lnRef>
          <a:fillRef idx="0">
            <a:schemeClr val="accent1"/>
          </a:fillRef>
          <a:effectRef idx="0">
            <a:schemeClr val="accent1"/>
          </a:effectRef>
          <a:fontRef idx="minor">
            <a:schemeClr val="tx1"/>
          </a:fontRef>
        </p:style>
      </p:cxnSp>
      <p:cxnSp>
        <p:nvCxnSpPr>
          <p:cNvPr id="11" name="رابط مستقيم 10"/>
          <p:cNvCxnSpPr/>
          <p:nvPr/>
        </p:nvCxnSpPr>
        <p:spPr>
          <a:xfrm>
            <a:off x="7162800" y="3200400"/>
            <a:ext cx="228600" cy="1588"/>
          </a:xfrm>
          <a:prstGeom prst="line">
            <a:avLst/>
          </a:prstGeom>
          <a:ln w="57150">
            <a:solidFill>
              <a:srgbClr val="D802C9"/>
            </a:solidFill>
          </a:ln>
        </p:spPr>
        <p:style>
          <a:lnRef idx="1">
            <a:schemeClr val="accent1"/>
          </a:lnRef>
          <a:fillRef idx="0">
            <a:schemeClr val="accent1"/>
          </a:fillRef>
          <a:effectRef idx="0">
            <a:schemeClr val="accent1"/>
          </a:effectRef>
          <a:fontRef idx="minor">
            <a:schemeClr val="tx1"/>
          </a:fontRef>
        </p:style>
      </p:cxnSp>
      <p:cxnSp>
        <p:nvCxnSpPr>
          <p:cNvPr id="13" name="رابط مستقيم 12"/>
          <p:cNvCxnSpPr/>
          <p:nvPr/>
        </p:nvCxnSpPr>
        <p:spPr>
          <a:xfrm>
            <a:off x="2895600" y="3505200"/>
            <a:ext cx="304800" cy="1588"/>
          </a:xfrm>
          <a:prstGeom prst="line">
            <a:avLst/>
          </a:prstGeom>
          <a:ln w="57150">
            <a:solidFill>
              <a:srgbClr val="D802C9"/>
            </a:solidFill>
          </a:ln>
        </p:spPr>
        <p:style>
          <a:lnRef idx="1">
            <a:schemeClr val="accent1"/>
          </a:lnRef>
          <a:fillRef idx="0">
            <a:schemeClr val="accent1"/>
          </a:fillRef>
          <a:effectRef idx="0">
            <a:schemeClr val="accent1"/>
          </a:effectRef>
          <a:fontRef idx="minor">
            <a:schemeClr val="tx1"/>
          </a:fontRef>
        </p:style>
      </p:cxnSp>
      <p:cxnSp>
        <p:nvCxnSpPr>
          <p:cNvPr id="15" name="رابط مستقيم 14"/>
          <p:cNvCxnSpPr/>
          <p:nvPr/>
        </p:nvCxnSpPr>
        <p:spPr>
          <a:xfrm>
            <a:off x="8077200" y="3886200"/>
            <a:ext cx="304800" cy="1588"/>
          </a:xfrm>
          <a:prstGeom prst="line">
            <a:avLst/>
          </a:prstGeom>
          <a:ln w="57150">
            <a:solidFill>
              <a:srgbClr val="D802C9"/>
            </a:solidFill>
          </a:ln>
        </p:spPr>
        <p:style>
          <a:lnRef idx="1">
            <a:schemeClr val="accent1"/>
          </a:lnRef>
          <a:fillRef idx="0">
            <a:schemeClr val="accent1"/>
          </a:fillRef>
          <a:effectRef idx="0">
            <a:schemeClr val="accent1"/>
          </a:effectRef>
          <a:fontRef idx="minor">
            <a:schemeClr val="tx1"/>
          </a:fontRef>
        </p:style>
      </p:cxnSp>
      <p:cxnSp>
        <p:nvCxnSpPr>
          <p:cNvPr id="18" name="رابط مستقيم 17"/>
          <p:cNvCxnSpPr/>
          <p:nvPr/>
        </p:nvCxnSpPr>
        <p:spPr>
          <a:xfrm>
            <a:off x="4114800" y="4419600"/>
            <a:ext cx="381000" cy="1588"/>
          </a:xfrm>
          <a:prstGeom prst="line">
            <a:avLst/>
          </a:prstGeom>
          <a:ln w="57150">
            <a:solidFill>
              <a:srgbClr val="D802C9"/>
            </a:solidFill>
          </a:ln>
        </p:spPr>
        <p:style>
          <a:lnRef idx="1">
            <a:schemeClr val="accent1"/>
          </a:lnRef>
          <a:fillRef idx="0">
            <a:schemeClr val="accent1"/>
          </a:fillRef>
          <a:effectRef idx="0">
            <a:schemeClr val="accent1"/>
          </a:effectRef>
          <a:fontRef idx="minor">
            <a:schemeClr val="tx1"/>
          </a:fontRef>
        </p:style>
      </p:cxnSp>
      <p:cxnSp>
        <p:nvCxnSpPr>
          <p:cNvPr id="20" name="رابط مستقيم 19"/>
          <p:cNvCxnSpPr/>
          <p:nvPr/>
        </p:nvCxnSpPr>
        <p:spPr>
          <a:xfrm>
            <a:off x="3733800" y="4800600"/>
            <a:ext cx="381000" cy="1588"/>
          </a:xfrm>
          <a:prstGeom prst="line">
            <a:avLst/>
          </a:prstGeom>
          <a:ln w="57150">
            <a:solidFill>
              <a:srgbClr val="D802C9"/>
            </a:solidFill>
          </a:ln>
        </p:spPr>
        <p:style>
          <a:lnRef idx="1">
            <a:schemeClr val="accent1"/>
          </a:lnRef>
          <a:fillRef idx="0">
            <a:schemeClr val="accent1"/>
          </a:fillRef>
          <a:effectRef idx="0">
            <a:schemeClr val="accent1"/>
          </a:effectRef>
          <a:fontRef idx="minor">
            <a:schemeClr val="tx1"/>
          </a:fontRef>
        </p:style>
      </p:cxnSp>
      <p:cxnSp>
        <p:nvCxnSpPr>
          <p:cNvPr id="22" name="رابط مستقيم 21"/>
          <p:cNvCxnSpPr/>
          <p:nvPr/>
        </p:nvCxnSpPr>
        <p:spPr>
          <a:xfrm>
            <a:off x="838200" y="5410200"/>
            <a:ext cx="228600" cy="1588"/>
          </a:xfrm>
          <a:prstGeom prst="line">
            <a:avLst/>
          </a:prstGeom>
          <a:ln w="57150">
            <a:solidFill>
              <a:srgbClr val="D802C9"/>
            </a:solidFill>
          </a:ln>
        </p:spPr>
        <p:style>
          <a:lnRef idx="1">
            <a:schemeClr val="accent1"/>
          </a:lnRef>
          <a:fillRef idx="0">
            <a:schemeClr val="accent1"/>
          </a:fillRef>
          <a:effectRef idx="0">
            <a:schemeClr val="accent1"/>
          </a:effectRef>
          <a:fontRef idx="minor">
            <a:schemeClr val="tx1"/>
          </a:fontRef>
        </p:style>
      </p:cxnSp>
      <p:cxnSp>
        <p:nvCxnSpPr>
          <p:cNvPr id="24" name="رابط مستقيم 23"/>
          <p:cNvCxnSpPr/>
          <p:nvPr/>
        </p:nvCxnSpPr>
        <p:spPr>
          <a:xfrm>
            <a:off x="5181600" y="5715000"/>
            <a:ext cx="533400" cy="1588"/>
          </a:xfrm>
          <a:prstGeom prst="line">
            <a:avLst/>
          </a:prstGeom>
          <a:ln w="57150">
            <a:solidFill>
              <a:srgbClr val="D802C9"/>
            </a:solidFill>
          </a:ln>
        </p:spPr>
        <p:style>
          <a:lnRef idx="1">
            <a:schemeClr val="accent1"/>
          </a:lnRef>
          <a:fillRef idx="0">
            <a:schemeClr val="accent1"/>
          </a:fillRef>
          <a:effectRef idx="0">
            <a:schemeClr val="accent1"/>
          </a:effectRef>
          <a:fontRef idx="minor">
            <a:schemeClr val="tx1"/>
          </a:fontRef>
        </p:style>
      </p:cxn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8077200" y="304800"/>
            <a:ext cx="609600" cy="609600"/>
          </a:xfrm>
          <a:prstGeom prst="rect">
            <a:avLst/>
          </a:prstGeom>
        </p:spPr>
      </p:pic>
      <p:pic>
        <p:nvPicPr>
          <p:cNvPr id="6" name="صوت مسجّل">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cstate="print"/>
          <a:stretch>
            <a:fillRect/>
          </a:stretch>
        </p:blipFill>
        <p:spPr>
          <a:xfrm>
            <a:off x="8202304" y="5791200"/>
            <a:ext cx="609600" cy="609600"/>
          </a:xfrm>
          <a:prstGeom prst="rect">
            <a:avLst/>
          </a:prstGeom>
        </p:spPr>
      </p:pic>
    </p:spTree>
    <p:extLst>
      <p:ext uri="{BB962C8B-B14F-4D97-AF65-F5344CB8AC3E}">
        <p14:creationId xmlns:p14="http://schemas.microsoft.com/office/powerpoint/2010/main" val="3273378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ppt_x"/>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fill="hold"/>
                                        <p:tgtEl>
                                          <p:spTgt spid="22"/>
                                        </p:tgtEl>
                                        <p:attrNameLst>
                                          <p:attrName>ppt_x</p:attrName>
                                        </p:attrNameLst>
                                      </p:cBhvr>
                                      <p:tavLst>
                                        <p:tav tm="0">
                                          <p:val>
                                            <p:strVal val="#ppt_x"/>
                                          </p:val>
                                        </p:tav>
                                        <p:tav tm="100000">
                                          <p:val>
                                            <p:strVal val="#ppt_x"/>
                                          </p:val>
                                        </p:tav>
                                      </p:tavLst>
                                    </p:anim>
                                    <p:anim calcmode="lin" valueType="num">
                                      <p:cBhvr additive="base">
                                        <p:cTn id="5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500" fill="hold"/>
                                        <p:tgtEl>
                                          <p:spTgt spid="24"/>
                                        </p:tgtEl>
                                        <p:attrNameLst>
                                          <p:attrName>ppt_x</p:attrName>
                                        </p:attrNameLst>
                                      </p:cBhvr>
                                      <p:tavLst>
                                        <p:tav tm="0">
                                          <p:val>
                                            <p:strVal val="#ppt_x"/>
                                          </p:val>
                                        </p:tav>
                                        <p:tav tm="100000">
                                          <p:val>
                                            <p:strVal val="#ppt_x"/>
                                          </p:val>
                                        </p:tav>
                                      </p:tavLst>
                                    </p:anim>
                                    <p:anim calcmode="lin" valueType="num">
                                      <p:cBhvr additive="base">
                                        <p:cTn id="6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63" restart="whenNotActive" fill="hold" evtFilter="cancelBubble" nodeType="interactiveSeq">
                <p:stCondLst>
                  <p:cond evt="onClick" delay="0">
                    <p:tgtEl>
                      <p:spTgt spid="4"/>
                    </p:tgtEl>
                  </p:cond>
                </p:stCondLst>
                <p:endSync evt="end" delay="0">
                  <p:rtn val="all"/>
                </p:endSync>
                <p:childTnLst>
                  <p:par>
                    <p:cTn id="64" fill="hold">
                      <p:stCondLst>
                        <p:cond delay="0"/>
                      </p:stCondLst>
                      <p:childTnLst>
                        <p:par>
                          <p:cTn id="65" fill="hold">
                            <p:stCondLst>
                              <p:cond delay="0"/>
                            </p:stCondLst>
                            <p:childTnLst>
                              <p:par>
                                <p:cTn id="66" presetID="1" presetClass="mediacall" presetSubtype="0" fill="hold" nodeType="clickEffect">
                                  <p:stCondLst>
                                    <p:cond delay="0"/>
                                  </p:stCondLst>
                                  <p:childTnLst>
                                    <p:cmd type="call" cmd="playFrom(0.0)">
                                      <p:cBhvr>
                                        <p:cTn id="67" dur="63082" fill="hold"/>
                                        <p:tgtEl>
                                          <p:spTgt spid="4"/>
                                        </p:tgtEl>
                                      </p:cBhvr>
                                    </p:cmd>
                                  </p:childTnLst>
                                </p:cTn>
                              </p:par>
                            </p:childTnLst>
                          </p:cTn>
                        </p:par>
                      </p:childTnLst>
                    </p:cTn>
                  </p:par>
                </p:childTnLst>
              </p:cTn>
              <p:nextCondLst>
                <p:cond evt="onClick" delay="0">
                  <p:tgtEl>
                    <p:spTgt spid="4"/>
                  </p:tgtEl>
                </p:cond>
              </p:nextCondLst>
            </p:seq>
            <p:audio>
              <p:cMediaNode vol="80000">
                <p:cTn id="68" fill="hold" display="0">
                  <p:stCondLst>
                    <p:cond delay="indefinite"/>
                  </p:stCondLst>
                  <p:endCondLst>
                    <p:cond evt="onStopAudio" delay="0">
                      <p:tgtEl>
                        <p:sldTgt/>
                      </p:tgtEl>
                    </p:cond>
                  </p:endCondLst>
                </p:cTn>
                <p:tgtEl>
                  <p:spTgt spid="4"/>
                </p:tgtEl>
              </p:cMediaNode>
            </p:audio>
            <p:seq concurrent="1" nextAc="seek">
              <p:cTn id="69" restart="whenNotActive" fill="hold" evtFilter="cancelBubble" nodeType="interactiveSeq">
                <p:stCondLst>
                  <p:cond evt="onClick" delay="0">
                    <p:tgtEl>
                      <p:spTgt spid="6"/>
                    </p:tgtEl>
                  </p:cond>
                </p:stCondLst>
                <p:endSync evt="end" delay="0">
                  <p:rtn val="all"/>
                </p:endSync>
                <p:childTnLst>
                  <p:par>
                    <p:cTn id="70" fill="hold">
                      <p:stCondLst>
                        <p:cond delay="0"/>
                      </p:stCondLst>
                      <p:childTnLst>
                        <p:par>
                          <p:cTn id="71" fill="hold">
                            <p:stCondLst>
                              <p:cond delay="0"/>
                            </p:stCondLst>
                            <p:childTnLst>
                              <p:par>
                                <p:cTn id="72" presetID="1" presetClass="mediacall" presetSubtype="0" fill="hold" nodeType="clickEffect">
                                  <p:stCondLst>
                                    <p:cond delay="0"/>
                                  </p:stCondLst>
                                  <p:childTnLst>
                                    <p:cmd type="call" cmd="playFrom(0.0)">
                                      <p:cBhvr>
                                        <p:cTn id="73" dur="154104" fill="hold"/>
                                        <p:tgtEl>
                                          <p:spTgt spid="6"/>
                                        </p:tgtEl>
                                      </p:cBhvr>
                                    </p:cmd>
                                  </p:childTnLst>
                                </p:cTn>
                              </p:par>
                            </p:childTnLst>
                          </p:cTn>
                        </p:par>
                      </p:childTnLst>
                    </p:cTn>
                  </p:par>
                </p:childTnLst>
              </p:cTn>
              <p:nextCondLst>
                <p:cond evt="onClick" delay="0">
                  <p:tgtEl>
                    <p:spTgt spid="6"/>
                  </p:tgtEl>
                </p:cond>
              </p:nextCondLst>
            </p:seq>
            <p:audio>
              <p:cMediaNode vol="80000">
                <p:cTn id="74"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990600"/>
            <a:ext cx="8458200" cy="5486400"/>
          </a:xfrm>
        </p:spPr>
        <p:txBody>
          <a:bodyPr>
            <a:normAutofit fontScale="77500" lnSpcReduction="20000"/>
          </a:bodyPr>
          <a:lstStyle/>
          <a:p>
            <a:pPr algn="l" rtl="0">
              <a:buNone/>
            </a:pPr>
            <a:r>
              <a:rPr lang="en-US" b="1" dirty="0"/>
              <a:t>b. Complete with </a:t>
            </a:r>
            <a:r>
              <a:rPr lang="en-US" b="1" i="1" dirty="0"/>
              <a:t>the</a:t>
            </a:r>
            <a:r>
              <a:rPr lang="en-US" b="1" dirty="0"/>
              <a:t> or (-). </a:t>
            </a:r>
            <a:r>
              <a:rPr lang="en-US" b="1" dirty="0">
                <a:solidFill>
                  <a:srgbClr val="7030A0"/>
                </a:solidFill>
              </a:rPr>
              <a:t>Click to check your answers.</a:t>
            </a:r>
            <a:r>
              <a:rPr lang="en-US" dirty="0"/>
              <a:t> </a:t>
            </a:r>
            <a:br>
              <a:rPr lang="en-US" dirty="0"/>
            </a:br>
            <a:r>
              <a:rPr lang="en-US" dirty="0"/>
              <a:t>They’re going to </a:t>
            </a:r>
            <a:r>
              <a:rPr lang="en-US" b="1" i="1" dirty="0">
                <a:solidFill>
                  <a:srgbClr val="0070C0"/>
                </a:solidFill>
              </a:rPr>
              <a:t>the</a:t>
            </a:r>
            <a:r>
              <a:rPr lang="en-US" dirty="0"/>
              <a:t> USA to visit family.</a:t>
            </a:r>
          </a:p>
          <a:p>
            <a:pPr algn="l" rtl="0">
              <a:buNone/>
            </a:pPr>
            <a:r>
              <a:rPr lang="en-US" dirty="0"/>
              <a:t>1 I think ____ Sicily is the largest island in ____ Mediterranean.</a:t>
            </a:r>
          </a:p>
          <a:p>
            <a:pPr algn="l" rtl="0">
              <a:buNone/>
            </a:pPr>
            <a:r>
              <a:rPr lang="en-US" dirty="0"/>
              <a:t>2 Cairo is on ____ River Nile.</a:t>
            </a:r>
          </a:p>
          <a:p>
            <a:pPr algn="l" rtl="0">
              <a:buNone/>
            </a:pPr>
            <a:r>
              <a:rPr lang="en-US" dirty="0"/>
              <a:t>3 We didn’t have time to visit ____ Louvre when we were in Paris.</a:t>
            </a:r>
          </a:p>
          <a:p>
            <a:pPr algn="l" rtl="0">
              <a:buNone/>
            </a:pPr>
            <a:r>
              <a:rPr lang="en-US" dirty="0"/>
              <a:t>4 ____ south-west England is famous for its beautiful countryside and beaches.</a:t>
            </a:r>
          </a:p>
          <a:p>
            <a:pPr algn="l" rtl="0">
              <a:buNone/>
            </a:pPr>
            <a:r>
              <a:rPr lang="en-US" dirty="0"/>
              <a:t>5 ____ Mount Everest is in ____ Himalayas.</a:t>
            </a:r>
          </a:p>
          <a:p>
            <a:pPr algn="l" rtl="0">
              <a:buNone/>
            </a:pPr>
            <a:r>
              <a:rPr lang="en-US" dirty="0"/>
              <a:t>6 The largest inland lake is ____ Caspian Sea.</a:t>
            </a:r>
          </a:p>
          <a:p>
            <a:pPr algn="l" rtl="0">
              <a:buNone/>
            </a:pPr>
            <a:r>
              <a:rPr lang="en-US" dirty="0"/>
              <a:t>7 We stayed at ____ Palace Hotel while we were in Madrid.</a:t>
            </a:r>
          </a:p>
          <a:p>
            <a:pPr algn="l" rtl="0">
              <a:buNone/>
            </a:pPr>
            <a:r>
              <a:rPr lang="en-US" dirty="0"/>
              <a:t>8 </a:t>
            </a:r>
            <a:r>
              <a:rPr lang="en-US" i="1" dirty="0"/>
              <a:t>Romeo and Juliet</a:t>
            </a:r>
            <a:r>
              <a:rPr lang="en-US" dirty="0"/>
              <a:t> is on at ____ Globe Theatre.</a:t>
            </a:r>
          </a:p>
          <a:p>
            <a:pPr algn="l" rtl="0">
              <a:buNone/>
            </a:pPr>
            <a:r>
              <a:rPr lang="en-US" dirty="0"/>
              <a:t>9 ____ Channel Islands are situated between England and France.</a:t>
            </a:r>
          </a:p>
          <a:p>
            <a:pPr algn="l" rtl="0">
              <a:buNone/>
            </a:pPr>
            <a:r>
              <a:rPr lang="en-US" dirty="0"/>
              <a:t>10 I’ve always wanted to visit ____ India.</a:t>
            </a:r>
            <a:endParaRPr lang="ar-SY" dirty="0"/>
          </a:p>
        </p:txBody>
      </p:sp>
      <p:sp>
        <p:nvSpPr>
          <p:cNvPr id="5" name="عنوان 1"/>
          <p:cNvSpPr>
            <a:spLocks noGrp="1"/>
          </p:cNvSpPr>
          <p:nvPr>
            <p:ph type="title"/>
          </p:nvPr>
        </p:nvSpPr>
        <p:spPr>
          <a:xfrm>
            <a:off x="457200" y="274638"/>
            <a:ext cx="8229600" cy="563562"/>
          </a:xfrm>
          <a:solidFill>
            <a:schemeClr val="accent4">
              <a:lumMod val="20000"/>
              <a:lumOff val="80000"/>
            </a:schemeClr>
          </a:solidFill>
        </p:spPr>
        <p:txBody>
          <a:bodyPr>
            <a:normAutofit fontScale="90000"/>
          </a:bodyPr>
          <a:lstStyle/>
          <a:p>
            <a:pPr algn="l" rtl="0"/>
            <a:r>
              <a:rPr lang="en-US" sz="4000" b="1" dirty="0"/>
              <a:t>Grammar Bank     6A </a:t>
            </a:r>
            <a:r>
              <a:rPr lang="en-US" sz="3600" b="1" dirty="0"/>
              <a:t>articles</a:t>
            </a:r>
            <a:r>
              <a:rPr lang="en-US" sz="4000" b="1" dirty="0"/>
              <a:t>        p.I43 </a:t>
            </a:r>
            <a:endParaRPr lang="ar-SA" sz="4000" b="1" dirty="0"/>
          </a:p>
        </p:txBody>
      </p:sp>
      <p:sp>
        <p:nvSpPr>
          <p:cNvPr id="6" name="مربع نص 5"/>
          <p:cNvSpPr txBox="1"/>
          <p:nvPr/>
        </p:nvSpPr>
        <p:spPr>
          <a:xfrm>
            <a:off x="5791200" y="1600200"/>
            <a:ext cx="685800" cy="492443"/>
          </a:xfrm>
          <a:prstGeom prst="rect">
            <a:avLst/>
          </a:prstGeom>
          <a:noFill/>
        </p:spPr>
        <p:txBody>
          <a:bodyPr wrap="square" rtlCol="1">
            <a:spAutoFit/>
          </a:bodyPr>
          <a:lstStyle/>
          <a:p>
            <a:pPr algn="ctr"/>
            <a:r>
              <a:rPr lang="en-US" sz="2600" b="1" i="1" dirty="0">
                <a:solidFill>
                  <a:srgbClr val="0070C0"/>
                </a:solidFill>
              </a:rPr>
              <a:t>the</a:t>
            </a:r>
            <a:endParaRPr lang="ar-SY" sz="2600" i="1" dirty="0">
              <a:solidFill>
                <a:srgbClr val="0070C0"/>
              </a:solidFill>
            </a:endParaRPr>
          </a:p>
        </p:txBody>
      </p:sp>
      <p:sp>
        <p:nvSpPr>
          <p:cNvPr id="7" name="مربع نص 6"/>
          <p:cNvSpPr txBox="1"/>
          <p:nvPr/>
        </p:nvSpPr>
        <p:spPr>
          <a:xfrm>
            <a:off x="2057400" y="1981200"/>
            <a:ext cx="685800" cy="492443"/>
          </a:xfrm>
          <a:prstGeom prst="rect">
            <a:avLst/>
          </a:prstGeom>
          <a:noFill/>
        </p:spPr>
        <p:txBody>
          <a:bodyPr wrap="square" rtlCol="1">
            <a:spAutoFit/>
          </a:bodyPr>
          <a:lstStyle/>
          <a:p>
            <a:pPr algn="ctr"/>
            <a:r>
              <a:rPr lang="en-US" sz="2600" b="1" i="1" dirty="0">
                <a:solidFill>
                  <a:srgbClr val="0070C0"/>
                </a:solidFill>
              </a:rPr>
              <a:t>the</a:t>
            </a:r>
            <a:endParaRPr lang="ar-SY" sz="2600" i="1" dirty="0">
              <a:solidFill>
                <a:srgbClr val="0070C0"/>
              </a:solidFill>
            </a:endParaRPr>
          </a:p>
        </p:txBody>
      </p:sp>
      <p:sp>
        <p:nvSpPr>
          <p:cNvPr id="8" name="مربع نص 7"/>
          <p:cNvSpPr txBox="1"/>
          <p:nvPr/>
        </p:nvSpPr>
        <p:spPr>
          <a:xfrm>
            <a:off x="3886200" y="4876800"/>
            <a:ext cx="685800" cy="492443"/>
          </a:xfrm>
          <a:prstGeom prst="rect">
            <a:avLst/>
          </a:prstGeom>
          <a:noFill/>
        </p:spPr>
        <p:txBody>
          <a:bodyPr wrap="square" rtlCol="1">
            <a:spAutoFit/>
          </a:bodyPr>
          <a:lstStyle/>
          <a:p>
            <a:pPr algn="ctr"/>
            <a:r>
              <a:rPr lang="en-US" sz="2600" b="1" i="1" dirty="0">
                <a:solidFill>
                  <a:srgbClr val="0070C0"/>
                </a:solidFill>
              </a:rPr>
              <a:t>the</a:t>
            </a:r>
            <a:endParaRPr lang="ar-SY" sz="2600" i="1" dirty="0">
              <a:solidFill>
                <a:srgbClr val="0070C0"/>
              </a:solidFill>
            </a:endParaRPr>
          </a:p>
        </p:txBody>
      </p:sp>
      <p:sp>
        <p:nvSpPr>
          <p:cNvPr id="9" name="مربع نص 8"/>
          <p:cNvSpPr txBox="1"/>
          <p:nvPr/>
        </p:nvSpPr>
        <p:spPr>
          <a:xfrm>
            <a:off x="762000" y="3048000"/>
            <a:ext cx="609600" cy="492443"/>
          </a:xfrm>
          <a:prstGeom prst="rect">
            <a:avLst/>
          </a:prstGeom>
          <a:noFill/>
        </p:spPr>
        <p:txBody>
          <a:bodyPr wrap="square" rtlCol="1">
            <a:spAutoFit/>
          </a:bodyPr>
          <a:lstStyle/>
          <a:p>
            <a:pPr algn="ctr"/>
            <a:r>
              <a:rPr lang="en-US" sz="2600" b="1" dirty="0">
                <a:solidFill>
                  <a:srgbClr val="0070C0"/>
                </a:solidFill>
              </a:rPr>
              <a:t>(-)</a:t>
            </a:r>
            <a:endParaRPr lang="ar-SY" sz="2600" dirty="0">
              <a:solidFill>
                <a:srgbClr val="0070C0"/>
              </a:solidFill>
            </a:endParaRPr>
          </a:p>
        </p:txBody>
      </p:sp>
      <p:sp>
        <p:nvSpPr>
          <p:cNvPr id="10" name="مربع نص 9"/>
          <p:cNvSpPr txBox="1"/>
          <p:nvPr/>
        </p:nvSpPr>
        <p:spPr>
          <a:xfrm>
            <a:off x="4267200" y="2362200"/>
            <a:ext cx="762000" cy="492443"/>
          </a:xfrm>
          <a:prstGeom prst="rect">
            <a:avLst/>
          </a:prstGeom>
          <a:noFill/>
        </p:spPr>
        <p:txBody>
          <a:bodyPr wrap="square" rtlCol="1">
            <a:spAutoFit/>
          </a:bodyPr>
          <a:lstStyle/>
          <a:p>
            <a:pPr algn="ctr"/>
            <a:r>
              <a:rPr lang="en-US" sz="2600" b="1" i="1" dirty="0">
                <a:solidFill>
                  <a:srgbClr val="0070C0"/>
                </a:solidFill>
              </a:rPr>
              <a:t>the</a:t>
            </a:r>
            <a:endParaRPr lang="ar-SY" sz="2600" i="1" dirty="0">
              <a:solidFill>
                <a:srgbClr val="0070C0"/>
              </a:solidFill>
            </a:endParaRPr>
          </a:p>
        </p:txBody>
      </p:sp>
      <p:sp>
        <p:nvSpPr>
          <p:cNvPr id="11" name="مربع نص 10"/>
          <p:cNvSpPr txBox="1"/>
          <p:nvPr/>
        </p:nvSpPr>
        <p:spPr>
          <a:xfrm>
            <a:off x="3810000" y="3733800"/>
            <a:ext cx="914400" cy="492443"/>
          </a:xfrm>
          <a:prstGeom prst="rect">
            <a:avLst/>
          </a:prstGeom>
          <a:noFill/>
        </p:spPr>
        <p:txBody>
          <a:bodyPr wrap="square" rtlCol="1">
            <a:spAutoFit/>
          </a:bodyPr>
          <a:lstStyle/>
          <a:p>
            <a:pPr algn="ctr"/>
            <a:r>
              <a:rPr lang="en-US" sz="2600" b="1" i="1" dirty="0">
                <a:solidFill>
                  <a:srgbClr val="0070C0"/>
                </a:solidFill>
              </a:rPr>
              <a:t>the</a:t>
            </a:r>
            <a:endParaRPr lang="ar-SY" sz="2600" i="1" dirty="0">
              <a:solidFill>
                <a:srgbClr val="0070C0"/>
              </a:solidFill>
            </a:endParaRPr>
          </a:p>
        </p:txBody>
      </p:sp>
      <p:sp>
        <p:nvSpPr>
          <p:cNvPr id="12" name="مربع نص 11"/>
          <p:cNvSpPr txBox="1"/>
          <p:nvPr/>
        </p:nvSpPr>
        <p:spPr>
          <a:xfrm>
            <a:off x="685800" y="5257800"/>
            <a:ext cx="762000" cy="492443"/>
          </a:xfrm>
          <a:prstGeom prst="rect">
            <a:avLst/>
          </a:prstGeom>
          <a:noFill/>
        </p:spPr>
        <p:txBody>
          <a:bodyPr wrap="square" rtlCol="1">
            <a:spAutoFit/>
          </a:bodyPr>
          <a:lstStyle/>
          <a:p>
            <a:pPr algn="ctr"/>
            <a:r>
              <a:rPr lang="en-US" sz="2600" b="1" i="1" dirty="0">
                <a:solidFill>
                  <a:srgbClr val="0070C0"/>
                </a:solidFill>
              </a:rPr>
              <a:t>The</a:t>
            </a:r>
            <a:endParaRPr lang="ar-SY" sz="2600" i="1" dirty="0">
              <a:solidFill>
                <a:srgbClr val="0070C0"/>
              </a:solidFill>
            </a:endParaRPr>
          </a:p>
        </p:txBody>
      </p:sp>
      <p:sp>
        <p:nvSpPr>
          <p:cNvPr id="13" name="مربع نص 12"/>
          <p:cNvSpPr txBox="1"/>
          <p:nvPr/>
        </p:nvSpPr>
        <p:spPr>
          <a:xfrm>
            <a:off x="2362200" y="4495800"/>
            <a:ext cx="685800" cy="492443"/>
          </a:xfrm>
          <a:prstGeom prst="rect">
            <a:avLst/>
          </a:prstGeom>
          <a:noFill/>
        </p:spPr>
        <p:txBody>
          <a:bodyPr wrap="square" rtlCol="1">
            <a:spAutoFit/>
          </a:bodyPr>
          <a:lstStyle/>
          <a:p>
            <a:pPr algn="ctr"/>
            <a:r>
              <a:rPr lang="en-US" sz="2600" b="1" i="1" dirty="0">
                <a:solidFill>
                  <a:srgbClr val="0070C0"/>
                </a:solidFill>
              </a:rPr>
              <a:t>the</a:t>
            </a:r>
            <a:endParaRPr lang="ar-SY" sz="2600" i="1" dirty="0">
              <a:solidFill>
                <a:srgbClr val="0070C0"/>
              </a:solidFill>
            </a:endParaRPr>
          </a:p>
        </p:txBody>
      </p:sp>
      <p:sp>
        <p:nvSpPr>
          <p:cNvPr id="14" name="مربع نص 13"/>
          <p:cNvSpPr txBox="1"/>
          <p:nvPr/>
        </p:nvSpPr>
        <p:spPr>
          <a:xfrm>
            <a:off x="762000" y="3733800"/>
            <a:ext cx="609600" cy="492443"/>
          </a:xfrm>
          <a:prstGeom prst="rect">
            <a:avLst/>
          </a:prstGeom>
          <a:noFill/>
        </p:spPr>
        <p:txBody>
          <a:bodyPr wrap="square" rtlCol="1">
            <a:spAutoFit/>
          </a:bodyPr>
          <a:lstStyle/>
          <a:p>
            <a:pPr algn="ctr"/>
            <a:r>
              <a:rPr lang="en-US" sz="2600" b="1" dirty="0">
                <a:solidFill>
                  <a:srgbClr val="0070C0"/>
                </a:solidFill>
              </a:rPr>
              <a:t>(-)</a:t>
            </a:r>
            <a:endParaRPr lang="ar-SY" sz="2600" dirty="0">
              <a:solidFill>
                <a:srgbClr val="0070C0"/>
              </a:solidFill>
            </a:endParaRPr>
          </a:p>
        </p:txBody>
      </p:sp>
      <p:sp>
        <p:nvSpPr>
          <p:cNvPr id="15" name="مربع نص 14"/>
          <p:cNvSpPr txBox="1"/>
          <p:nvPr/>
        </p:nvSpPr>
        <p:spPr>
          <a:xfrm>
            <a:off x="3810000" y="4114800"/>
            <a:ext cx="762000" cy="492443"/>
          </a:xfrm>
          <a:prstGeom prst="rect">
            <a:avLst/>
          </a:prstGeom>
          <a:noFill/>
        </p:spPr>
        <p:txBody>
          <a:bodyPr wrap="square" rtlCol="1">
            <a:spAutoFit/>
          </a:bodyPr>
          <a:lstStyle/>
          <a:p>
            <a:pPr algn="ctr"/>
            <a:r>
              <a:rPr lang="en-US" sz="2600" b="1" i="1" dirty="0">
                <a:solidFill>
                  <a:srgbClr val="0070C0"/>
                </a:solidFill>
              </a:rPr>
              <a:t>the</a:t>
            </a:r>
            <a:endParaRPr lang="ar-SY" sz="2600" i="1" dirty="0">
              <a:solidFill>
                <a:srgbClr val="0070C0"/>
              </a:solidFill>
            </a:endParaRPr>
          </a:p>
        </p:txBody>
      </p:sp>
      <p:sp>
        <p:nvSpPr>
          <p:cNvPr id="16" name="مربع نص 15"/>
          <p:cNvSpPr txBox="1"/>
          <p:nvPr/>
        </p:nvSpPr>
        <p:spPr>
          <a:xfrm>
            <a:off x="1600200" y="1600200"/>
            <a:ext cx="609600" cy="492443"/>
          </a:xfrm>
          <a:prstGeom prst="rect">
            <a:avLst/>
          </a:prstGeom>
          <a:noFill/>
        </p:spPr>
        <p:txBody>
          <a:bodyPr wrap="square" rtlCol="1">
            <a:spAutoFit/>
          </a:bodyPr>
          <a:lstStyle/>
          <a:p>
            <a:pPr algn="ctr"/>
            <a:r>
              <a:rPr lang="en-US" sz="2600" b="1" dirty="0">
                <a:solidFill>
                  <a:srgbClr val="0070C0"/>
                </a:solidFill>
              </a:rPr>
              <a:t>(-)</a:t>
            </a:r>
            <a:endParaRPr lang="ar-SY" sz="2600" dirty="0">
              <a:solidFill>
                <a:srgbClr val="0070C0"/>
              </a:solidFill>
            </a:endParaRPr>
          </a:p>
        </p:txBody>
      </p:sp>
      <p:sp>
        <p:nvSpPr>
          <p:cNvPr id="17" name="مربع نص 16"/>
          <p:cNvSpPr txBox="1"/>
          <p:nvPr/>
        </p:nvSpPr>
        <p:spPr>
          <a:xfrm>
            <a:off x="4267200" y="5943600"/>
            <a:ext cx="609600" cy="492443"/>
          </a:xfrm>
          <a:prstGeom prst="rect">
            <a:avLst/>
          </a:prstGeom>
          <a:noFill/>
        </p:spPr>
        <p:txBody>
          <a:bodyPr wrap="square" rtlCol="1">
            <a:spAutoFit/>
          </a:bodyPr>
          <a:lstStyle/>
          <a:p>
            <a:pPr algn="ctr"/>
            <a:r>
              <a:rPr lang="en-US" sz="2600" b="1" dirty="0">
                <a:solidFill>
                  <a:srgbClr val="0070C0"/>
                </a:solidFill>
              </a:rPr>
              <a:t>(-)</a:t>
            </a:r>
            <a:endParaRPr lang="ar-SY" sz="2600" dirty="0">
              <a:solidFill>
                <a:srgbClr val="0070C0"/>
              </a:solidFill>
            </a:endParaRPr>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8077200" y="274638"/>
            <a:ext cx="609600" cy="609600"/>
          </a:xfrm>
          <a:prstGeom prst="rect">
            <a:avLst/>
          </a:prstGeom>
        </p:spPr>
      </p:pic>
      <p:pic>
        <p:nvPicPr>
          <p:cNvPr id="18" name="صوت مسجّل">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cstate="print"/>
          <a:stretch>
            <a:fillRect/>
          </a:stretch>
        </p:blipFill>
        <p:spPr>
          <a:xfrm>
            <a:off x="8063552" y="58674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00" fill="hold"/>
                                        <p:tgtEl>
                                          <p:spTgt spid="15"/>
                                        </p:tgtEl>
                                        <p:attrNameLst>
                                          <p:attrName>ppt_x</p:attrName>
                                        </p:attrNameLst>
                                      </p:cBhvr>
                                      <p:tavLst>
                                        <p:tav tm="0">
                                          <p:val>
                                            <p:strVal val="#ppt_x"/>
                                          </p:val>
                                        </p:tav>
                                        <p:tav tm="100000">
                                          <p:val>
                                            <p:strVal val="#ppt_x"/>
                                          </p:val>
                                        </p:tav>
                                      </p:tavLst>
                                    </p:anim>
                                    <p:anim calcmode="lin" valueType="num">
                                      <p:cBhvr additive="base">
                                        <p:cTn id="4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ppt_x"/>
                                          </p:val>
                                        </p:tav>
                                        <p:tav tm="100000">
                                          <p:val>
                                            <p:strVal val="#ppt_x"/>
                                          </p:val>
                                        </p:tav>
                                      </p:tavLst>
                                    </p:anim>
                                    <p:anim calcmode="lin" valueType="num">
                                      <p:cBhvr additive="base">
                                        <p:cTn id="5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ppt_x"/>
                                          </p:val>
                                        </p:tav>
                                        <p:tav tm="100000">
                                          <p:val>
                                            <p:strVal val="#ppt_x"/>
                                          </p:val>
                                        </p:tav>
                                      </p:tavLst>
                                    </p:anim>
                                    <p:anim calcmode="lin" valueType="num">
                                      <p:cBhvr additive="base">
                                        <p:cTn id="5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additive="base">
                                        <p:cTn id="63" dur="500" fill="hold"/>
                                        <p:tgtEl>
                                          <p:spTgt spid="12"/>
                                        </p:tgtEl>
                                        <p:attrNameLst>
                                          <p:attrName>ppt_x</p:attrName>
                                        </p:attrNameLst>
                                      </p:cBhvr>
                                      <p:tavLst>
                                        <p:tav tm="0">
                                          <p:val>
                                            <p:strVal val="#ppt_x"/>
                                          </p:val>
                                        </p:tav>
                                        <p:tav tm="100000">
                                          <p:val>
                                            <p:strVal val="#ppt_x"/>
                                          </p:val>
                                        </p:tav>
                                      </p:tavLst>
                                    </p:anim>
                                    <p:anim calcmode="lin" valueType="num">
                                      <p:cBhvr additive="base">
                                        <p:cTn id="6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17"/>
                                        </p:tgtEl>
                                        <p:attrNameLst>
                                          <p:attrName>style.visibility</p:attrName>
                                        </p:attrNameLst>
                                      </p:cBhvr>
                                      <p:to>
                                        <p:strVal val="visible"/>
                                      </p:to>
                                    </p:set>
                                    <p:anim calcmode="lin" valueType="num">
                                      <p:cBhvr additive="base">
                                        <p:cTn id="69" dur="500" fill="hold"/>
                                        <p:tgtEl>
                                          <p:spTgt spid="17"/>
                                        </p:tgtEl>
                                        <p:attrNameLst>
                                          <p:attrName>ppt_x</p:attrName>
                                        </p:attrNameLst>
                                      </p:cBhvr>
                                      <p:tavLst>
                                        <p:tav tm="0">
                                          <p:val>
                                            <p:strVal val="#ppt_x"/>
                                          </p:val>
                                        </p:tav>
                                        <p:tav tm="100000">
                                          <p:val>
                                            <p:strVal val="#ppt_x"/>
                                          </p:val>
                                        </p:tav>
                                      </p:tavLst>
                                    </p:anim>
                                    <p:anim calcmode="lin" valueType="num">
                                      <p:cBhvr additive="base">
                                        <p:cTn id="7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71" restart="whenNotActive" fill="hold" evtFilter="cancelBubble" nodeType="interactiveSeq">
                <p:stCondLst>
                  <p:cond evt="onClick" delay="0">
                    <p:tgtEl>
                      <p:spTgt spid="4"/>
                    </p:tgtEl>
                  </p:cond>
                </p:stCondLst>
                <p:endSync evt="end" delay="0">
                  <p:rtn val="all"/>
                </p:endSync>
                <p:childTnLst>
                  <p:par>
                    <p:cTn id="72" fill="hold">
                      <p:stCondLst>
                        <p:cond delay="0"/>
                      </p:stCondLst>
                      <p:childTnLst>
                        <p:par>
                          <p:cTn id="73" fill="hold">
                            <p:stCondLst>
                              <p:cond delay="0"/>
                            </p:stCondLst>
                            <p:childTnLst>
                              <p:par>
                                <p:cTn id="74" presetID="1" presetClass="mediacall" presetSubtype="0" fill="hold" nodeType="clickEffect">
                                  <p:stCondLst>
                                    <p:cond delay="0"/>
                                  </p:stCondLst>
                                  <p:childTnLst>
                                    <p:cmd type="call" cmd="playFrom(0.0)">
                                      <p:cBhvr>
                                        <p:cTn id="75" dur="62432" fill="hold"/>
                                        <p:tgtEl>
                                          <p:spTgt spid="4"/>
                                        </p:tgtEl>
                                      </p:cBhvr>
                                    </p:cmd>
                                  </p:childTnLst>
                                </p:cTn>
                              </p:par>
                            </p:childTnLst>
                          </p:cTn>
                        </p:par>
                      </p:childTnLst>
                    </p:cTn>
                  </p:par>
                </p:childTnLst>
              </p:cTn>
              <p:nextCondLst>
                <p:cond evt="onClick" delay="0">
                  <p:tgtEl>
                    <p:spTgt spid="4"/>
                  </p:tgtEl>
                </p:cond>
              </p:nextCondLst>
            </p:seq>
            <p:audio>
              <p:cMediaNode vol="80000">
                <p:cTn id="76" fill="hold" display="0">
                  <p:stCondLst>
                    <p:cond delay="indefinite"/>
                  </p:stCondLst>
                  <p:endCondLst>
                    <p:cond evt="onStopAudio" delay="0">
                      <p:tgtEl>
                        <p:sldTgt/>
                      </p:tgtEl>
                    </p:cond>
                  </p:endCondLst>
                </p:cTn>
                <p:tgtEl>
                  <p:spTgt spid="4"/>
                </p:tgtEl>
              </p:cMediaNode>
            </p:audio>
            <p:seq concurrent="1" nextAc="seek">
              <p:cTn id="77" restart="whenNotActive" fill="hold" evtFilter="cancelBubble" nodeType="interactiveSeq">
                <p:stCondLst>
                  <p:cond evt="onClick" delay="0">
                    <p:tgtEl>
                      <p:spTgt spid="18"/>
                    </p:tgtEl>
                  </p:cond>
                </p:stCondLst>
                <p:endSync evt="end" delay="0">
                  <p:rtn val="all"/>
                </p:endSync>
                <p:childTnLst>
                  <p:par>
                    <p:cTn id="78" fill="hold">
                      <p:stCondLst>
                        <p:cond delay="0"/>
                      </p:stCondLst>
                      <p:childTnLst>
                        <p:par>
                          <p:cTn id="79" fill="hold">
                            <p:stCondLst>
                              <p:cond delay="0"/>
                            </p:stCondLst>
                            <p:childTnLst>
                              <p:par>
                                <p:cTn id="80" presetID="1" presetClass="mediacall" presetSubtype="0" fill="hold" nodeType="clickEffect">
                                  <p:stCondLst>
                                    <p:cond delay="0"/>
                                  </p:stCondLst>
                                  <p:childTnLst>
                                    <p:cmd type="call" cmd="playFrom(0.0)">
                                      <p:cBhvr>
                                        <p:cTn id="81" dur="99700" fill="hold"/>
                                        <p:tgtEl>
                                          <p:spTgt spid="18"/>
                                        </p:tgtEl>
                                      </p:cBhvr>
                                    </p:cmd>
                                  </p:childTnLst>
                                </p:cTn>
                              </p:par>
                            </p:childTnLst>
                          </p:cTn>
                        </p:par>
                      </p:childTnLst>
                    </p:cTn>
                  </p:par>
                </p:childTnLst>
              </p:cTn>
              <p:nextCondLst>
                <p:cond evt="onClick" delay="0">
                  <p:tgtEl>
                    <p:spTgt spid="18"/>
                  </p:tgtEl>
                </p:cond>
              </p:nextCondLst>
            </p:seq>
            <p:audio>
              <p:cMediaNode vol="80000">
                <p:cTn id="82" fill="hold" display="0">
                  <p:stCondLst>
                    <p:cond delay="indefinite"/>
                  </p:stCondLst>
                  <p:endCondLst>
                    <p:cond evt="onStopAudio" delay="0">
                      <p:tgtEl>
                        <p:sldTgt/>
                      </p:tgtEl>
                    </p:cond>
                  </p:endCondLst>
                </p:cTn>
                <p:tgtEl>
                  <p:spTgt spid="18"/>
                </p:tgtEl>
              </p:cMediaNode>
            </p:audio>
          </p:childTnLst>
        </p:cTn>
      </p:par>
    </p:tnLst>
    <p:bldLst>
      <p:bldP spid="6" grpId="0"/>
      <p:bldP spid="7" grpId="0"/>
      <p:bldP spid="8" grpId="0"/>
      <p:bldP spid="9" grpId="0"/>
      <p:bldP spid="10" grpId="0"/>
      <p:bldP spid="11" grpId="0"/>
      <p:bldP spid="12" grpId="0"/>
      <p:bldP spid="13" grpId="0"/>
      <p:bldP spid="14" grpId="0"/>
      <p:bldP spid="15" grpId="0"/>
      <p:bldP spid="16"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2590800"/>
            <a:ext cx="5334000" cy="3810000"/>
          </a:xfrm>
        </p:spPr>
        <p:txBody>
          <a:bodyPr>
            <a:normAutofit fontScale="77500" lnSpcReduction="20000"/>
          </a:bodyPr>
          <a:lstStyle/>
          <a:p>
            <a:pPr algn="l" rtl="0">
              <a:buNone/>
            </a:pPr>
            <a:r>
              <a:rPr lang="en-US" b="1" i="1" dirty="0"/>
              <a:t>     Winston Churchill (1874-1965) was the British Prime Minister during the Second World War. In this extract from a speech given in 1946, the year after the war ended, Churchill first used the phrase ‘iron curtain' to describe the boundary which  ideologically and physically divided the East and the West. This speech marked the beginning of the 'Cold War‘.</a:t>
            </a:r>
            <a:endParaRPr lang="ar-SA" dirty="0"/>
          </a:p>
        </p:txBody>
      </p:sp>
      <p:sp>
        <p:nvSpPr>
          <p:cNvPr id="4" name="عنوان 1"/>
          <p:cNvSpPr>
            <a:spLocks noGrp="1"/>
          </p:cNvSpPr>
          <p:nvPr>
            <p:ph type="title"/>
          </p:nvPr>
        </p:nvSpPr>
        <p:spPr>
          <a:xfrm>
            <a:off x="457200" y="274638"/>
            <a:ext cx="8229600" cy="639762"/>
          </a:xfrm>
          <a:solidFill>
            <a:schemeClr val="accent6">
              <a:lumMod val="20000"/>
              <a:lumOff val="80000"/>
            </a:schemeClr>
          </a:solidFill>
        </p:spPr>
        <p:txBody>
          <a:bodyPr>
            <a:normAutofit fontScale="90000"/>
          </a:bodyPr>
          <a:lstStyle/>
          <a:p>
            <a:pPr algn="l" rtl="0"/>
            <a:r>
              <a:rPr lang="en-US" sz="3600" b="1" dirty="0"/>
              <a:t>GRAMMAR         articles        p. 85 </a:t>
            </a:r>
            <a:endParaRPr lang="ar-SA" sz="3600" b="1" dirty="0"/>
          </a:p>
        </p:txBody>
      </p:sp>
      <p:pic>
        <p:nvPicPr>
          <p:cNvPr id="5" name="Picture 4"/>
          <p:cNvPicPr>
            <a:picLocks noChangeAspect="1" noChangeArrowheads="1"/>
          </p:cNvPicPr>
          <p:nvPr/>
        </p:nvPicPr>
        <p:blipFill>
          <a:blip r:embed="rId4"/>
          <a:srcRect l="28331" t="69792" r="61127" b="7292"/>
          <a:stretch>
            <a:fillRect/>
          </a:stretch>
        </p:blipFill>
        <p:spPr bwMode="auto">
          <a:xfrm>
            <a:off x="5832764" y="2514600"/>
            <a:ext cx="2867891" cy="3505200"/>
          </a:xfrm>
          <a:prstGeom prst="rect">
            <a:avLst/>
          </a:prstGeom>
          <a:noFill/>
          <a:ln w="9525">
            <a:noFill/>
            <a:miter lim="800000"/>
            <a:headEnd/>
            <a:tailEnd/>
          </a:ln>
          <a:effectLst/>
        </p:spPr>
      </p:pic>
      <p:sp>
        <p:nvSpPr>
          <p:cNvPr id="6" name="مربع نص 5"/>
          <p:cNvSpPr txBox="1"/>
          <p:nvPr/>
        </p:nvSpPr>
        <p:spPr>
          <a:xfrm>
            <a:off x="457200" y="990600"/>
            <a:ext cx="8229600" cy="1200329"/>
          </a:xfrm>
          <a:prstGeom prst="rect">
            <a:avLst/>
          </a:prstGeom>
          <a:solidFill>
            <a:schemeClr val="accent3">
              <a:lumMod val="20000"/>
              <a:lumOff val="80000"/>
            </a:schemeClr>
          </a:solidFill>
        </p:spPr>
        <p:txBody>
          <a:bodyPr wrap="square" rtlCol="1">
            <a:spAutoFit/>
          </a:bodyPr>
          <a:lstStyle/>
          <a:p>
            <a:pPr algn="l" rtl="0"/>
            <a:r>
              <a:rPr lang="en-US" sz="2400" b="1" dirty="0"/>
              <a:t>Read three extracts from some famous historical speeches. Use the glossary to help you. Complete the speeches with </a:t>
            </a:r>
            <a:r>
              <a:rPr lang="en-US" sz="2400" b="1" i="1" dirty="0">
                <a:solidFill>
                  <a:srgbClr val="0070C0"/>
                </a:solidFill>
              </a:rPr>
              <a:t>a</a:t>
            </a:r>
            <a:r>
              <a:rPr lang="en-US" sz="2400" b="1" i="1" dirty="0"/>
              <a:t>, </a:t>
            </a:r>
            <a:r>
              <a:rPr lang="en-US" sz="2400" b="1" i="1" dirty="0">
                <a:solidFill>
                  <a:srgbClr val="0070C0"/>
                </a:solidFill>
              </a:rPr>
              <a:t>an</a:t>
            </a:r>
            <a:r>
              <a:rPr lang="en-US" sz="2400" b="1" i="1" dirty="0"/>
              <a:t>, </a:t>
            </a:r>
            <a:r>
              <a:rPr lang="en-US" sz="2400" b="1" i="1" dirty="0">
                <a:solidFill>
                  <a:srgbClr val="0070C0"/>
                </a:solidFill>
              </a:rPr>
              <a:t>the</a:t>
            </a:r>
            <a:r>
              <a:rPr lang="en-US" sz="2400" b="1" i="1" dirty="0"/>
              <a:t>, </a:t>
            </a:r>
            <a:r>
              <a:rPr lang="en-US" sz="2400" b="1" dirty="0"/>
              <a:t>or </a:t>
            </a:r>
            <a:r>
              <a:rPr lang="en-US" sz="2400" b="1" dirty="0">
                <a:solidFill>
                  <a:srgbClr val="0070C0"/>
                </a:solidFill>
              </a:rPr>
              <a:t>(-)</a:t>
            </a:r>
            <a:r>
              <a:rPr lang="en-US" sz="2400" b="1" dirty="0"/>
              <a:t>. </a:t>
            </a:r>
            <a:r>
              <a:rPr lang="en-US" sz="2400" b="1" dirty="0">
                <a:solidFill>
                  <a:srgbClr val="7030A0"/>
                </a:solidFill>
              </a:rPr>
              <a:t>Click to check your answers.</a:t>
            </a:r>
            <a:r>
              <a:rPr lang="en-US" sz="2400" b="1" dirty="0"/>
              <a:t> </a:t>
            </a:r>
            <a:endParaRPr lang="ar-SY" sz="2400" b="1" dirty="0"/>
          </a:p>
        </p:txBody>
      </p:sp>
      <p:pic>
        <p:nvPicPr>
          <p:cNvPr id="7"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8077200" y="342900"/>
            <a:ext cx="609600" cy="609600"/>
          </a:xfrm>
          <a:prstGeom prst="rect">
            <a:avLst/>
          </a:prstGeom>
        </p:spPr>
      </p:pic>
    </p:spTree>
    <p:extLst>
      <p:ext uri="{BB962C8B-B14F-4D97-AF65-F5344CB8AC3E}">
        <p14:creationId xmlns:p14="http://schemas.microsoft.com/office/powerpoint/2010/main" val="9785536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3547"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2286000"/>
            <a:ext cx="8458200" cy="3200400"/>
          </a:xfrm>
        </p:spPr>
        <p:txBody>
          <a:bodyPr>
            <a:normAutofit lnSpcReduction="10000"/>
          </a:bodyPr>
          <a:lstStyle/>
          <a:p>
            <a:pPr algn="l" rtl="0">
              <a:buNone/>
            </a:pPr>
            <a:r>
              <a:rPr lang="en-US" sz="2800" b="1" i="1" dirty="0"/>
              <a:t>    </a:t>
            </a:r>
            <a:r>
              <a:rPr lang="en-US" sz="2800" dirty="0"/>
              <a:t>From Stettin in </a:t>
            </a:r>
            <a:r>
              <a:rPr lang="en-US" sz="2800" b="1" baseline="30000" dirty="0"/>
              <a:t>1</a:t>
            </a:r>
            <a:r>
              <a:rPr lang="en-US" sz="2800" dirty="0"/>
              <a:t>____ Baltic to </a:t>
            </a:r>
            <a:r>
              <a:rPr lang="en-US" sz="2800" b="1" baseline="30000" dirty="0"/>
              <a:t>2</a:t>
            </a:r>
            <a:r>
              <a:rPr lang="en-US" sz="2800" dirty="0"/>
              <a:t>____ Trieste in </a:t>
            </a:r>
            <a:r>
              <a:rPr lang="en-US" sz="2800" b="1" baseline="30000" dirty="0"/>
              <a:t>3</a:t>
            </a:r>
            <a:r>
              <a:rPr lang="en-US" sz="2800" dirty="0"/>
              <a:t>____ Adriatic, </a:t>
            </a:r>
            <a:r>
              <a:rPr lang="en-US" sz="2800" b="1" baseline="30000" dirty="0"/>
              <a:t>4</a:t>
            </a:r>
            <a:r>
              <a:rPr lang="en-US" sz="2800" dirty="0"/>
              <a:t>____ iron curtain has descended across </a:t>
            </a:r>
            <a:r>
              <a:rPr lang="en-US" sz="2800" b="1" baseline="30000" dirty="0"/>
              <a:t>5</a:t>
            </a:r>
            <a:r>
              <a:rPr lang="en-US" sz="2800" dirty="0"/>
              <a:t>_____continent. Behind that line lie all </a:t>
            </a:r>
            <a:r>
              <a:rPr lang="en-US" sz="2800" b="1" baseline="30000" dirty="0"/>
              <a:t>6</a:t>
            </a:r>
            <a:r>
              <a:rPr lang="en-US" sz="2800" dirty="0"/>
              <a:t>_____ capitals of </a:t>
            </a:r>
            <a:r>
              <a:rPr lang="en-US" sz="2800" b="1" baseline="30000" dirty="0"/>
              <a:t>7</a:t>
            </a:r>
            <a:r>
              <a:rPr lang="en-US" sz="2800" dirty="0"/>
              <a:t>____ ancient states of </a:t>
            </a:r>
            <a:r>
              <a:rPr lang="en-US" sz="2800" b="1" baseline="30000" dirty="0"/>
              <a:t>8</a:t>
            </a:r>
            <a:r>
              <a:rPr lang="en-US" sz="2800" dirty="0"/>
              <a:t>_____ Central and Eastern Europe, Warsaw, Berlin, Prague, Vienna, Budapest, Belgrade, Bucharest, and Sofia. All </a:t>
            </a:r>
            <a:r>
              <a:rPr lang="en-US" sz="2800" dirty="0" err="1"/>
              <a:t>hese</a:t>
            </a:r>
            <a:r>
              <a:rPr lang="en-US" sz="2800" dirty="0"/>
              <a:t> famous cities, and </a:t>
            </a:r>
            <a:r>
              <a:rPr lang="en-US" sz="2800" b="1" baseline="30000" dirty="0"/>
              <a:t>9</a:t>
            </a:r>
            <a:r>
              <a:rPr lang="en-US" sz="2800" dirty="0"/>
              <a:t>____ populations around them, lie in what I must call </a:t>
            </a:r>
            <a:r>
              <a:rPr lang="en-US" sz="2800" b="1" baseline="30000" dirty="0"/>
              <a:t>10</a:t>
            </a:r>
            <a:r>
              <a:rPr lang="en-US" sz="2800" dirty="0"/>
              <a:t>_____ Soviet sphere.</a:t>
            </a:r>
            <a:endParaRPr lang="ar-SA" sz="2800" dirty="0"/>
          </a:p>
        </p:txBody>
      </p:sp>
      <p:sp>
        <p:nvSpPr>
          <p:cNvPr id="4" name="عنوان 1"/>
          <p:cNvSpPr>
            <a:spLocks noGrp="1"/>
          </p:cNvSpPr>
          <p:nvPr>
            <p:ph type="title"/>
          </p:nvPr>
        </p:nvSpPr>
        <p:spPr>
          <a:xfrm>
            <a:off x="457200" y="274638"/>
            <a:ext cx="8229600" cy="639762"/>
          </a:xfrm>
          <a:solidFill>
            <a:schemeClr val="accent6">
              <a:lumMod val="20000"/>
              <a:lumOff val="80000"/>
            </a:schemeClr>
          </a:solidFill>
        </p:spPr>
        <p:txBody>
          <a:bodyPr>
            <a:normAutofit fontScale="90000"/>
          </a:bodyPr>
          <a:lstStyle/>
          <a:p>
            <a:pPr algn="l" rtl="0"/>
            <a:r>
              <a:rPr lang="en-US" sz="3600" b="1" dirty="0"/>
              <a:t>GRAMMAR         articles        p. 85 </a:t>
            </a:r>
            <a:endParaRPr lang="ar-SA" sz="3600" b="1" dirty="0"/>
          </a:p>
        </p:txBody>
      </p:sp>
      <p:sp>
        <p:nvSpPr>
          <p:cNvPr id="6" name="مربع نص 5"/>
          <p:cNvSpPr txBox="1"/>
          <p:nvPr/>
        </p:nvSpPr>
        <p:spPr>
          <a:xfrm>
            <a:off x="457200" y="990600"/>
            <a:ext cx="8229600" cy="1200329"/>
          </a:xfrm>
          <a:prstGeom prst="rect">
            <a:avLst/>
          </a:prstGeom>
          <a:solidFill>
            <a:schemeClr val="accent3">
              <a:lumMod val="20000"/>
              <a:lumOff val="80000"/>
            </a:schemeClr>
          </a:solidFill>
        </p:spPr>
        <p:txBody>
          <a:bodyPr wrap="square" rtlCol="1">
            <a:spAutoFit/>
          </a:bodyPr>
          <a:lstStyle/>
          <a:p>
            <a:pPr algn="l" rtl="0"/>
            <a:r>
              <a:rPr lang="en-US" sz="2400" b="1" dirty="0"/>
              <a:t>Read three extracts from some famous historical speeches. Use the glossary to help you. Complete the speeches with </a:t>
            </a:r>
            <a:r>
              <a:rPr lang="en-US" sz="2400" b="1" i="1" dirty="0">
                <a:solidFill>
                  <a:srgbClr val="0070C0"/>
                </a:solidFill>
              </a:rPr>
              <a:t>a</a:t>
            </a:r>
            <a:r>
              <a:rPr lang="en-US" sz="2400" b="1" i="1" dirty="0"/>
              <a:t>, </a:t>
            </a:r>
            <a:r>
              <a:rPr lang="en-US" sz="2400" b="1" i="1" dirty="0">
                <a:solidFill>
                  <a:srgbClr val="0070C0"/>
                </a:solidFill>
              </a:rPr>
              <a:t>an</a:t>
            </a:r>
            <a:r>
              <a:rPr lang="en-US" sz="2400" b="1" i="1" dirty="0"/>
              <a:t>, </a:t>
            </a:r>
            <a:r>
              <a:rPr lang="en-US" sz="2400" b="1" i="1" dirty="0">
                <a:solidFill>
                  <a:srgbClr val="0070C0"/>
                </a:solidFill>
              </a:rPr>
              <a:t>the</a:t>
            </a:r>
            <a:r>
              <a:rPr lang="en-US" sz="2400" b="1" i="1" dirty="0"/>
              <a:t>, </a:t>
            </a:r>
            <a:r>
              <a:rPr lang="en-US" sz="2400" b="1" dirty="0"/>
              <a:t>or </a:t>
            </a:r>
            <a:r>
              <a:rPr lang="en-US" sz="2400" b="1" dirty="0">
                <a:solidFill>
                  <a:srgbClr val="0070C0"/>
                </a:solidFill>
              </a:rPr>
              <a:t>(-)</a:t>
            </a:r>
            <a:r>
              <a:rPr lang="en-US" sz="2400" b="1" dirty="0"/>
              <a:t>. </a:t>
            </a:r>
            <a:r>
              <a:rPr lang="en-US" sz="2400" b="1" dirty="0">
                <a:solidFill>
                  <a:srgbClr val="7030A0"/>
                </a:solidFill>
              </a:rPr>
              <a:t>Click to check your answers.</a:t>
            </a:r>
            <a:r>
              <a:rPr lang="en-US" sz="2400" b="1" dirty="0"/>
              <a:t> </a:t>
            </a:r>
            <a:endParaRPr lang="ar-SY" sz="2400" b="1" dirty="0"/>
          </a:p>
        </p:txBody>
      </p:sp>
      <p:sp>
        <p:nvSpPr>
          <p:cNvPr id="7" name="مربع نص 6"/>
          <p:cNvSpPr txBox="1"/>
          <p:nvPr/>
        </p:nvSpPr>
        <p:spPr>
          <a:xfrm>
            <a:off x="457200" y="5562600"/>
            <a:ext cx="8305800" cy="830997"/>
          </a:xfrm>
          <a:prstGeom prst="rect">
            <a:avLst/>
          </a:prstGeom>
          <a:solidFill>
            <a:schemeClr val="accent2">
              <a:lumMod val="20000"/>
              <a:lumOff val="80000"/>
            </a:schemeClr>
          </a:solidFill>
        </p:spPr>
        <p:txBody>
          <a:bodyPr wrap="square" rtlCol="1">
            <a:spAutoFit/>
          </a:bodyPr>
          <a:lstStyle/>
          <a:p>
            <a:pPr algn="l" rtl="0"/>
            <a:r>
              <a:rPr lang="en-US" sz="2400" b="1" dirty="0">
                <a:solidFill>
                  <a:srgbClr val="7030A0"/>
                </a:solidFill>
              </a:rPr>
              <a:t>descend</a:t>
            </a:r>
            <a:r>
              <a:rPr lang="en-US" sz="2400" dirty="0"/>
              <a:t>: come down         </a:t>
            </a:r>
            <a:r>
              <a:rPr lang="en-US" sz="2400" b="1" dirty="0">
                <a:solidFill>
                  <a:srgbClr val="7030A0"/>
                </a:solidFill>
              </a:rPr>
              <a:t>ancient</a:t>
            </a:r>
            <a:r>
              <a:rPr lang="en-US" sz="2400" dirty="0"/>
              <a:t>: very old</a:t>
            </a:r>
            <a:br>
              <a:rPr lang="en-US" sz="2400" dirty="0"/>
            </a:br>
            <a:r>
              <a:rPr lang="en-US" sz="2400" b="1" dirty="0">
                <a:solidFill>
                  <a:srgbClr val="7030A0"/>
                </a:solidFill>
              </a:rPr>
              <a:t>the</a:t>
            </a:r>
            <a:r>
              <a:rPr lang="en-US" sz="2400" dirty="0"/>
              <a:t> </a:t>
            </a:r>
            <a:r>
              <a:rPr lang="en-US" sz="2400" b="1" dirty="0">
                <a:solidFill>
                  <a:srgbClr val="7030A0"/>
                </a:solidFill>
              </a:rPr>
              <a:t>continent</a:t>
            </a:r>
            <a:r>
              <a:rPr lang="en-US" sz="2400" dirty="0"/>
              <a:t>: Europe        </a:t>
            </a:r>
            <a:r>
              <a:rPr lang="en-US" sz="2400" b="1" dirty="0">
                <a:solidFill>
                  <a:srgbClr val="7030A0"/>
                </a:solidFill>
              </a:rPr>
              <a:t>sphere</a:t>
            </a:r>
            <a:r>
              <a:rPr lang="en-US" sz="2400" dirty="0"/>
              <a:t>: an area of influence or activity </a:t>
            </a:r>
            <a:endParaRPr lang="ar-SY" sz="2400" dirty="0"/>
          </a:p>
        </p:txBody>
      </p:sp>
      <p:sp>
        <p:nvSpPr>
          <p:cNvPr id="8" name="مربع نص 7"/>
          <p:cNvSpPr txBox="1"/>
          <p:nvPr/>
        </p:nvSpPr>
        <p:spPr>
          <a:xfrm>
            <a:off x="3429000" y="4572000"/>
            <a:ext cx="685800" cy="492443"/>
          </a:xfrm>
          <a:prstGeom prst="rect">
            <a:avLst/>
          </a:prstGeom>
          <a:noFill/>
        </p:spPr>
        <p:txBody>
          <a:bodyPr wrap="square" rtlCol="1">
            <a:spAutoFit/>
          </a:bodyPr>
          <a:lstStyle/>
          <a:p>
            <a:pPr algn="ctr"/>
            <a:r>
              <a:rPr lang="en-US" sz="2600" b="1" i="1" dirty="0">
                <a:solidFill>
                  <a:srgbClr val="0070C0"/>
                </a:solidFill>
              </a:rPr>
              <a:t>the</a:t>
            </a:r>
            <a:endParaRPr lang="ar-SY" sz="2600" b="1" i="1" dirty="0">
              <a:solidFill>
                <a:srgbClr val="0070C0"/>
              </a:solidFill>
            </a:endParaRPr>
          </a:p>
        </p:txBody>
      </p:sp>
      <p:sp>
        <p:nvSpPr>
          <p:cNvPr id="9" name="مربع نص 8"/>
          <p:cNvSpPr txBox="1"/>
          <p:nvPr/>
        </p:nvSpPr>
        <p:spPr>
          <a:xfrm>
            <a:off x="2286000" y="3429000"/>
            <a:ext cx="685800" cy="492443"/>
          </a:xfrm>
          <a:prstGeom prst="rect">
            <a:avLst/>
          </a:prstGeom>
          <a:noFill/>
        </p:spPr>
        <p:txBody>
          <a:bodyPr wrap="square" rtlCol="1">
            <a:spAutoFit/>
          </a:bodyPr>
          <a:lstStyle/>
          <a:p>
            <a:pPr algn="ctr"/>
            <a:r>
              <a:rPr lang="en-US" sz="2600" b="1" i="1" dirty="0">
                <a:solidFill>
                  <a:srgbClr val="0070C0"/>
                </a:solidFill>
              </a:rPr>
              <a:t>the</a:t>
            </a:r>
            <a:endParaRPr lang="ar-SY" sz="2600" b="1" i="1" dirty="0">
              <a:solidFill>
                <a:srgbClr val="0070C0"/>
              </a:solidFill>
            </a:endParaRPr>
          </a:p>
        </p:txBody>
      </p:sp>
      <p:sp>
        <p:nvSpPr>
          <p:cNvPr id="10" name="مربع نص 9"/>
          <p:cNvSpPr txBox="1"/>
          <p:nvPr/>
        </p:nvSpPr>
        <p:spPr>
          <a:xfrm>
            <a:off x="838200" y="3048000"/>
            <a:ext cx="685800" cy="492443"/>
          </a:xfrm>
          <a:prstGeom prst="rect">
            <a:avLst/>
          </a:prstGeom>
          <a:noFill/>
        </p:spPr>
        <p:txBody>
          <a:bodyPr wrap="square" rtlCol="1">
            <a:spAutoFit/>
          </a:bodyPr>
          <a:lstStyle/>
          <a:p>
            <a:pPr algn="ctr"/>
            <a:r>
              <a:rPr lang="en-US" sz="2600" b="1" i="1" dirty="0">
                <a:solidFill>
                  <a:srgbClr val="0070C0"/>
                </a:solidFill>
              </a:rPr>
              <a:t>the</a:t>
            </a:r>
            <a:endParaRPr lang="ar-SY" sz="2600" b="1" i="1" dirty="0">
              <a:solidFill>
                <a:srgbClr val="0070C0"/>
              </a:solidFill>
            </a:endParaRPr>
          </a:p>
        </p:txBody>
      </p:sp>
      <p:sp>
        <p:nvSpPr>
          <p:cNvPr id="11" name="مربع نص 10"/>
          <p:cNvSpPr txBox="1"/>
          <p:nvPr/>
        </p:nvSpPr>
        <p:spPr>
          <a:xfrm>
            <a:off x="5715000" y="3352800"/>
            <a:ext cx="685800" cy="523220"/>
          </a:xfrm>
          <a:prstGeom prst="rect">
            <a:avLst/>
          </a:prstGeom>
          <a:noFill/>
        </p:spPr>
        <p:txBody>
          <a:bodyPr wrap="square" rtlCol="1">
            <a:spAutoFit/>
          </a:bodyPr>
          <a:lstStyle/>
          <a:p>
            <a:pPr algn="ctr"/>
            <a:r>
              <a:rPr lang="en-US" sz="2800" b="1" dirty="0">
                <a:solidFill>
                  <a:srgbClr val="0070C0"/>
                </a:solidFill>
              </a:rPr>
              <a:t>(-)</a:t>
            </a:r>
            <a:endParaRPr lang="ar-SY" sz="2600" b="1" i="1" dirty="0">
              <a:solidFill>
                <a:srgbClr val="0070C0"/>
              </a:solidFill>
            </a:endParaRPr>
          </a:p>
        </p:txBody>
      </p:sp>
      <p:sp>
        <p:nvSpPr>
          <p:cNvPr id="12" name="مربع نص 11"/>
          <p:cNvSpPr txBox="1"/>
          <p:nvPr/>
        </p:nvSpPr>
        <p:spPr>
          <a:xfrm>
            <a:off x="6553200" y="3048000"/>
            <a:ext cx="685800" cy="492443"/>
          </a:xfrm>
          <a:prstGeom prst="rect">
            <a:avLst/>
          </a:prstGeom>
          <a:noFill/>
        </p:spPr>
        <p:txBody>
          <a:bodyPr wrap="square" rtlCol="1">
            <a:spAutoFit/>
          </a:bodyPr>
          <a:lstStyle/>
          <a:p>
            <a:pPr algn="ctr"/>
            <a:r>
              <a:rPr lang="en-US" sz="2600" b="1" i="1" dirty="0">
                <a:solidFill>
                  <a:srgbClr val="0070C0"/>
                </a:solidFill>
              </a:rPr>
              <a:t>the</a:t>
            </a:r>
            <a:endParaRPr lang="ar-SY" sz="2600" b="1" i="1" dirty="0">
              <a:solidFill>
                <a:srgbClr val="0070C0"/>
              </a:solidFill>
            </a:endParaRPr>
          </a:p>
        </p:txBody>
      </p:sp>
      <p:sp>
        <p:nvSpPr>
          <p:cNvPr id="13" name="مربع نص 12"/>
          <p:cNvSpPr txBox="1"/>
          <p:nvPr/>
        </p:nvSpPr>
        <p:spPr>
          <a:xfrm>
            <a:off x="2057400" y="2590800"/>
            <a:ext cx="685800" cy="492443"/>
          </a:xfrm>
          <a:prstGeom prst="rect">
            <a:avLst/>
          </a:prstGeom>
          <a:noFill/>
        </p:spPr>
        <p:txBody>
          <a:bodyPr wrap="square" rtlCol="1">
            <a:spAutoFit/>
          </a:bodyPr>
          <a:lstStyle/>
          <a:p>
            <a:pPr algn="ctr"/>
            <a:r>
              <a:rPr lang="en-US" sz="2600" b="1" i="1" dirty="0">
                <a:solidFill>
                  <a:srgbClr val="0070C0"/>
                </a:solidFill>
              </a:rPr>
              <a:t>an</a:t>
            </a:r>
            <a:endParaRPr lang="ar-SY" sz="2600" b="1" i="1" dirty="0">
              <a:solidFill>
                <a:srgbClr val="0070C0"/>
              </a:solidFill>
            </a:endParaRPr>
          </a:p>
        </p:txBody>
      </p:sp>
      <p:sp>
        <p:nvSpPr>
          <p:cNvPr id="14" name="مربع نص 13"/>
          <p:cNvSpPr txBox="1"/>
          <p:nvPr/>
        </p:nvSpPr>
        <p:spPr>
          <a:xfrm>
            <a:off x="7315200" y="2286000"/>
            <a:ext cx="762000" cy="492443"/>
          </a:xfrm>
          <a:prstGeom prst="rect">
            <a:avLst/>
          </a:prstGeom>
          <a:noFill/>
        </p:spPr>
        <p:txBody>
          <a:bodyPr wrap="square" rtlCol="1">
            <a:spAutoFit/>
          </a:bodyPr>
          <a:lstStyle/>
          <a:p>
            <a:pPr algn="ctr"/>
            <a:r>
              <a:rPr lang="en-US" sz="2600" b="1" i="1" dirty="0">
                <a:solidFill>
                  <a:srgbClr val="0070C0"/>
                </a:solidFill>
              </a:rPr>
              <a:t>the</a:t>
            </a:r>
            <a:endParaRPr lang="ar-SY" sz="2600" b="1" i="1" dirty="0">
              <a:solidFill>
                <a:srgbClr val="0070C0"/>
              </a:solidFill>
            </a:endParaRPr>
          </a:p>
        </p:txBody>
      </p:sp>
      <p:sp>
        <p:nvSpPr>
          <p:cNvPr id="15" name="مربع نص 14"/>
          <p:cNvSpPr txBox="1"/>
          <p:nvPr/>
        </p:nvSpPr>
        <p:spPr>
          <a:xfrm>
            <a:off x="5105400" y="2209800"/>
            <a:ext cx="685800" cy="523220"/>
          </a:xfrm>
          <a:prstGeom prst="rect">
            <a:avLst/>
          </a:prstGeom>
          <a:noFill/>
        </p:spPr>
        <p:txBody>
          <a:bodyPr wrap="square" rtlCol="1">
            <a:spAutoFit/>
          </a:bodyPr>
          <a:lstStyle/>
          <a:p>
            <a:pPr algn="ctr"/>
            <a:r>
              <a:rPr lang="en-US" sz="2800" b="1" dirty="0">
                <a:solidFill>
                  <a:srgbClr val="0070C0"/>
                </a:solidFill>
              </a:rPr>
              <a:t>(-)</a:t>
            </a:r>
            <a:endParaRPr lang="ar-SY" sz="2600" b="1" i="1" dirty="0">
              <a:solidFill>
                <a:srgbClr val="0070C0"/>
              </a:solidFill>
            </a:endParaRPr>
          </a:p>
        </p:txBody>
      </p:sp>
      <p:sp>
        <p:nvSpPr>
          <p:cNvPr id="16" name="مربع نص 15"/>
          <p:cNvSpPr txBox="1"/>
          <p:nvPr/>
        </p:nvSpPr>
        <p:spPr>
          <a:xfrm>
            <a:off x="2971800" y="2286000"/>
            <a:ext cx="685800" cy="492443"/>
          </a:xfrm>
          <a:prstGeom prst="rect">
            <a:avLst/>
          </a:prstGeom>
          <a:noFill/>
        </p:spPr>
        <p:txBody>
          <a:bodyPr wrap="square" rtlCol="1">
            <a:spAutoFit/>
          </a:bodyPr>
          <a:lstStyle/>
          <a:p>
            <a:pPr algn="ctr"/>
            <a:r>
              <a:rPr lang="en-US" sz="2600" b="1" i="1" dirty="0">
                <a:solidFill>
                  <a:srgbClr val="0070C0"/>
                </a:solidFill>
              </a:rPr>
              <a:t>the</a:t>
            </a:r>
            <a:endParaRPr lang="ar-SY" sz="2600" b="1" i="1" dirty="0">
              <a:solidFill>
                <a:srgbClr val="0070C0"/>
              </a:solidFill>
            </a:endParaRPr>
          </a:p>
        </p:txBody>
      </p:sp>
      <p:sp>
        <p:nvSpPr>
          <p:cNvPr id="17" name="مربع نص 16"/>
          <p:cNvSpPr txBox="1"/>
          <p:nvPr/>
        </p:nvSpPr>
        <p:spPr>
          <a:xfrm>
            <a:off x="3657600" y="4953000"/>
            <a:ext cx="685800" cy="492443"/>
          </a:xfrm>
          <a:prstGeom prst="rect">
            <a:avLst/>
          </a:prstGeom>
          <a:noFill/>
        </p:spPr>
        <p:txBody>
          <a:bodyPr wrap="square" rtlCol="1">
            <a:spAutoFit/>
          </a:bodyPr>
          <a:lstStyle/>
          <a:p>
            <a:pPr algn="ctr"/>
            <a:r>
              <a:rPr lang="en-US" sz="2600" b="1" i="1" dirty="0">
                <a:solidFill>
                  <a:srgbClr val="0070C0"/>
                </a:solidFill>
              </a:rPr>
              <a:t>the</a:t>
            </a:r>
            <a:endParaRPr lang="ar-SY" sz="2600" b="1" i="1" dirty="0">
              <a:solidFill>
                <a:srgbClr val="0070C0"/>
              </a:solidFill>
            </a:endParaRP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924800" y="314236"/>
            <a:ext cx="609600" cy="609600"/>
          </a:xfrm>
          <a:prstGeom prst="rect">
            <a:avLst/>
          </a:prstGeom>
        </p:spPr>
      </p:pic>
    </p:spTree>
    <p:extLst>
      <p:ext uri="{BB962C8B-B14F-4D97-AF65-F5344CB8AC3E}">
        <p14:creationId xmlns:p14="http://schemas.microsoft.com/office/powerpoint/2010/main" val="978553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ppt_x"/>
                                          </p:val>
                                        </p:tav>
                                        <p:tav tm="100000">
                                          <p:val>
                                            <p:strVal val="#ppt_x"/>
                                          </p:val>
                                        </p:tav>
                                      </p:tavLst>
                                    </p:anim>
                                    <p:anim calcmode="lin" valueType="num">
                                      <p:cBhvr additive="base">
                                        <p:cTn id="5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500" fill="hold"/>
                                        <p:tgtEl>
                                          <p:spTgt spid="8"/>
                                        </p:tgtEl>
                                        <p:attrNameLst>
                                          <p:attrName>ppt_x</p:attrName>
                                        </p:attrNameLst>
                                      </p:cBhvr>
                                      <p:tavLst>
                                        <p:tav tm="0">
                                          <p:val>
                                            <p:strVal val="#ppt_x"/>
                                          </p:val>
                                        </p:tav>
                                        <p:tav tm="100000">
                                          <p:val>
                                            <p:strVal val="#ppt_x"/>
                                          </p:val>
                                        </p:tav>
                                      </p:tavLst>
                                    </p:anim>
                                    <p:anim calcmode="lin" valueType="num">
                                      <p:cBhvr additive="base">
                                        <p:cTn id="5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additive="base">
                                        <p:cTn id="61" dur="500" fill="hold"/>
                                        <p:tgtEl>
                                          <p:spTgt spid="17"/>
                                        </p:tgtEl>
                                        <p:attrNameLst>
                                          <p:attrName>ppt_x</p:attrName>
                                        </p:attrNameLst>
                                      </p:cBhvr>
                                      <p:tavLst>
                                        <p:tav tm="0">
                                          <p:val>
                                            <p:strVal val="#ppt_x"/>
                                          </p:val>
                                        </p:tav>
                                        <p:tav tm="100000">
                                          <p:val>
                                            <p:strVal val="#ppt_x"/>
                                          </p:val>
                                        </p:tav>
                                      </p:tavLst>
                                    </p:anim>
                                    <p:anim calcmode="lin" valueType="num">
                                      <p:cBhvr additive="base">
                                        <p:cTn id="6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63" restart="whenNotActive" fill="hold" evtFilter="cancelBubble" nodeType="interactiveSeq">
                <p:stCondLst>
                  <p:cond evt="onClick" delay="0">
                    <p:tgtEl>
                      <p:spTgt spid="2"/>
                    </p:tgtEl>
                  </p:cond>
                </p:stCondLst>
                <p:endSync evt="end" delay="0">
                  <p:rtn val="all"/>
                </p:endSync>
                <p:childTnLst>
                  <p:par>
                    <p:cTn id="64" fill="hold">
                      <p:stCondLst>
                        <p:cond delay="0"/>
                      </p:stCondLst>
                      <p:childTnLst>
                        <p:par>
                          <p:cTn id="65" fill="hold">
                            <p:stCondLst>
                              <p:cond delay="0"/>
                            </p:stCondLst>
                            <p:childTnLst>
                              <p:par>
                                <p:cTn id="66" presetID="1" presetClass="mediacall" presetSubtype="0" fill="hold" nodeType="clickEffect">
                                  <p:stCondLst>
                                    <p:cond delay="0"/>
                                  </p:stCondLst>
                                  <p:childTnLst>
                                    <p:cmd type="call" cmd="playFrom(0.0)">
                                      <p:cBhvr>
                                        <p:cTn id="67" dur="118206" fill="hold"/>
                                        <p:tgtEl>
                                          <p:spTgt spid="2"/>
                                        </p:tgtEl>
                                      </p:cBhvr>
                                    </p:cmd>
                                  </p:childTnLst>
                                </p:cTn>
                              </p:par>
                            </p:childTnLst>
                          </p:cTn>
                        </p:par>
                      </p:childTnLst>
                    </p:cTn>
                  </p:par>
                </p:childTnLst>
              </p:cTn>
              <p:nextCondLst>
                <p:cond evt="onClick" delay="0">
                  <p:tgtEl>
                    <p:spTgt spid="2"/>
                  </p:tgtEl>
                </p:cond>
              </p:nextCondLst>
            </p:seq>
            <p:audio>
              <p:cMediaNode vol="80000">
                <p:cTn id="68" fill="hold" display="0">
                  <p:stCondLst>
                    <p:cond delay="indefinite"/>
                  </p:stCondLst>
                  <p:endCondLst>
                    <p:cond evt="onStopAudio" delay="0">
                      <p:tgtEl>
                        <p:sldTgt/>
                      </p:tgtEl>
                    </p:cond>
                  </p:endCondLst>
                </p:cTn>
                <p:tgtEl>
                  <p:spTgt spid="2"/>
                </p:tgtEl>
              </p:cMediaNode>
            </p:audio>
          </p:childTnLst>
        </p:cTn>
      </p:par>
    </p:tnLst>
    <p:bldLst>
      <p:bldP spid="8" grpId="0"/>
      <p:bldP spid="9" grpId="0"/>
      <p:bldP spid="10" grpId="0"/>
      <p:bldP spid="11" grpId="0"/>
      <p:bldP spid="12" grpId="0"/>
      <p:bldP spid="13" grpId="0"/>
      <p:bldP spid="14" grpId="0"/>
      <p:bldP spid="15" grpId="0"/>
      <p:bldP spid="16"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905000"/>
            <a:ext cx="8229600" cy="4648200"/>
          </a:xfrm>
        </p:spPr>
        <p:txBody>
          <a:bodyPr>
            <a:normAutofit fontScale="85000" lnSpcReduction="20000"/>
          </a:bodyPr>
          <a:lstStyle/>
          <a:p>
            <a:pPr algn="l" rtl="0">
              <a:buNone/>
            </a:pPr>
            <a:r>
              <a:rPr lang="en-US" b="1" i="1" dirty="0"/>
              <a:t>    Martin Luther King (1929-1968)</a:t>
            </a:r>
            <a:br>
              <a:rPr lang="en-US" b="1" i="1" dirty="0"/>
            </a:br>
            <a:r>
              <a:rPr lang="en-US" b="1" i="1" dirty="0"/>
              <a:t>was a leader of the American Civil</a:t>
            </a:r>
            <a:br>
              <a:rPr lang="en-US" b="1" i="1" dirty="0"/>
            </a:br>
            <a:r>
              <a:rPr lang="en-US" b="1" i="1" dirty="0"/>
              <a:t>Rights movement who was</a:t>
            </a:r>
            <a:br>
              <a:rPr lang="en-US" b="1" i="1" dirty="0"/>
            </a:br>
            <a:r>
              <a:rPr lang="en-US" b="1" i="1" dirty="0"/>
              <a:t>assassinated in Memphis in April</a:t>
            </a:r>
            <a:br>
              <a:rPr lang="en-US" b="1" i="1" dirty="0"/>
            </a:br>
            <a:r>
              <a:rPr lang="en-US" b="1" i="1" dirty="0"/>
              <a:t>1968. In this extract from a speech</a:t>
            </a:r>
            <a:br>
              <a:rPr lang="en-US" b="1" i="1" dirty="0"/>
            </a:br>
            <a:r>
              <a:rPr lang="en-US" b="1" i="1" dirty="0"/>
              <a:t>made in 1963 King spoke of his</a:t>
            </a:r>
            <a:br>
              <a:rPr lang="en-US" b="1" i="1" dirty="0"/>
            </a:br>
            <a:r>
              <a:rPr lang="en-US" b="1" i="1" dirty="0"/>
              <a:t>'dream' of a future when all people</a:t>
            </a:r>
            <a:br>
              <a:rPr lang="en-US" b="1" i="1" dirty="0"/>
            </a:br>
            <a:r>
              <a:rPr lang="en-US" b="1" i="1" dirty="0"/>
              <a:t>would be treated equally. </a:t>
            </a:r>
            <a:r>
              <a:rPr lang="en-US" dirty="0"/>
              <a:t> </a:t>
            </a:r>
          </a:p>
          <a:p>
            <a:pPr algn="l" rtl="0"/>
            <a:endParaRPr lang="en-US" dirty="0"/>
          </a:p>
          <a:p>
            <a:pPr algn="l" rtl="0">
              <a:buNone/>
            </a:pPr>
            <a:r>
              <a:rPr lang="en-US" dirty="0"/>
              <a:t>    I have </a:t>
            </a:r>
            <a:r>
              <a:rPr lang="en-US" b="1" baseline="30000" dirty="0"/>
              <a:t>1</a:t>
            </a:r>
            <a:r>
              <a:rPr lang="en-US" dirty="0"/>
              <a:t>____ dream. That </a:t>
            </a:r>
            <a:r>
              <a:rPr lang="en-US" b="1" baseline="30000" dirty="0"/>
              <a:t>2</a:t>
            </a:r>
            <a:r>
              <a:rPr lang="en-US" dirty="0"/>
              <a:t>_____ my four little children will one day live in </a:t>
            </a:r>
            <a:r>
              <a:rPr lang="en-US" b="1" baseline="30000" dirty="0"/>
              <a:t>3</a:t>
            </a:r>
            <a:r>
              <a:rPr lang="en-US" dirty="0"/>
              <a:t>_____ nation where they will not be judged by </a:t>
            </a:r>
            <a:r>
              <a:rPr lang="en-US" b="1" baseline="30000" dirty="0"/>
              <a:t>4</a:t>
            </a:r>
            <a:r>
              <a:rPr lang="en-US" dirty="0"/>
              <a:t>_____ color of their skin but by </a:t>
            </a:r>
            <a:r>
              <a:rPr lang="en-US" b="1" baseline="30000" dirty="0"/>
              <a:t>5</a:t>
            </a:r>
            <a:r>
              <a:rPr lang="en-US" dirty="0"/>
              <a:t>_____ content of their character.</a:t>
            </a:r>
            <a:endParaRPr lang="ar-SA" dirty="0"/>
          </a:p>
        </p:txBody>
      </p:sp>
      <p:sp>
        <p:nvSpPr>
          <p:cNvPr id="4" name="عنوان 1"/>
          <p:cNvSpPr>
            <a:spLocks noGrp="1"/>
          </p:cNvSpPr>
          <p:nvPr>
            <p:ph type="title"/>
          </p:nvPr>
        </p:nvSpPr>
        <p:spPr>
          <a:xfrm>
            <a:off x="457200" y="274638"/>
            <a:ext cx="8229600" cy="639762"/>
          </a:xfrm>
          <a:solidFill>
            <a:schemeClr val="accent6">
              <a:lumMod val="20000"/>
              <a:lumOff val="80000"/>
            </a:schemeClr>
          </a:solidFill>
        </p:spPr>
        <p:txBody>
          <a:bodyPr>
            <a:normAutofit fontScale="90000"/>
          </a:bodyPr>
          <a:lstStyle/>
          <a:p>
            <a:pPr algn="l" rtl="0"/>
            <a:r>
              <a:rPr lang="en-US" sz="3600" b="1" dirty="0"/>
              <a:t>GRAMMAR         articles        p. 85 </a:t>
            </a:r>
            <a:endParaRPr lang="ar-SA" sz="3600" b="1" dirty="0"/>
          </a:p>
        </p:txBody>
      </p:sp>
      <p:sp>
        <p:nvSpPr>
          <p:cNvPr id="6" name="مربع نص 5"/>
          <p:cNvSpPr txBox="1"/>
          <p:nvPr/>
        </p:nvSpPr>
        <p:spPr>
          <a:xfrm>
            <a:off x="457200" y="990600"/>
            <a:ext cx="8229600" cy="892552"/>
          </a:xfrm>
          <a:prstGeom prst="rect">
            <a:avLst/>
          </a:prstGeom>
          <a:solidFill>
            <a:schemeClr val="accent3">
              <a:lumMod val="20000"/>
              <a:lumOff val="80000"/>
            </a:schemeClr>
          </a:solidFill>
        </p:spPr>
        <p:txBody>
          <a:bodyPr wrap="square" rtlCol="1">
            <a:spAutoFit/>
          </a:bodyPr>
          <a:lstStyle/>
          <a:p>
            <a:pPr algn="l" rtl="0"/>
            <a:r>
              <a:rPr lang="en-US" sz="2600" b="1" dirty="0"/>
              <a:t>Complete the speech with </a:t>
            </a:r>
            <a:r>
              <a:rPr lang="en-US" sz="2600" b="1" i="1" dirty="0">
                <a:solidFill>
                  <a:srgbClr val="0070C0"/>
                </a:solidFill>
              </a:rPr>
              <a:t>a</a:t>
            </a:r>
            <a:r>
              <a:rPr lang="en-US" sz="2600" b="1" i="1" dirty="0"/>
              <a:t>, </a:t>
            </a:r>
            <a:r>
              <a:rPr lang="en-US" sz="2600" b="1" i="1" dirty="0">
                <a:solidFill>
                  <a:srgbClr val="0070C0"/>
                </a:solidFill>
              </a:rPr>
              <a:t>an</a:t>
            </a:r>
            <a:r>
              <a:rPr lang="en-US" sz="2600" b="1" i="1" dirty="0"/>
              <a:t>, </a:t>
            </a:r>
            <a:r>
              <a:rPr lang="en-US" sz="2600" b="1" i="1" dirty="0">
                <a:solidFill>
                  <a:srgbClr val="0070C0"/>
                </a:solidFill>
              </a:rPr>
              <a:t>the</a:t>
            </a:r>
            <a:r>
              <a:rPr lang="en-US" sz="2600" b="1" i="1" dirty="0"/>
              <a:t>, </a:t>
            </a:r>
            <a:r>
              <a:rPr lang="en-US" sz="2600" b="1" dirty="0"/>
              <a:t>or </a:t>
            </a:r>
            <a:r>
              <a:rPr lang="en-US" sz="2600" b="1" dirty="0">
                <a:solidFill>
                  <a:srgbClr val="0070C0"/>
                </a:solidFill>
              </a:rPr>
              <a:t>(-)</a:t>
            </a:r>
            <a:r>
              <a:rPr lang="en-US" sz="2600" b="1" dirty="0"/>
              <a:t>. </a:t>
            </a:r>
          </a:p>
          <a:p>
            <a:pPr algn="l" rtl="0"/>
            <a:r>
              <a:rPr lang="en-US" sz="2600" b="1" dirty="0">
                <a:solidFill>
                  <a:srgbClr val="7030A0"/>
                </a:solidFill>
              </a:rPr>
              <a:t>Click to check your answers.</a:t>
            </a:r>
            <a:r>
              <a:rPr lang="en-US" sz="2400" b="1" dirty="0"/>
              <a:t> </a:t>
            </a:r>
            <a:endParaRPr lang="ar-SY" sz="2400" b="1" dirty="0"/>
          </a:p>
        </p:txBody>
      </p:sp>
      <p:pic>
        <p:nvPicPr>
          <p:cNvPr id="5" name="Picture 3"/>
          <p:cNvPicPr>
            <a:picLocks noChangeAspect="1" noChangeArrowheads="1"/>
          </p:cNvPicPr>
          <p:nvPr/>
        </p:nvPicPr>
        <p:blipFill>
          <a:blip r:embed="rId4"/>
          <a:srcRect l="51171" t="29167" r="38873" b="50000"/>
          <a:stretch>
            <a:fillRect/>
          </a:stretch>
        </p:blipFill>
        <p:spPr bwMode="auto">
          <a:xfrm>
            <a:off x="6400800" y="1905000"/>
            <a:ext cx="2209800" cy="2599764"/>
          </a:xfrm>
          <a:prstGeom prst="rect">
            <a:avLst/>
          </a:prstGeom>
          <a:noFill/>
          <a:ln w="9525">
            <a:noFill/>
            <a:miter lim="800000"/>
            <a:headEnd/>
            <a:tailEnd/>
          </a:ln>
          <a:effectLst/>
        </p:spPr>
      </p:pic>
      <p:sp>
        <p:nvSpPr>
          <p:cNvPr id="7" name="مربع نص 6"/>
          <p:cNvSpPr txBox="1"/>
          <p:nvPr/>
        </p:nvSpPr>
        <p:spPr>
          <a:xfrm>
            <a:off x="2895600" y="5638800"/>
            <a:ext cx="762000" cy="492443"/>
          </a:xfrm>
          <a:prstGeom prst="rect">
            <a:avLst/>
          </a:prstGeom>
          <a:noFill/>
        </p:spPr>
        <p:txBody>
          <a:bodyPr wrap="square" rtlCol="1">
            <a:spAutoFit/>
          </a:bodyPr>
          <a:lstStyle/>
          <a:p>
            <a:pPr algn="ctr"/>
            <a:r>
              <a:rPr lang="en-US" sz="2600" b="1" i="1" dirty="0">
                <a:solidFill>
                  <a:srgbClr val="0070C0"/>
                </a:solidFill>
              </a:rPr>
              <a:t>the</a:t>
            </a:r>
            <a:endParaRPr lang="ar-SY" sz="2600" b="1" i="1" dirty="0">
              <a:solidFill>
                <a:srgbClr val="0070C0"/>
              </a:solidFill>
            </a:endParaRPr>
          </a:p>
        </p:txBody>
      </p:sp>
      <p:sp>
        <p:nvSpPr>
          <p:cNvPr id="8" name="مربع نص 7"/>
          <p:cNvSpPr txBox="1"/>
          <p:nvPr/>
        </p:nvSpPr>
        <p:spPr>
          <a:xfrm>
            <a:off x="7391400" y="5638800"/>
            <a:ext cx="762000" cy="492443"/>
          </a:xfrm>
          <a:prstGeom prst="rect">
            <a:avLst/>
          </a:prstGeom>
          <a:noFill/>
        </p:spPr>
        <p:txBody>
          <a:bodyPr wrap="square" rtlCol="1">
            <a:spAutoFit/>
          </a:bodyPr>
          <a:lstStyle/>
          <a:p>
            <a:pPr algn="ctr"/>
            <a:r>
              <a:rPr lang="en-US" sz="2600" b="1" i="1" dirty="0">
                <a:solidFill>
                  <a:srgbClr val="0070C0"/>
                </a:solidFill>
              </a:rPr>
              <a:t>the</a:t>
            </a:r>
            <a:endParaRPr lang="ar-SY" sz="2600" b="1" i="1" dirty="0">
              <a:solidFill>
                <a:srgbClr val="0070C0"/>
              </a:solidFill>
            </a:endParaRPr>
          </a:p>
        </p:txBody>
      </p:sp>
      <p:sp>
        <p:nvSpPr>
          <p:cNvPr id="9" name="مربع نص 8"/>
          <p:cNvSpPr txBox="1"/>
          <p:nvPr/>
        </p:nvSpPr>
        <p:spPr>
          <a:xfrm>
            <a:off x="1828800" y="4953000"/>
            <a:ext cx="762000" cy="492443"/>
          </a:xfrm>
          <a:prstGeom prst="rect">
            <a:avLst/>
          </a:prstGeom>
          <a:noFill/>
        </p:spPr>
        <p:txBody>
          <a:bodyPr wrap="square" rtlCol="1">
            <a:spAutoFit/>
          </a:bodyPr>
          <a:lstStyle/>
          <a:p>
            <a:pPr algn="ctr"/>
            <a:r>
              <a:rPr lang="en-US" sz="2600" b="1" i="1">
                <a:solidFill>
                  <a:srgbClr val="0070C0"/>
                </a:solidFill>
              </a:rPr>
              <a:t>a</a:t>
            </a:r>
            <a:endParaRPr lang="ar-SY" sz="2600" b="1" i="1" dirty="0">
              <a:solidFill>
                <a:srgbClr val="0070C0"/>
              </a:solidFill>
            </a:endParaRPr>
          </a:p>
        </p:txBody>
      </p:sp>
      <p:sp>
        <p:nvSpPr>
          <p:cNvPr id="10" name="مربع نص 9"/>
          <p:cNvSpPr txBox="1"/>
          <p:nvPr/>
        </p:nvSpPr>
        <p:spPr>
          <a:xfrm>
            <a:off x="3733800" y="5257800"/>
            <a:ext cx="762000" cy="492443"/>
          </a:xfrm>
          <a:prstGeom prst="rect">
            <a:avLst/>
          </a:prstGeom>
          <a:noFill/>
        </p:spPr>
        <p:txBody>
          <a:bodyPr wrap="square" rtlCol="1">
            <a:spAutoFit/>
          </a:bodyPr>
          <a:lstStyle/>
          <a:p>
            <a:pPr algn="ctr"/>
            <a:r>
              <a:rPr lang="en-US" sz="2600" b="1" i="1" dirty="0">
                <a:solidFill>
                  <a:srgbClr val="0070C0"/>
                </a:solidFill>
              </a:rPr>
              <a:t>the</a:t>
            </a:r>
            <a:endParaRPr lang="ar-SY" sz="2600" b="1" i="1" dirty="0">
              <a:solidFill>
                <a:srgbClr val="0070C0"/>
              </a:solidFill>
            </a:endParaRPr>
          </a:p>
        </p:txBody>
      </p:sp>
      <p:sp>
        <p:nvSpPr>
          <p:cNvPr id="11" name="مربع نص 10"/>
          <p:cNvSpPr txBox="1"/>
          <p:nvPr/>
        </p:nvSpPr>
        <p:spPr>
          <a:xfrm>
            <a:off x="4648200" y="4876800"/>
            <a:ext cx="685800" cy="523220"/>
          </a:xfrm>
          <a:prstGeom prst="rect">
            <a:avLst/>
          </a:prstGeom>
          <a:noFill/>
        </p:spPr>
        <p:txBody>
          <a:bodyPr wrap="square" rtlCol="1">
            <a:spAutoFit/>
          </a:bodyPr>
          <a:lstStyle/>
          <a:p>
            <a:pPr algn="ctr"/>
            <a:r>
              <a:rPr lang="en-US" sz="2800" b="1" dirty="0">
                <a:solidFill>
                  <a:srgbClr val="0070C0"/>
                </a:solidFill>
              </a:rPr>
              <a:t>(-)</a:t>
            </a:r>
            <a:endParaRPr lang="ar-SY" sz="2600" b="1" i="1" dirty="0">
              <a:solidFill>
                <a:srgbClr val="0070C0"/>
              </a:solidFill>
            </a:endParaRP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8006687" y="294564"/>
            <a:ext cx="609600" cy="609600"/>
          </a:xfrm>
          <a:prstGeom prst="rect">
            <a:avLst/>
          </a:prstGeom>
        </p:spPr>
      </p:pic>
    </p:spTree>
    <p:extLst>
      <p:ext uri="{BB962C8B-B14F-4D97-AF65-F5344CB8AC3E}">
        <p14:creationId xmlns:p14="http://schemas.microsoft.com/office/powerpoint/2010/main" val="978553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2"/>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19824" fill="hold"/>
                                        <p:tgtEl>
                                          <p:spTgt spid="2"/>
                                        </p:tgtEl>
                                      </p:cBhvr>
                                    </p:cmd>
                                  </p:childTnLst>
                                </p:cTn>
                              </p:par>
                            </p:childTnLst>
                          </p:cTn>
                        </p:par>
                      </p:childTnLst>
                    </p:cTn>
                  </p:par>
                </p:childTnLst>
              </p:cTn>
              <p:nextCondLst>
                <p:cond evt="onClick" delay="0">
                  <p:tgtEl>
                    <p:spTgt spid="2"/>
                  </p:tgtEl>
                </p:cond>
              </p:nextCondLst>
            </p:seq>
            <p:audio>
              <p:cMediaNode vol="80000">
                <p:cTn id="38" fill="hold" display="0">
                  <p:stCondLst>
                    <p:cond delay="indefinite"/>
                  </p:stCondLst>
                  <p:endCondLst>
                    <p:cond evt="onStopAudio" delay="0">
                      <p:tgtEl>
                        <p:sldTgt/>
                      </p:tgtEl>
                    </p:cond>
                  </p:endCondLst>
                </p:cTn>
                <p:tgtEl>
                  <p:spTgt spid="2"/>
                </p:tgtEl>
              </p:cMediaNode>
            </p:audio>
          </p:childTnLst>
        </p:cTn>
      </p:par>
    </p:tnLst>
    <p:bldLst>
      <p:bldP spid="7" grpId="0"/>
      <p:bldP spid="8" grpId="0"/>
      <p:bldP spid="9" grpId="0"/>
      <p:bldP spid="10"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2133600"/>
            <a:ext cx="5181600" cy="4267200"/>
          </a:xfrm>
        </p:spPr>
        <p:txBody>
          <a:bodyPr>
            <a:normAutofit fontScale="85000" lnSpcReduction="10000"/>
          </a:bodyPr>
          <a:lstStyle/>
          <a:p>
            <a:pPr algn="l" rtl="0">
              <a:buNone/>
            </a:pPr>
            <a:r>
              <a:rPr lang="en-US" b="1" i="1" dirty="0"/>
              <a:t>     King Edward VIII (1894-1972) was the only British king ever to abdicate. Edward had been king for only eleven months, when he announced his decision to give up the throne in order to marry an American divorcee, Wallis Simpson. The following is an extract from his abdication speech to the British nation, made in December 1936.</a:t>
            </a:r>
          </a:p>
        </p:txBody>
      </p:sp>
      <p:sp>
        <p:nvSpPr>
          <p:cNvPr id="4" name="عنوان 1"/>
          <p:cNvSpPr>
            <a:spLocks noGrp="1"/>
          </p:cNvSpPr>
          <p:nvPr>
            <p:ph type="title"/>
          </p:nvPr>
        </p:nvSpPr>
        <p:spPr>
          <a:xfrm>
            <a:off x="457200" y="274638"/>
            <a:ext cx="8229600" cy="639762"/>
          </a:xfrm>
          <a:solidFill>
            <a:schemeClr val="accent6">
              <a:lumMod val="20000"/>
              <a:lumOff val="80000"/>
            </a:schemeClr>
          </a:solidFill>
        </p:spPr>
        <p:txBody>
          <a:bodyPr>
            <a:normAutofit fontScale="90000"/>
          </a:bodyPr>
          <a:lstStyle/>
          <a:p>
            <a:pPr algn="l" rtl="0"/>
            <a:r>
              <a:rPr lang="en-US" sz="3600" b="1" dirty="0"/>
              <a:t>GRAMMAR         articles        p. 85 </a:t>
            </a:r>
            <a:endParaRPr lang="ar-SA" sz="3600" b="1" dirty="0"/>
          </a:p>
        </p:txBody>
      </p:sp>
      <p:sp>
        <p:nvSpPr>
          <p:cNvPr id="6" name="مربع نص 5"/>
          <p:cNvSpPr txBox="1"/>
          <p:nvPr/>
        </p:nvSpPr>
        <p:spPr>
          <a:xfrm>
            <a:off x="457200" y="990600"/>
            <a:ext cx="8229600" cy="892552"/>
          </a:xfrm>
          <a:prstGeom prst="rect">
            <a:avLst/>
          </a:prstGeom>
          <a:solidFill>
            <a:schemeClr val="accent3">
              <a:lumMod val="20000"/>
              <a:lumOff val="80000"/>
            </a:schemeClr>
          </a:solidFill>
        </p:spPr>
        <p:txBody>
          <a:bodyPr wrap="square" rtlCol="1">
            <a:spAutoFit/>
          </a:bodyPr>
          <a:lstStyle/>
          <a:p>
            <a:pPr algn="l" rtl="0"/>
            <a:r>
              <a:rPr lang="en-US" sz="2600" b="1" dirty="0"/>
              <a:t>Use the glossary to help you. Complete the speech with   </a:t>
            </a:r>
            <a:r>
              <a:rPr lang="en-US" sz="2600" b="1" i="1" dirty="0">
                <a:solidFill>
                  <a:srgbClr val="0070C0"/>
                </a:solidFill>
              </a:rPr>
              <a:t>a</a:t>
            </a:r>
            <a:r>
              <a:rPr lang="en-US" sz="2600" b="1" i="1" dirty="0"/>
              <a:t>, </a:t>
            </a:r>
            <a:r>
              <a:rPr lang="en-US" sz="2600" b="1" i="1" dirty="0">
                <a:solidFill>
                  <a:srgbClr val="0070C0"/>
                </a:solidFill>
              </a:rPr>
              <a:t>an</a:t>
            </a:r>
            <a:r>
              <a:rPr lang="en-US" sz="2600" b="1" i="1" dirty="0"/>
              <a:t>, </a:t>
            </a:r>
            <a:r>
              <a:rPr lang="en-US" sz="2600" b="1" i="1" dirty="0">
                <a:solidFill>
                  <a:srgbClr val="0070C0"/>
                </a:solidFill>
              </a:rPr>
              <a:t>the</a:t>
            </a:r>
            <a:r>
              <a:rPr lang="en-US" sz="2600" b="1" i="1" dirty="0"/>
              <a:t>, </a:t>
            </a:r>
            <a:r>
              <a:rPr lang="en-US" sz="2600" b="1" dirty="0"/>
              <a:t>or </a:t>
            </a:r>
            <a:r>
              <a:rPr lang="en-US" sz="2600" b="1" dirty="0">
                <a:solidFill>
                  <a:srgbClr val="0070C0"/>
                </a:solidFill>
              </a:rPr>
              <a:t>(-)</a:t>
            </a:r>
            <a:r>
              <a:rPr lang="en-US" sz="2600" b="1" dirty="0"/>
              <a:t>. </a:t>
            </a:r>
            <a:r>
              <a:rPr lang="en-US" sz="2600" b="1" dirty="0">
                <a:solidFill>
                  <a:srgbClr val="7030A0"/>
                </a:solidFill>
              </a:rPr>
              <a:t>Click to check your answers.</a:t>
            </a:r>
            <a:r>
              <a:rPr lang="en-US" sz="2600" b="1" dirty="0"/>
              <a:t> </a:t>
            </a:r>
            <a:endParaRPr lang="ar-SY" sz="2600" b="1" dirty="0"/>
          </a:p>
        </p:txBody>
      </p:sp>
      <p:pic>
        <p:nvPicPr>
          <p:cNvPr id="7" name="Picture 2"/>
          <p:cNvPicPr>
            <a:picLocks noChangeAspect="1" noChangeArrowheads="1"/>
          </p:cNvPicPr>
          <p:nvPr/>
        </p:nvPicPr>
        <p:blipFill>
          <a:blip r:embed="rId4"/>
          <a:srcRect l="50947" t="60610" r="38641" b="19186"/>
          <a:stretch>
            <a:fillRect/>
          </a:stretch>
        </p:blipFill>
        <p:spPr bwMode="auto">
          <a:xfrm>
            <a:off x="5638800" y="2362200"/>
            <a:ext cx="3003551" cy="3276600"/>
          </a:xfrm>
          <a:prstGeom prst="rect">
            <a:avLst/>
          </a:prstGeom>
          <a:noFill/>
          <a:ln w="9525">
            <a:noFill/>
            <a:miter lim="800000"/>
            <a:headEnd/>
            <a:tailEnd/>
          </a:ln>
          <a:effectLst/>
        </p:spPr>
      </p:pic>
      <p:pic>
        <p:nvPicPr>
          <p:cNvPr id="5"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8032751" y="342900"/>
            <a:ext cx="609600" cy="609600"/>
          </a:xfrm>
          <a:prstGeom prst="rect">
            <a:avLst/>
          </a:prstGeom>
        </p:spPr>
      </p:pic>
    </p:spTree>
    <p:extLst>
      <p:ext uri="{BB962C8B-B14F-4D97-AF65-F5344CB8AC3E}">
        <p14:creationId xmlns:p14="http://schemas.microsoft.com/office/powerpoint/2010/main" val="9785536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3376"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2057400"/>
            <a:ext cx="8458200" cy="2590800"/>
          </a:xfrm>
        </p:spPr>
        <p:txBody>
          <a:bodyPr>
            <a:normAutofit fontScale="77500" lnSpcReduction="20000"/>
          </a:bodyPr>
          <a:lstStyle/>
          <a:p>
            <a:pPr algn="l" rtl="0">
              <a:buNone/>
            </a:pPr>
            <a:r>
              <a:rPr lang="en-US" b="1" i="1" dirty="0"/>
              <a:t> </a:t>
            </a:r>
            <a:r>
              <a:rPr lang="en-US" dirty="0"/>
              <a:t>At long last I am able to say </a:t>
            </a:r>
            <a:r>
              <a:rPr lang="en-US" b="1" baseline="30000" dirty="0"/>
              <a:t>1</a:t>
            </a:r>
            <a:r>
              <a:rPr lang="en-US" dirty="0"/>
              <a:t>____ few words of my own. I have never wanted to withhold anything, but until now it has not been constitutionally possible for me to speak. But you must believe me when I tell you that I have found it impossible to carry </a:t>
            </a:r>
            <a:r>
              <a:rPr lang="en-US" b="1" baseline="30000" dirty="0"/>
              <a:t>2</a:t>
            </a:r>
            <a:r>
              <a:rPr lang="en-US" dirty="0"/>
              <a:t>_____ heavy burden of </a:t>
            </a:r>
            <a:r>
              <a:rPr lang="en-US" b="1" baseline="30000" dirty="0"/>
              <a:t>3</a:t>
            </a:r>
            <a:r>
              <a:rPr lang="en-US" dirty="0"/>
              <a:t>_____ responsibility, and to discharge my duties as King as I would wish to do, without </a:t>
            </a:r>
            <a:r>
              <a:rPr lang="en-US" b="1" baseline="30000" dirty="0"/>
              <a:t>4</a:t>
            </a:r>
            <a:r>
              <a:rPr lang="en-US" dirty="0"/>
              <a:t>_____ help and support of </a:t>
            </a:r>
            <a:r>
              <a:rPr lang="en-US" b="1" baseline="30000" dirty="0"/>
              <a:t>5</a:t>
            </a:r>
            <a:r>
              <a:rPr lang="en-US" dirty="0"/>
              <a:t>_____ woman I love.</a:t>
            </a:r>
            <a:endParaRPr lang="ar-SA" dirty="0"/>
          </a:p>
        </p:txBody>
      </p:sp>
      <p:sp>
        <p:nvSpPr>
          <p:cNvPr id="4" name="عنوان 1"/>
          <p:cNvSpPr>
            <a:spLocks noGrp="1"/>
          </p:cNvSpPr>
          <p:nvPr>
            <p:ph type="title"/>
          </p:nvPr>
        </p:nvSpPr>
        <p:spPr>
          <a:xfrm>
            <a:off x="457200" y="274638"/>
            <a:ext cx="8229600" cy="639762"/>
          </a:xfrm>
          <a:solidFill>
            <a:schemeClr val="accent6">
              <a:lumMod val="20000"/>
              <a:lumOff val="80000"/>
            </a:schemeClr>
          </a:solidFill>
        </p:spPr>
        <p:txBody>
          <a:bodyPr>
            <a:normAutofit fontScale="90000"/>
          </a:bodyPr>
          <a:lstStyle/>
          <a:p>
            <a:pPr algn="l" rtl="0"/>
            <a:r>
              <a:rPr lang="en-US" sz="3600" b="1" dirty="0"/>
              <a:t>GRAMMAR         articles        p. 85 </a:t>
            </a:r>
            <a:endParaRPr lang="ar-SA" sz="3600" b="1" dirty="0"/>
          </a:p>
        </p:txBody>
      </p:sp>
      <p:sp>
        <p:nvSpPr>
          <p:cNvPr id="6" name="مربع نص 5"/>
          <p:cNvSpPr txBox="1"/>
          <p:nvPr/>
        </p:nvSpPr>
        <p:spPr>
          <a:xfrm>
            <a:off x="457200" y="990600"/>
            <a:ext cx="8229600" cy="892552"/>
          </a:xfrm>
          <a:prstGeom prst="rect">
            <a:avLst/>
          </a:prstGeom>
          <a:solidFill>
            <a:schemeClr val="accent3">
              <a:lumMod val="20000"/>
              <a:lumOff val="80000"/>
            </a:schemeClr>
          </a:solidFill>
        </p:spPr>
        <p:txBody>
          <a:bodyPr wrap="square" rtlCol="1">
            <a:spAutoFit/>
          </a:bodyPr>
          <a:lstStyle/>
          <a:p>
            <a:pPr algn="l" rtl="0"/>
            <a:r>
              <a:rPr lang="en-US" sz="2600" b="1" dirty="0"/>
              <a:t>Use the glossary to help you. Complete the speech with   </a:t>
            </a:r>
            <a:r>
              <a:rPr lang="en-US" sz="2600" b="1" i="1" dirty="0">
                <a:solidFill>
                  <a:srgbClr val="0070C0"/>
                </a:solidFill>
              </a:rPr>
              <a:t>a</a:t>
            </a:r>
            <a:r>
              <a:rPr lang="en-US" sz="2600" b="1" i="1" dirty="0"/>
              <a:t>, </a:t>
            </a:r>
            <a:r>
              <a:rPr lang="en-US" sz="2600" b="1" i="1" dirty="0">
                <a:solidFill>
                  <a:srgbClr val="0070C0"/>
                </a:solidFill>
              </a:rPr>
              <a:t>an</a:t>
            </a:r>
            <a:r>
              <a:rPr lang="en-US" sz="2600" b="1" i="1" dirty="0"/>
              <a:t>, </a:t>
            </a:r>
            <a:r>
              <a:rPr lang="en-US" sz="2600" b="1" i="1" dirty="0">
                <a:solidFill>
                  <a:srgbClr val="0070C0"/>
                </a:solidFill>
              </a:rPr>
              <a:t>the</a:t>
            </a:r>
            <a:r>
              <a:rPr lang="en-US" sz="2600" b="1" i="1" dirty="0"/>
              <a:t>, </a:t>
            </a:r>
            <a:r>
              <a:rPr lang="en-US" sz="2600" b="1" dirty="0"/>
              <a:t>or </a:t>
            </a:r>
            <a:r>
              <a:rPr lang="en-US" sz="2600" b="1" dirty="0">
                <a:solidFill>
                  <a:srgbClr val="0070C0"/>
                </a:solidFill>
              </a:rPr>
              <a:t>(-)</a:t>
            </a:r>
            <a:r>
              <a:rPr lang="en-US" sz="2600" b="1" dirty="0"/>
              <a:t>. </a:t>
            </a:r>
            <a:r>
              <a:rPr lang="en-US" sz="2600" b="1" dirty="0">
                <a:solidFill>
                  <a:srgbClr val="7030A0"/>
                </a:solidFill>
              </a:rPr>
              <a:t>Click to check your answers.</a:t>
            </a:r>
            <a:r>
              <a:rPr lang="en-US" sz="2600" b="1" dirty="0"/>
              <a:t> </a:t>
            </a:r>
            <a:endParaRPr lang="ar-SY" sz="2600" b="1" dirty="0"/>
          </a:p>
        </p:txBody>
      </p:sp>
      <p:sp>
        <p:nvSpPr>
          <p:cNvPr id="7" name="عنصر نائب للمحتوى 2"/>
          <p:cNvSpPr txBox="1">
            <a:spLocks/>
          </p:cNvSpPr>
          <p:nvPr/>
        </p:nvSpPr>
        <p:spPr>
          <a:xfrm>
            <a:off x="609600" y="4648200"/>
            <a:ext cx="8001000" cy="1905000"/>
          </a:xfrm>
          <a:prstGeom prst="rect">
            <a:avLst/>
          </a:prstGeom>
          <a:solidFill>
            <a:schemeClr val="accent2">
              <a:lumMod val="20000"/>
              <a:lumOff val="80000"/>
            </a:schemeClr>
          </a:solidFill>
        </p:spPr>
        <p:txBody>
          <a:bodyPr vert="horz" lIns="91440" tIns="45720" rIns="91440" bIns="45720" rtlCol="1">
            <a:normAutofit fontScale="92500" lnSpcReduction="10000"/>
          </a:bodyPr>
          <a:lstStyle/>
          <a:p>
            <a:pPr marL="342900" lvl="0" indent="-342900" algn="l" rtl="0">
              <a:spcBef>
                <a:spcPct val="20000"/>
              </a:spcBef>
            </a:pPr>
            <a:r>
              <a:rPr lang="en-US" sz="2400" b="1" dirty="0">
                <a:solidFill>
                  <a:srgbClr val="7030A0"/>
                </a:solidFill>
              </a:rPr>
              <a:t>abdicate</a:t>
            </a:r>
            <a:r>
              <a:rPr lang="en-US" sz="2400" dirty="0"/>
              <a:t>: give up the position of being king or queen</a:t>
            </a:r>
          </a:p>
          <a:p>
            <a:pPr marL="342900" lvl="0" indent="-342900" algn="l" rtl="0">
              <a:spcBef>
                <a:spcPct val="20000"/>
              </a:spcBef>
            </a:pPr>
            <a:r>
              <a:rPr lang="en-US" sz="2400" b="1" dirty="0">
                <a:solidFill>
                  <a:srgbClr val="7030A0"/>
                </a:solidFill>
              </a:rPr>
              <a:t>at long last</a:t>
            </a:r>
            <a:r>
              <a:rPr lang="en-US" sz="2400" dirty="0"/>
              <a:t>: finally, in the end</a:t>
            </a:r>
          </a:p>
          <a:p>
            <a:pPr marL="342900" lvl="0" indent="-342900" algn="l" rtl="0">
              <a:spcBef>
                <a:spcPct val="20000"/>
              </a:spcBef>
            </a:pPr>
            <a:r>
              <a:rPr lang="en-US" sz="2400" b="1" dirty="0">
                <a:solidFill>
                  <a:srgbClr val="7030A0"/>
                </a:solidFill>
              </a:rPr>
              <a:t>withhold</a:t>
            </a:r>
            <a:r>
              <a:rPr lang="en-US" sz="2400" dirty="0"/>
              <a:t>: keep back, not say</a:t>
            </a:r>
          </a:p>
          <a:p>
            <a:pPr marL="342900" lvl="0" indent="-342900" algn="l" rtl="0">
              <a:spcBef>
                <a:spcPct val="20000"/>
              </a:spcBef>
            </a:pPr>
            <a:r>
              <a:rPr lang="en-US" sz="2400" b="1" dirty="0">
                <a:solidFill>
                  <a:srgbClr val="7030A0"/>
                </a:solidFill>
              </a:rPr>
              <a:t>burden</a:t>
            </a:r>
            <a:r>
              <a:rPr lang="en-US" sz="2400" dirty="0"/>
              <a:t>: </a:t>
            </a:r>
            <a:r>
              <a:rPr lang="en-US" sz="2400" dirty="0" err="1"/>
              <a:t>sth</a:t>
            </a:r>
            <a:r>
              <a:rPr lang="en-US" sz="2400" dirty="0"/>
              <a:t> which is carried with difficulty, an obligation</a:t>
            </a:r>
          </a:p>
          <a:p>
            <a:pPr marL="342900" lvl="0" indent="-342900" algn="l" rtl="0">
              <a:spcBef>
                <a:spcPct val="20000"/>
              </a:spcBef>
            </a:pPr>
            <a:r>
              <a:rPr lang="en-US" sz="2400" b="1" dirty="0">
                <a:solidFill>
                  <a:srgbClr val="7030A0"/>
                </a:solidFill>
              </a:rPr>
              <a:t>discharge</a:t>
            </a:r>
            <a:r>
              <a:rPr lang="en-US" sz="2400" dirty="0"/>
              <a:t> </a:t>
            </a:r>
            <a:r>
              <a:rPr lang="en-US" sz="2400" b="1" dirty="0">
                <a:solidFill>
                  <a:srgbClr val="7030A0"/>
                </a:solidFill>
              </a:rPr>
              <a:t>a</a:t>
            </a:r>
            <a:r>
              <a:rPr lang="en-US" sz="2400" dirty="0"/>
              <a:t> </a:t>
            </a:r>
            <a:r>
              <a:rPr lang="en-US" sz="2400" b="1" dirty="0">
                <a:solidFill>
                  <a:srgbClr val="7030A0"/>
                </a:solidFill>
              </a:rPr>
              <a:t>duty</a:t>
            </a:r>
            <a:r>
              <a:rPr lang="en-US" sz="2400" dirty="0"/>
              <a:t>: do what you have to do</a:t>
            </a:r>
            <a:endParaRPr kumimoji="0" lang="ar-SA" sz="3200" i="0" u="none" strike="noStrike" kern="1200" cap="none" spc="0" normalizeH="0" baseline="0" noProof="0" dirty="0">
              <a:ln>
                <a:noFill/>
              </a:ln>
              <a:solidFill>
                <a:schemeClr val="tx1"/>
              </a:solidFill>
              <a:effectLst/>
              <a:uLnTx/>
              <a:uFillTx/>
              <a:latin typeface="+mn-lt"/>
              <a:ea typeface="+mn-ea"/>
              <a:cs typeface="+mn-cs"/>
            </a:endParaRPr>
          </a:p>
        </p:txBody>
      </p:sp>
      <p:sp>
        <p:nvSpPr>
          <p:cNvPr id="8" name="مربع نص 7"/>
          <p:cNvSpPr txBox="1"/>
          <p:nvPr/>
        </p:nvSpPr>
        <p:spPr>
          <a:xfrm>
            <a:off x="1524000" y="3200400"/>
            <a:ext cx="838200" cy="492443"/>
          </a:xfrm>
          <a:prstGeom prst="rect">
            <a:avLst/>
          </a:prstGeom>
          <a:noFill/>
        </p:spPr>
        <p:txBody>
          <a:bodyPr wrap="square" rtlCol="1">
            <a:spAutoFit/>
          </a:bodyPr>
          <a:lstStyle/>
          <a:p>
            <a:pPr algn="ctr"/>
            <a:r>
              <a:rPr lang="en-US" sz="2600" b="1" i="1" dirty="0">
                <a:solidFill>
                  <a:srgbClr val="0070C0"/>
                </a:solidFill>
              </a:rPr>
              <a:t>the</a:t>
            </a:r>
            <a:endParaRPr lang="ar-SY" sz="2600" b="1" i="1" dirty="0">
              <a:solidFill>
                <a:srgbClr val="0070C0"/>
              </a:solidFill>
            </a:endParaRPr>
          </a:p>
        </p:txBody>
      </p:sp>
      <p:sp>
        <p:nvSpPr>
          <p:cNvPr id="9" name="مربع نص 8"/>
          <p:cNvSpPr txBox="1"/>
          <p:nvPr/>
        </p:nvSpPr>
        <p:spPr>
          <a:xfrm>
            <a:off x="914400" y="3810000"/>
            <a:ext cx="762000" cy="492443"/>
          </a:xfrm>
          <a:prstGeom prst="rect">
            <a:avLst/>
          </a:prstGeom>
          <a:noFill/>
        </p:spPr>
        <p:txBody>
          <a:bodyPr wrap="square" rtlCol="1">
            <a:spAutoFit/>
          </a:bodyPr>
          <a:lstStyle/>
          <a:p>
            <a:pPr algn="ctr"/>
            <a:r>
              <a:rPr lang="en-US" sz="2600" b="1" i="1" dirty="0">
                <a:solidFill>
                  <a:srgbClr val="0070C0"/>
                </a:solidFill>
              </a:rPr>
              <a:t>the</a:t>
            </a:r>
            <a:endParaRPr lang="ar-SY" sz="2600" b="1" i="1" dirty="0">
              <a:solidFill>
                <a:srgbClr val="0070C0"/>
              </a:solidFill>
            </a:endParaRPr>
          </a:p>
        </p:txBody>
      </p:sp>
      <p:sp>
        <p:nvSpPr>
          <p:cNvPr id="10" name="مربع نص 9"/>
          <p:cNvSpPr txBox="1"/>
          <p:nvPr/>
        </p:nvSpPr>
        <p:spPr>
          <a:xfrm>
            <a:off x="4419600" y="3810000"/>
            <a:ext cx="762000" cy="492443"/>
          </a:xfrm>
          <a:prstGeom prst="rect">
            <a:avLst/>
          </a:prstGeom>
          <a:noFill/>
        </p:spPr>
        <p:txBody>
          <a:bodyPr wrap="square" rtlCol="1">
            <a:spAutoFit/>
          </a:bodyPr>
          <a:lstStyle/>
          <a:p>
            <a:pPr algn="ctr"/>
            <a:r>
              <a:rPr lang="en-US" sz="2600" b="1" i="1" dirty="0">
                <a:solidFill>
                  <a:srgbClr val="0070C0"/>
                </a:solidFill>
              </a:rPr>
              <a:t>the</a:t>
            </a:r>
            <a:endParaRPr lang="ar-SY" sz="2600" b="1" i="1" dirty="0">
              <a:solidFill>
                <a:srgbClr val="0070C0"/>
              </a:solidFill>
            </a:endParaRPr>
          </a:p>
        </p:txBody>
      </p:sp>
      <p:sp>
        <p:nvSpPr>
          <p:cNvPr id="11" name="مربع نص 10"/>
          <p:cNvSpPr txBox="1"/>
          <p:nvPr/>
        </p:nvSpPr>
        <p:spPr>
          <a:xfrm>
            <a:off x="4114800" y="1981200"/>
            <a:ext cx="762000" cy="492443"/>
          </a:xfrm>
          <a:prstGeom prst="rect">
            <a:avLst/>
          </a:prstGeom>
          <a:noFill/>
        </p:spPr>
        <p:txBody>
          <a:bodyPr wrap="square" rtlCol="1">
            <a:spAutoFit/>
          </a:bodyPr>
          <a:lstStyle/>
          <a:p>
            <a:pPr algn="ctr"/>
            <a:r>
              <a:rPr lang="en-US" sz="2600" b="1" i="1" dirty="0">
                <a:solidFill>
                  <a:srgbClr val="0070C0"/>
                </a:solidFill>
              </a:rPr>
              <a:t>a</a:t>
            </a:r>
            <a:endParaRPr lang="ar-SY" sz="2600" b="1" i="1" dirty="0">
              <a:solidFill>
                <a:srgbClr val="0070C0"/>
              </a:solidFill>
            </a:endParaRPr>
          </a:p>
        </p:txBody>
      </p:sp>
      <p:sp>
        <p:nvSpPr>
          <p:cNvPr id="12" name="مربع نص 11"/>
          <p:cNvSpPr txBox="1"/>
          <p:nvPr/>
        </p:nvSpPr>
        <p:spPr>
          <a:xfrm>
            <a:off x="4724400" y="3200400"/>
            <a:ext cx="685800" cy="523220"/>
          </a:xfrm>
          <a:prstGeom prst="rect">
            <a:avLst/>
          </a:prstGeom>
          <a:noFill/>
        </p:spPr>
        <p:txBody>
          <a:bodyPr wrap="square" rtlCol="1">
            <a:spAutoFit/>
          </a:bodyPr>
          <a:lstStyle/>
          <a:p>
            <a:pPr algn="ctr"/>
            <a:r>
              <a:rPr lang="en-US" sz="2800" b="1" dirty="0">
                <a:solidFill>
                  <a:srgbClr val="0070C0"/>
                </a:solidFill>
              </a:rPr>
              <a:t>(-)</a:t>
            </a:r>
            <a:endParaRPr lang="ar-SY" sz="2600" b="1" i="1" dirty="0">
              <a:solidFill>
                <a:srgbClr val="0070C0"/>
              </a:solidFill>
            </a:endParaRP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82887" y="304800"/>
            <a:ext cx="609600" cy="609600"/>
          </a:xfrm>
          <a:prstGeom prst="rect">
            <a:avLst/>
          </a:prstGeom>
        </p:spPr>
      </p:pic>
    </p:spTree>
    <p:extLst>
      <p:ext uri="{BB962C8B-B14F-4D97-AF65-F5344CB8AC3E}">
        <p14:creationId xmlns:p14="http://schemas.microsoft.com/office/powerpoint/2010/main" val="978553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2"/>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36054" fill="hold"/>
                                        <p:tgtEl>
                                          <p:spTgt spid="2"/>
                                        </p:tgtEl>
                                      </p:cBhvr>
                                    </p:cmd>
                                  </p:childTnLst>
                                </p:cTn>
                              </p:par>
                            </p:childTnLst>
                          </p:cTn>
                        </p:par>
                      </p:childTnLst>
                    </p:cTn>
                  </p:par>
                </p:childTnLst>
              </p:cTn>
              <p:nextCondLst>
                <p:cond evt="onClick" delay="0">
                  <p:tgtEl>
                    <p:spTgt spid="2"/>
                  </p:tgtEl>
                </p:cond>
              </p:nextCondLst>
            </p:seq>
            <p:audio>
              <p:cMediaNode vol="80000">
                <p:cTn id="38" fill="hold" display="0">
                  <p:stCondLst>
                    <p:cond delay="indefinite"/>
                  </p:stCondLst>
                  <p:endCondLst>
                    <p:cond evt="onStopAudio" delay="0">
                      <p:tgtEl>
                        <p:sldTgt/>
                      </p:tgtEl>
                    </p:cond>
                  </p:endCondLst>
                </p:cTn>
                <p:tgtEl>
                  <p:spTgt spid="2"/>
                </p:tgtEl>
              </p:cMediaNode>
            </p:audio>
          </p:childTnLst>
        </p:cTn>
      </p:par>
    </p:tnLst>
    <p:bldLst>
      <p:bldP spid="8" grpId="0"/>
      <p:bldP spid="9" grpId="0"/>
      <p:bldP spid="10" grpId="0"/>
      <p:bldP spid="11" grpId="0"/>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39762"/>
          </a:xfrm>
          <a:solidFill>
            <a:schemeClr val="tx2">
              <a:lumMod val="20000"/>
              <a:lumOff val="80000"/>
            </a:schemeClr>
          </a:solidFill>
        </p:spPr>
        <p:txBody>
          <a:bodyPr>
            <a:normAutofit fontScale="90000"/>
          </a:bodyPr>
          <a:lstStyle/>
          <a:p>
            <a:r>
              <a:rPr lang="en-US" sz="3600" b="1" dirty="0"/>
              <a:t>Presentation Disasters!   P. 86</a:t>
            </a:r>
            <a:endParaRPr lang="ar-SA" sz="3600" b="1" dirty="0"/>
          </a:p>
        </p:txBody>
      </p:sp>
      <p:sp>
        <p:nvSpPr>
          <p:cNvPr id="3" name="عنصر نائب للمحتوى 2"/>
          <p:cNvSpPr>
            <a:spLocks noGrp="1"/>
          </p:cNvSpPr>
          <p:nvPr>
            <p:ph idx="1"/>
          </p:nvPr>
        </p:nvSpPr>
        <p:spPr>
          <a:xfrm>
            <a:off x="457200" y="1981200"/>
            <a:ext cx="8382000" cy="4495800"/>
          </a:xfrm>
        </p:spPr>
        <p:txBody>
          <a:bodyPr>
            <a:normAutofit fontScale="77500" lnSpcReduction="20000"/>
          </a:bodyPr>
          <a:lstStyle/>
          <a:p>
            <a:pPr algn="l" rtl="0"/>
            <a:r>
              <a:rPr lang="en-US" b="1" dirty="0">
                <a:solidFill>
                  <a:srgbClr val="0070C0"/>
                </a:solidFill>
              </a:rPr>
              <a:t>However bad you think your presentation has been, take some comfort from the fact that at least it probably wasn’t as bad as these true stories.. </a:t>
            </a:r>
            <a:r>
              <a:rPr lang="en-US" dirty="0"/>
              <a:t/>
            </a:r>
            <a:br>
              <a:rPr lang="en-US" dirty="0"/>
            </a:br>
            <a:r>
              <a:rPr lang="en-US" dirty="0"/>
              <a:t>A FEW YEARS AGO I had to give a presentation to the Belgian management team of an international IT company. Not wishing to be the typical 'Brit‘ presenting in English, I had carefully prepared my presentation in French. I intended it as a surprise so I didn't say anything beforehand. After speaking in French for 45 minutes I was halfway through my</a:t>
            </a:r>
            <a:br>
              <a:rPr lang="en-US" dirty="0"/>
            </a:br>
            <a:r>
              <a:rPr lang="en-US" dirty="0"/>
              <a:t>presentation and we had a break for coffee. At this point</a:t>
            </a:r>
            <a:br>
              <a:rPr lang="en-US" dirty="0"/>
            </a:br>
            <a:r>
              <a:rPr lang="en-US" dirty="0"/>
              <a:t>the manager of the company came up to me asked me if I would change to speaking in English. 'Is my French that bad?‘ I said. 'No,' he replied, 'it’s just that we are all from the Dutch-speaking part of Belgium.‘ </a:t>
            </a:r>
            <a:endParaRPr lang="ar-SA" dirty="0"/>
          </a:p>
        </p:txBody>
      </p:sp>
      <p:sp>
        <p:nvSpPr>
          <p:cNvPr id="4" name="مربع نص 3"/>
          <p:cNvSpPr txBox="1"/>
          <p:nvPr/>
        </p:nvSpPr>
        <p:spPr>
          <a:xfrm>
            <a:off x="457200" y="1066800"/>
            <a:ext cx="8229600" cy="830997"/>
          </a:xfrm>
          <a:prstGeom prst="rect">
            <a:avLst/>
          </a:prstGeom>
          <a:solidFill>
            <a:schemeClr val="accent6">
              <a:lumMod val="20000"/>
              <a:lumOff val="80000"/>
            </a:schemeClr>
          </a:solidFill>
        </p:spPr>
        <p:txBody>
          <a:bodyPr wrap="square" rtlCol="1">
            <a:spAutoFit/>
          </a:bodyPr>
          <a:lstStyle/>
          <a:p>
            <a:pPr algn="l" rtl="0"/>
            <a:r>
              <a:rPr lang="en-US" sz="2400" dirty="0"/>
              <a:t>Read part of an article about presentation disasters. Which tip from  </a:t>
            </a:r>
            <a:r>
              <a:rPr lang="en-US" sz="2400" b="1" i="1" dirty="0"/>
              <a:t>Ten Top Tips </a:t>
            </a:r>
            <a:r>
              <a:rPr lang="en-US" sz="2400" dirty="0"/>
              <a:t>below should the speaker have remembered?</a:t>
            </a:r>
            <a:endParaRPr lang="ar-SY" sz="2400" dirty="0"/>
          </a:p>
        </p:txBody>
      </p:sp>
      <p:pic>
        <p:nvPicPr>
          <p:cNvPr id="5"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104496" y="289719"/>
            <a:ext cx="609600" cy="609600"/>
          </a:xfrm>
          <a:prstGeom prst="rect">
            <a:avLst/>
          </a:prstGeom>
        </p:spPr>
      </p:pic>
    </p:spTree>
    <p:extLst>
      <p:ext uri="{BB962C8B-B14F-4D97-AF65-F5344CB8AC3E}">
        <p14:creationId xmlns:p14="http://schemas.microsoft.com/office/powerpoint/2010/main" val="34337605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2827"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39762"/>
          </a:xfrm>
          <a:solidFill>
            <a:schemeClr val="tx2">
              <a:lumMod val="20000"/>
              <a:lumOff val="80000"/>
            </a:schemeClr>
          </a:solidFill>
        </p:spPr>
        <p:txBody>
          <a:bodyPr>
            <a:normAutofit fontScale="90000"/>
          </a:bodyPr>
          <a:lstStyle/>
          <a:p>
            <a:r>
              <a:rPr lang="en-US" sz="3600" b="1" dirty="0"/>
              <a:t>Presentation Disasters!   P. 86</a:t>
            </a:r>
            <a:endParaRPr lang="ar-SA" sz="3600" b="1" dirty="0"/>
          </a:p>
        </p:txBody>
      </p:sp>
      <p:sp>
        <p:nvSpPr>
          <p:cNvPr id="3" name="عنصر نائب للمحتوى 2"/>
          <p:cNvSpPr>
            <a:spLocks noGrp="1"/>
          </p:cNvSpPr>
          <p:nvPr>
            <p:ph idx="1"/>
          </p:nvPr>
        </p:nvSpPr>
        <p:spPr>
          <a:xfrm>
            <a:off x="381000" y="1981200"/>
            <a:ext cx="8534400" cy="4572000"/>
          </a:xfrm>
        </p:spPr>
        <p:txBody>
          <a:bodyPr>
            <a:normAutofit fontScale="70000" lnSpcReduction="20000"/>
          </a:bodyPr>
          <a:lstStyle/>
          <a:p>
            <a:pPr algn="l" rtl="0"/>
            <a:r>
              <a:rPr lang="en-US" sz="3300" b="1" dirty="0">
                <a:solidFill>
                  <a:srgbClr val="0070C0"/>
                </a:solidFill>
              </a:rPr>
              <a:t>Ten top tips for speaking in public</a:t>
            </a:r>
          </a:p>
          <a:p>
            <a:pPr algn="l" rtl="0">
              <a:buNone/>
            </a:pPr>
            <a:r>
              <a:rPr lang="en-US" sz="3300" dirty="0"/>
              <a:t>1 Don't make your presentation too long.</a:t>
            </a:r>
          </a:p>
          <a:p>
            <a:pPr algn="l" rtl="0">
              <a:buNone/>
            </a:pPr>
            <a:r>
              <a:rPr lang="en-US" sz="3300" dirty="0"/>
              <a:t>2 Don't have more than four or five main points.</a:t>
            </a:r>
          </a:p>
          <a:p>
            <a:pPr algn="l" rtl="0">
              <a:buNone/>
            </a:pPr>
            <a:r>
              <a:rPr lang="en-US" sz="3300" dirty="0"/>
              <a:t>3 Even if something distracting happens try not to lose your concentration.</a:t>
            </a:r>
          </a:p>
          <a:p>
            <a:pPr algn="l" rtl="0">
              <a:buNone/>
            </a:pPr>
            <a:r>
              <a:rPr lang="en-US" sz="3300" dirty="0"/>
              <a:t>4 Be careful about telling jokes – they may not be appropriate.</a:t>
            </a:r>
          </a:p>
          <a:p>
            <a:pPr algn="l" rtl="0">
              <a:buNone/>
            </a:pPr>
            <a:r>
              <a:rPr lang="en-US" sz="3300" dirty="0"/>
              <a:t>5 Always be punctual: start on time and try to finish on time.</a:t>
            </a:r>
          </a:p>
          <a:p>
            <a:pPr algn="l" rtl="0">
              <a:buNone/>
            </a:pPr>
            <a:r>
              <a:rPr lang="en-US" sz="3300" dirty="0"/>
              <a:t>6 Get to know as much as possible about your audience beforehand.</a:t>
            </a:r>
          </a:p>
          <a:p>
            <a:pPr algn="l" rtl="0">
              <a:buNone/>
            </a:pPr>
            <a:r>
              <a:rPr lang="en-US" sz="3300" dirty="0"/>
              <a:t>7 Try not to repeat yourself too much.</a:t>
            </a:r>
          </a:p>
          <a:p>
            <a:pPr algn="l" rtl="0">
              <a:buNone/>
            </a:pPr>
            <a:r>
              <a:rPr lang="en-US" sz="3300" dirty="0"/>
              <a:t>8 Be careful not to speak too fast.</a:t>
            </a:r>
          </a:p>
          <a:p>
            <a:pPr algn="l" rtl="0">
              <a:buNone/>
            </a:pPr>
            <a:r>
              <a:rPr lang="en-US" sz="3300" dirty="0"/>
              <a:t>9 </a:t>
            </a:r>
            <a:r>
              <a:rPr lang="en-US" sz="3300" dirty="0" err="1"/>
              <a:t>Practise</a:t>
            </a:r>
            <a:r>
              <a:rPr lang="en-US" sz="3300" dirty="0"/>
              <a:t> your presentation beforehand.</a:t>
            </a:r>
          </a:p>
          <a:p>
            <a:pPr algn="l" rtl="0">
              <a:buNone/>
            </a:pPr>
            <a:r>
              <a:rPr lang="en-US" sz="3300" dirty="0"/>
              <a:t>10 Make sure the equipment you need is working properly before you start.                                                      </a:t>
            </a:r>
            <a:r>
              <a:rPr lang="en-US" sz="3600" b="1" dirty="0">
                <a:solidFill>
                  <a:srgbClr val="7030A0"/>
                </a:solidFill>
              </a:rPr>
              <a:t>Click to check your answer.</a:t>
            </a:r>
            <a:r>
              <a:rPr lang="en-US" sz="3300" dirty="0"/>
              <a:t>                   </a:t>
            </a:r>
            <a:endParaRPr lang="ar-SA" sz="3300" dirty="0"/>
          </a:p>
        </p:txBody>
      </p:sp>
      <p:sp>
        <p:nvSpPr>
          <p:cNvPr id="4" name="مربع نص 3"/>
          <p:cNvSpPr txBox="1"/>
          <p:nvPr/>
        </p:nvSpPr>
        <p:spPr>
          <a:xfrm>
            <a:off x="457200" y="1066800"/>
            <a:ext cx="8229600" cy="830997"/>
          </a:xfrm>
          <a:prstGeom prst="rect">
            <a:avLst/>
          </a:prstGeom>
          <a:solidFill>
            <a:schemeClr val="accent6">
              <a:lumMod val="20000"/>
              <a:lumOff val="80000"/>
            </a:schemeClr>
          </a:solidFill>
        </p:spPr>
        <p:txBody>
          <a:bodyPr wrap="square" rtlCol="1">
            <a:spAutoFit/>
          </a:bodyPr>
          <a:lstStyle/>
          <a:p>
            <a:pPr algn="l" rtl="0"/>
            <a:r>
              <a:rPr lang="en-US" sz="2400" dirty="0"/>
              <a:t>Read part of an article about presentation disasters. Which tip from  </a:t>
            </a:r>
            <a:r>
              <a:rPr lang="en-US" sz="2400" b="1" i="1" dirty="0"/>
              <a:t>Ten Top Tips </a:t>
            </a:r>
            <a:r>
              <a:rPr lang="en-US" sz="2400" dirty="0"/>
              <a:t>below should the speaker have remembered?</a:t>
            </a:r>
            <a:endParaRPr lang="ar-SY" sz="2400" dirty="0"/>
          </a:p>
        </p:txBody>
      </p:sp>
      <p:cxnSp>
        <p:nvCxnSpPr>
          <p:cNvPr id="6" name="رابط مستقيم 5"/>
          <p:cNvCxnSpPr/>
          <p:nvPr/>
        </p:nvCxnSpPr>
        <p:spPr>
          <a:xfrm>
            <a:off x="457200" y="4724400"/>
            <a:ext cx="8229600" cy="1588"/>
          </a:xfrm>
          <a:prstGeom prst="line">
            <a:avLst/>
          </a:prstGeom>
          <a:ln w="38100">
            <a:solidFill>
              <a:srgbClr val="D802C9"/>
            </a:solidFill>
          </a:ln>
        </p:spPr>
        <p:style>
          <a:lnRef idx="1">
            <a:schemeClr val="accent1"/>
          </a:lnRef>
          <a:fillRef idx="0">
            <a:schemeClr val="accent1"/>
          </a:fillRef>
          <a:effectRef idx="0">
            <a:schemeClr val="accent1"/>
          </a:effectRef>
          <a:fontRef idx="minor">
            <a:schemeClr val="tx1"/>
          </a:fontRef>
        </p:style>
      </p:cxnSp>
      <p:pic>
        <p:nvPicPr>
          <p:cNvPr id="5"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77200" y="274638"/>
            <a:ext cx="609600" cy="609600"/>
          </a:xfrm>
          <a:prstGeom prst="rect">
            <a:avLst/>
          </a:prstGeom>
        </p:spPr>
      </p:pic>
    </p:spTree>
    <p:extLst>
      <p:ext uri="{BB962C8B-B14F-4D97-AF65-F5344CB8AC3E}">
        <p14:creationId xmlns:p14="http://schemas.microsoft.com/office/powerpoint/2010/main" val="3433760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5"/>
                    </p:tgtEl>
                  </p:cond>
                </p:stCondLst>
                <p:endSync evt="end" delay="0">
                  <p:rtn val="all"/>
                </p:endSync>
                <p:childTnLst>
                  <p:par>
                    <p:cTn id="10" fill="hold">
                      <p:stCondLst>
                        <p:cond delay="0"/>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3461" fill="hold"/>
                                        <p:tgtEl>
                                          <p:spTgt spid="5"/>
                                        </p:tgtEl>
                                      </p:cBhvr>
                                    </p:cmd>
                                  </p:childTnLst>
                                </p:cTn>
                              </p:par>
                            </p:childTnLst>
                          </p:cTn>
                        </p:par>
                      </p:childTnLst>
                    </p:cTn>
                  </p:par>
                </p:childTnLst>
              </p:cTn>
              <p:nextCondLst>
                <p:cond evt="onClick" delay="0">
                  <p:tgtEl>
                    <p:spTgt spid="5"/>
                  </p:tgtEl>
                </p:cond>
              </p:nextCondLst>
            </p:seq>
            <p:audio>
              <p:cMediaNode vol="80000">
                <p:cTn id="14" fill="hold" display="0">
                  <p:stCondLst>
                    <p:cond delay="indefinite"/>
                  </p:stCondLst>
                  <p:endCondLst>
                    <p:cond evt="onStopAudio" delay="0">
                      <p:tgtEl>
                        <p:sldTgt/>
                      </p:tgtEl>
                    </p:cond>
                  </p:endCondLst>
                </p:cTn>
                <p:tgtEl>
                  <p:spTgt spid="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4"/>
          <a:srcRect l="48444" t="24470" r="27282" b="10768"/>
          <a:stretch>
            <a:fillRect/>
          </a:stretch>
        </p:blipFill>
        <p:spPr bwMode="auto">
          <a:xfrm>
            <a:off x="228600" y="228600"/>
            <a:ext cx="4191000" cy="6286500"/>
          </a:xfrm>
          <a:prstGeom prst="rect">
            <a:avLst/>
          </a:prstGeom>
          <a:noFill/>
          <a:ln w="9525">
            <a:noFill/>
            <a:miter lim="800000"/>
            <a:headEnd/>
            <a:tailEnd/>
          </a:ln>
          <a:effectLst/>
        </p:spPr>
      </p:pic>
      <p:sp>
        <p:nvSpPr>
          <p:cNvPr id="4" name="عنوان 1"/>
          <p:cNvSpPr txBox="1">
            <a:spLocks/>
          </p:cNvSpPr>
          <p:nvPr/>
        </p:nvSpPr>
        <p:spPr>
          <a:xfrm>
            <a:off x="3276600" y="304800"/>
            <a:ext cx="5410200" cy="685800"/>
          </a:xfrm>
          <a:prstGeom prst="rect">
            <a:avLst/>
          </a:prstGeom>
          <a:solidFill>
            <a:schemeClr val="tx2">
              <a:lumMod val="20000"/>
              <a:lumOff val="80000"/>
            </a:schemeClr>
          </a:solidFill>
        </p:spPr>
        <p:txBody>
          <a:bodyPr vert="horz" lIns="91440" tIns="45720" rIns="91440" bIns="45720" rtlCol="1"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chemeClr val="tx1"/>
                </a:solidFill>
                <a:effectLst/>
                <a:uLnTx/>
                <a:uFillTx/>
                <a:latin typeface="+mj-lt"/>
                <a:ea typeface="+mj-ea"/>
                <a:cs typeface="+mj-cs"/>
              </a:rPr>
              <a:t>Presentation Disasters!   P. 86   </a:t>
            </a:r>
            <a:endParaRPr kumimoji="0" lang="ar-SA" sz="3200" b="1" i="0" u="none" strike="noStrike" kern="1200" cap="none" spc="0" normalizeH="0" baseline="0" noProof="0" dirty="0">
              <a:ln>
                <a:noFill/>
              </a:ln>
              <a:solidFill>
                <a:schemeClr val="tx1"/>
              </a:solidFill>
              <a:effectLst/>
              <a:uLnTx/>
              <a:uFillTx/>
              <a:latin typeface="+mj-lt"/>
              <a:ea typeface="+mj-ea"/>
              <a:cs typeface="+mj-cs"/>
            </a:endParaRPr>
          </a:p>
        </p:txBody>
      </p:sp>
      <p:sp>
        <p:nvSpPr>
          <p:cNvPr id="6" name="مربع نص 5"/>
          <p:cNvSpPr txBox="1"/>
          <p:nvPr/>
        </p:nvSpPr>
        <p:spPr>
          <a:xfrm>
            <a:off x="4572000" y="1371600"/>
            <a:ext cx="4114800" cy="2677656"/>
          </a:xfrm>
          <a:prstGeom prst="rect">
            <a:avLst/>
          </a:prstGeom>
          <a:solidFill>
            <a:schemeClr val="bg2"/>
          </a:solidFill>
        </p:spPr>
        <p:txBody>
          <a:bodyPr wrap="square" rtlCol="1">
            <a:spAutoFit/>
          </a:bodyPr>
          <a:lstStyle/>
          <a:p>
            <a:pPr algn="l" rtl="0">
              <a:buFont typeface="Arial" pitchFamily="34" charset="0"/>
              <a:buChar char="•"/>
            </a:pPr>
            <a:r>
              <a:rPr lang="en-US" sz="2800" dirty="0"/>
              <a:t> Look at pictures A-E . What do you think the problem was? </a:t>
            </a:r>
          </a:p>
          <a:p>
            <a:pPr algn="l" rtl="0"/>
            <a:endParaRPr lang="en-US" sz="2800" dirty="0"/>
          </a:p>
          <a:p>
            <a:pPr algn="l" rtl="0">
              <a:buFont typeface="Arial" pitchFamily="34" charset="0"/>
              <a:buChar char="•"/>
            </a:pPr>
            <a:r>
              <a:rPr lang="en-US" sz="2800" dirty="0"/>
              <a:t> What tip would you give them?</a:t>
            </a:r>
            <a:endParaRPr lang="ar-SY" sz="2800" dirty="0"/>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4953000" y="4467787"/>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142"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63562"/>
          </a:xfrm>
          <a:solidFill>
            <a:schemeClr val="accent2">
              <a:lumMod val="20000"/>
              <a:lumOff val="80000"/>
            </a:schemeClr>
          </a:solidFill>
        </p:spPr>
        <p:txBody>
          <a:bodyPr>
            <a:noAutofit/>
          </a:bodyPr>
          <a:lstStyle/>
          <a:p>
            <a:pPr algn="l" rtl="0"/>
            <a:r>
              <a:rPr lang="en-US" sz="2800" b="1" dirty="0"/>
              <a:t>VOCABULARY      collocation: word pairs     p. 87</a:t>
            </a:r>
            <a:endParaRPr lang="ar-SA" sz="2800" b="1" dirty="0"/>
          </a:p>
        </p:txBody>
      </p:sp>
      <p:sp>
        <p:nvSpPr>
          <p:cNvPr id="3" name="عنصر نائب للمحتوى 2"/>
          <p:cNvSpPr>
            <a:spLocks noGrp="1"/>
          </p:cNvSpPr>
          <p:nvPr>
            <p:ph idx="1"/>
          </p:nvPr>
        </p:nvSpPr>
        <p:spPr>
          <a:xfrm>
            <a:off x="457200" y="990599"/>
            <a:ext cx="8229600" cy="2590801"/>
          </a:xfrm>
        </p:spPr>
        <p:txBody>
          <a:bodyPr>
            <a:normAutofit lnSpcReduction="10000"/>
          </a:bodyPr>
          <a:lstStyle/>
          <a:p>
            <a:pPr algn="l" rtl="0"/>
            <a:r>
              <a:rPr lang="en-US" sz="2400" b="1" dirty="0"/>
              <a:t>Some pairs of words in English which go together always come in a certain order, for example, we always say ‘Ladies and Gentlemen’ and ‘right or wrong’</a:t>
            </a:r>
            <a:r>
              <a:rPr lang="en-US" sz="2400" dirty="0"/>
              <a:t> </a:t>
            </a:r>
            <a:r>
              <a:rPr lang="en-US" sz="2400" b="1" dirty="0"/>
              <a:t>NOT</a:t>
            </a:r>
            <a:r>
              <a:rPr lang="en-US" sz="2400" dirty="0"/>
              <a:t> </a:t>
            </a:r>
            <a:r>
              <a:rPr lang="en-US" sz="2400" i="1" strike="sngStrike" dirty="0"/>
              <a:t>gentlemen and ladies</a:t>
            </a:r>
            <a:r>
              <a:rPr lang="en-US" sz="2400" i="1" dirty="0"/>
              <a:t> , </a:t>
            </a:r>
            <a:r>
              <a:rPr lang="en-US" sz="2400" i="1" strike="sngStrike" dirty="0"/>
              <a:t>wrong and right</a:t>
            </a:r>
            <a:r>
              <a:rPr lang="en-US" sz="2400" dirty="0"/>
              <a:t> .</a:t>
            </a:r>
          </a:p>
          <a:p>
            <a:pPr algn="l" rtl="0"/>
            <a:r>
              <a:rPr lang="en-US" sz="2400" dirty="0"/>
              <a:t>Take one word from </a:t>
            </a:r>
            <a:r>
              <a:rPr lang="en-US" sz="2400" b="1" dirty="0"/>
              <a:t>A</a:t>
            </a:r>
            <a:r>
              <a:rPr lang="en-US" sz="2400" dirty="0"/>
              <a:t> and match it with another from </a:t>
            </a:r>
            <a:r>
              <a:rPr lang="en-US" sz="2400" b="1" dirty="0"/>
              <a:t>B</a:t>
            </a:r>
            <a:r>
              <a:rPr lang="en-US" sz="2400" dirty="0"/>
              <a:t>. Then decide which word comes first. They are all joined with </a:t>
            </a:r>
            <a:r>
              <a:rPr lang="en-US" sz="2400" b="1" i="1" dirty="0"/>
              <a:t>and</a:t>
            </a:r>
            <a:r>
              <a:rPr lang="en-US" sz="2400" dirty="0"/>
              <a:t>.</a:t>
            </a:r>
            <a:br>
              <a:rPr lang="en-US" sz="2400" dirty="0"/>
            </a:br>
            <a:endParaRPr lang="ar-SA" sz="2400" dirty="0"/>
          </a:p>
        </p:txBody>
      </p:sp>
      <p:pic>
        <p:nvPicPr>
          <p:cNvPr id="1026" name="Picture 2"/>
          <p:cNvPicPr>
            <a:picLocks noChangeAspect="1" noChangeArrowheads="1"/>
          </p:cNvPicPr>
          <p:nvPr/>
        </p:nvPicPr>
        <p:blipFill>
          <a:blip r:embed="rId4"/>
          <a:srcRect l="6442" t="31250" r="46121" b="33333"/>
          <a:stretch>
            <a:fillRect/>
          </a:stretch>
        </p:blipFill>
        <p:spPr bwMode="auto">
          <a:xfrm>
            <a:off x="838199" y="3200400"/>
            <a:ext cx="7624482" cy="3200400"/>
          </a:xfrm>
          <a:prstGeom prst="rect">
            <a:avLst/>
          </a:prstGeom>
          <a:noFill/>
          <a:ln w="9525">
            <a:noFill/>
            <a:miter lim="800000"/>
            <a:headEnd/>
            <a:tailEnd/>
          </a:ln>
          <a:effectLst/>
        </p:spPr>
      </p:pic>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8077200" y="304800"/>
            <a:ext cx="609600" cy="609600"/>
          </a:xfrm>
          <a:prstGeom prst="rect">
            <a:avLst/>
          </a:prstGeom>
        </p:spPr>
      </p:pic>
    </p:spTree>
    <p:extLst>
      <p:ext uri="{BB962C8B-B14F-4D97-AF65-F5344CB8AC3E}">
        <p14:creationId xmlns:p14="http://schemas.microsoft.com/office/powerpoint/2010/main" val="17754674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6062"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295400"/>
            <a:ext cx="8229600" cy="4830763"/>
          </a:xfrm>
        </p:spPr>
        <p:txBody>
          <a:bodyPr>
            <a:normAutofit lnSpcReduction="10000"/>
          </a:bodyPr>
          <a:lstStyle/>
          <a:p>
            <a:pPr algn="l" rtl="0"/>
            <a:r>
              <a:rPr lang="en-US" dirty="0"/>
              <a:t>ice </a:t>
            </a:r>
            <a:r>
              <a:rPr lang="en-US" b="1" dirty="0"/>
              <a:t>and</a:t>
            </a:r>
            <a:r>
              <a:rPr lang="en-US" dirty="0"/>
              <a:t> lemon</a:t>
            </a:r>
          </a:p>
          <a:p>
            <a:pPr algn="l" rtl="0"/>
            <a:r>
              <a:rPr lang="en-US" dirty="0"/>
              <a:t>bread </a:t>
            </a:r>
            <a:r>
              <a:rPr lang="en-US" b="1" dirty="0"/>
              <a:t>and</a:t>
            </a:r>
            <a:r>
              <a:rPr lang="en-US" dirty="0"/>
              <a:t> butter</a:t>
            </a:r>
          </a:p>
          <a:p>
            <a:pPr algn="l" rtl="0"/>
            <a:r>
              <a:rPr lang="en-US" dirty="0"/>
              <a:t>thunder </a:t>
            </a:r>
            <a:r>
              <a:rPr lang="en-US" b="1" dirty="0"/>
              <a:t>and</a:t>
            </a:r>
            <a:r>
              <a:rPr lang="en-US" dirty="0"/>
              <a:t> lightning </a:t>
            </a:r>
          </a:p>
          <a:p>
            <a:pPr algn="l" rtl="0"/>
            <a:r>
              <a:rPr lang="en-US" dirty="0"/>
              <a:t>knife </a:t>
            </a:r>
            <a:r>
              <a:rPr lang="en-US" b="1" dirty="0"/>
              <a:t>and</a:t>
            </a:r>
            <a:r>
              <a:rPr lang="en-US" dirty="0"/>
              <a:t> fork</a:t>
            </a:r>
          </a:p>
          <a:p>
            <a:pPr algn="l" rtl="0"/>
            <a:r>
              <a:rPr lang="en-US" dirty="0"/>
              <a:t>black </a:t>
            </a:r>
            <a:r>
              <a:rPr lang="en-US" b="1" dirty="0"/>
              <a:t>and</a:t>
            </a:r>
            <a:r>
              <a:rPr lang="en-US" dirty="0"/>
              <a:t> white</a:t>
            </a:r>
          </a:p>
          <a:p>
            <a:pPr algn="l" rtl="0"/>
            <a:r>
              <a:rPr lang="en-US" dirty="0"/>
              <a:t>bed </a:t>
            </a:r>
            <a:r>
              <a:rPr lang="en-US" b="1" dirty="0"/>
              <a:t>and</a:t>
            </a:r>
            <a:r>
              <a:rPr lang="en-US" dirty="0"/>
              <a:t> breakfast</a:t>
            </a:r>
          </a:p>
          <a:p>
            <a:pPr algn="l" rtl="0"/>
            <a:r>
              <a:rPr lang="en-US" dirty="0"/>
              <a:t>backwards </a:t>
            </a:r>
            <a:r>
              <a:rPr lang="en-US" b="1" dirty="0"/>
              <a:t>and</a:t>
            </a:r>
            <a:r>
              <a:rPr lang="en-US" dirty="0"/>
              <a:t> forwards</a:t>
            </a:r>
          </a:p>
          <a:p>
            <a:pPr algn="l" rtl="0"/>
            <a:r>
              <a:rPr lang="en-US" dirty="0"/>
              <a:t>peace </a:t>
            </a:r>
            <a:r>
              <a:rPr lang="en-US" b="1" dirty="0"/>
              <a:t>and</a:t>
            </a:r>
            <a:r>
              <a:rPr lang="en-US" dirty="0"/>
              <a:t> quiet</a:t>
            </a:r>
            <a:br>
              <a:rPr lang="en-US" dirty="0"/>
            </a:br>
            <a:endParaRPr lang="ar-SA" dirty="0"/>
          </a:p>
        </p:txBody>
      </p:sp>
      <p:sp>
        <p:nvSpPr>
          <p:cNvPr id="6" name="عنوان 1"/>
          <p:cNvSpPr>
            <a:spLocks noGrp="1"/>
          </p:cNvSpPr>
          <p:nvPr>
            <p:ph type="title"/>
          </p:nvPr>
        </p:nvSpPr>
        <p:spPr>
          <a:xfrm>
            <a:off x="457200" y="274638"/>
            <a:ext cx="8229600" cy="792162"/>
          </a:xfrm>
          <a:solidFill>
            <a:schemeClr val="accent2">
              <a:lumMod val="20000"/>
              <a:lumOff val="80000"/>
            </a:schemeClr>
          </a:solidFill>
        </p:spPr>
        <p:txBody>
          <a:bodyPr>
            <a:noAutofit/>
          </a:bodyPr>
          <a:lstStyle/>
          <a:p>
            <a:pPr algn="l" rtl="0"/>
            <a:r>
              <a:rPr lang="en-US" sz="2800" b="1" dirty="0"/>
              <a:t>VOCABULARY      collocation: word pairs     p. 87</a:t>
            </a:r>
            <a:endParaRPr lang="ar-SA" sz="2800" b="1" dirty="0"/>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924800" y="365919"/>
            <a:ext cx="609600" cy="609600"/>
          </a:xfrm>
          <a:prstGeom prst="rect">
            <a:avLst/>
          </a:prstGeom>
        </p:spPr>
      </p:pic>
    </p:spTree>
    <p:extLst>
      <p:ext uri="{BB962C8B-B14F-4D97-AF65-F5344CB8AC3E}">
        <p14:creationId xmlns:p14="http://schemas.microsoft.com/office/powerpoint/2010/main" val="27299758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5172"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219200"/>
            <a:ext cx="8229600" cy="5181600"/>
          </a:xfrm>
        </p:spPr>
        <p:txBody>
          <a:bodyPr>
            <a:normAutofit/>
          </a:bodyPr>
          <a:lstStyle/>
          <a:p>
            <a:pPr algn="l" rtl="0">
              <a:buNone/>
            </a:pPr>
            <a:r>
              <a:rPr lang="en-US" dirty="0"/>
              <a:t>Look at some common word pairs joined with </a:t>
            </a:r>
            <a:r>
              <a:rPr lang="en-US" b="1" i="1" dirty="0"/>
              <a:t>or</a:t>
            </a:r>
            <a:r>
              <a:rPr lang="en-US" i="1" dirty="0"/>
              <a:t>. </a:t>
            </a:r>
            <a:r>
              <a:rPr lang="en-US" dirty="0"/>
              <a:t>What is the second word?</a:t>
            </a:r>
          </a:p>
          <a:p>
            <a:pPr algn="l" rtl="0">
              <a:buNone/>
            </a:pPr>
            <a:r>
              <a:rPr lang="en-US" b="1" dirty="0">
                <a:solidFill>
                  <a:srgbClr val="7030A0"/>
                </a:solidFill>
              </a:rPr>
              <a:t>Click to check your answer.</a:t>
            </a:r>
            <a:endParaRPr lang="en-US" dirty="0"/>
          </a:p>
          <a:p>
            <a:pPr algn="l" rtl="0"/>
            <a:r>
              <a:rPr lang="en-US" dirty="0"/>
              <a:t>right </a:t>
            </a:r>
            <a:r>
              <a:rPr lang="en-US" b="1" dirty="0"/>
              <a:t>or</a:t>
            </a:r>
            <a:r>
              <a:rPr lang="en-US" dirty="0"/>
              <a:t> _______</a:t>
            </a:r>
          </a:p>
          <a:p>
            <a:pPr algn="l" rtl="0"/>
            <a:r>
              <a:rPr lang="en-US" dirty="0"/>
              <a:t>sooner </a:t>
            </a:r>
            <a:r>
              <a:rPr lang="en-US" b="1" dirty="0"/>
              <a:t>or</a:t>
            </a:r>
            <a:r>
              <a:rPr lang="en-US" dirty="0"/>
              <a:t> _______</a:t>
            </a:r>
          </a:p>
          <a:p>
            <a:pPr algn="l" rtl="0"/>
            <a:r>
              <a:rPr lang="en-US" dirty="0"/>
              <a:t>now </a:t>
            </a:r>
            <a:r>
              <a:rPr lang="en-US" b="1" dirty="0"/>
              <a:t>or</a:t>
            </a:r>
            <a:r>
              <a:rPr lang="en-US" dirty="0"/>
              <a:t> _______</a:t>
            </a:r>
          </a:p>
          <a:p>
            <a:pPr algn="l" rtl="0"/>
            <a:r>
              <a:rPr lang="en-US" dirty="0"/>
              <a:t>all </a:t>
            </a:r>
            <a:r>
              <a:rPr lang="en-US" b="1" dirty="0"/>
              <a:t>or</a:t>
            </a:r>
            <a:r>
              <a:rPr lang="en-US" dirty="0"/>
              <a:t> _______</a:t>
            </a:r>
          </a:p>
          <a:p>
            <a:pPr algn="l" rtl="0"/>
            <a:r>
              <a:rPr lang="en-US" dirty="0"/>
              <a:t>more </a:t>
            </a:r>
            <a:r>
              <a:rPr lang="en-US" b="1" dirty="0"/>
              <a:t>or</a:t>
            </a:r>
            <a:r>
              <a:rPr lang="en-US" dirty="0"/>
              <a:t> _______</a:t>
            </a:r>
          </a:p>
          <a:p>
            <a:pPr algn="l" rtl="0"/>
            <a:r>
              <a:rPr lang="en-US" dirty="0"/>
              <a:t>once </a:t>
            </a:r>
            <a:r>
              <a:rPr lang="en-US" b="1" dirty="0"/>
              <a:t>or</a:t>
            </a:r>
            <a:r>
              <a:rPr lang="en-US" dirty="0"/>
              <a:t> _______ </a:t>
            </a:r>
            <a:endParaRPr lang="ar-SA" dirty="0"/>
          </a:p>
        </p:txBody>
      </p:sp>
      <p:sp>
        <p:nvSpPr>
          <p:cNvPr id="6" name="عنوان 1"/>
          <p:cNvSpPr>
            <a:spLocks noGrp="1"/>
          </p:cNvSpPr>
          <p:nvPr>
            <p:ph type="title"/>
          </p:nvPr>
        </p:nvSpPr>
        <p:spPr>
          <a:xfrm>
            <a:off x="457200" y="274638"/>
            <a:ext cx="8229600" cy="715962"/>
          </a:xfrm>
          <a:solidFill>
            <a:schemeClr val="accent2">
              <a:lumMod val="20000"/>
              <a:lumOff val="80000"/>
            </a:schemeClr>
          </a:solidFill>
        </p:spPr>
        <p:txBody>
          <a:bodyPr>
            <a:noAutofit/>
          </a:bodyPr>
          <a:lstStyle/>
          <a:p>
            <a:pPr algn="l" rtl="0"/>
            <a:r>
              <a:rPr lang="en-US" sz="2800" b="1" dirty="0"/>
              <a:t>VOCABULARY      collocation: word pairs     p. 87</a:t>
            </a:r>
            <a:endParaRPr lang="ar-SA" sz="2800" b="1" dirty="0"/>
          </a:p>
        </p:txBody>
      </p:sp>
      <p:sp>
        <p:nvSpPr>
          <p:cNvPr id="7" name="مربع نص 6"/>
          <p:cNvSpPr txBox="1"/>
          <p:nvPr/>
        </p:nvSpPr>
        <p:spPr>
          <a:xfrm>
            <a:off x="2362200" y="2895600"/>
            <a:ext cx="1600200" cy="523220"/>
          </a:xfrm>
          <a:prstGeom prst="rect">
            <a:avLst/>
          </a:prstGeom>
          <a:noFill/>
        </p:spPr>
        <p:txBody>
          <a:bodyPr wrap="square" rtlCol="1">
            <a:spAutoFit/>
          </a:bodyPr>
          <a:lstStyle/>
          <a:p>
            <a:pPr algn="l" rtl="0"/>
            <a:r>
              <a:rPr lang="en-US" sz="2800" b="1" i="1" dirty="0">
                <a:solidFill>
                  <a:srgbClr val="0070C0"/>
                </a:solidFill>
              </a:rPr>
              <a:t>wrong</a:t>
            </a:r>
            <a:endParaRPr lang="ar-SY" sz="2800" b="1" i="1" dirty="0">
              <a:solidFill>
                <a:srgbClr val="0070C0"/>
              </a:solidFill>
            </a:endParaRPr>
          </a:p>
        </p:txBody>
      </p:sp>
      <p:sp>
        <p:nvSpPr>
          <p:cNvPr id="8" name="مربع نص 7"/>
          <p:cNvSpPr txBox="1"/>
          <p:nvPr/>
        </p:nvSpPr>
        <p:spPr>
          <a:xfrm>
            <a:off x="2590800" y="3505200"/>
            <a:ext cx="1752600" cy="523220"/>
          </a:xfrm>
          <a:prstGeom prst="rect">
            <a:avLst/>
          </a:prstGeom>
          <a:noFill/>
        </p:spPr>
        <p:txBody>
          <a:bodyPr wrap="square" rtlCol="1">
            <a:spAutoFit/>
          </a:bodyPr>
          <a:lstStyle/>
          <a:p>
            <a:pPr algn="l" rtl="0"/>
            <a:r>
              <a:rPr lang="en-US" sz="2800" b="1" i="1" dirty="0">
                <a:solidFill>
                  <a:srgbClr val="0070C0"/>
                </a:solidFill>
              </a:rPr>
              <a:t>later</a:t>
            </a:r>
            <a:endParaRPr lang="ar-SY" sz="2800" b="1" i="1" dirty="0">
              <a:solidFill>
                <a:srgbClr val="0070C0"/>
              </a:solidFill>
            </a:endParaRPr>
          </a:p>
        </p:txBody>
      </p:sp>
      <p:sp>
        <p:nvSpPr>
          <p:cNvPr id="9" name="مربع نص 8"/>
          <p:cNvSpPr txBox="1"/>
          <p:nvPr/>
        </p:nvSpPr>
        <p:spPr>
          <a:xfrm>
            <a:off x="2209800" y="4038600"/>
            <a:ext cx="1752600" cy="523220"/>
          </a:xfrm>
          <a:prstGeom prst="rect">
            <a:avLst/>
          </a:prstGeom>
          <a:noFill/>
        </p:spPr>
        <p:txBody>
          <a:bodyPr wrap="square" rtlCol="1">
            <a:spAutoFit/>
          </a:bodyPr>
          <a:lstStyle/>
          <a:p>
            <a:pPr algn="l" rtl="0"/>
            <a:r>
              <a:rPr lang="en-US" sz="2800" b="1" i="1" dirty="0">
                <a:solidFill>
                  <a:srgbClr val="0070C0"/>
                </a:solidFill>
              </a:rPr>
              <a:t>never</a:t>
            </a:r>
            <a:endParaRPr lang="ar-SY" sz="2800" b="1" i="1" dirty="0">
              <a:solidFill>
                <a:srgbClr val="0070C0"/>
              </a:solidFill>
            </a:endParaRPr>
          </a:p>
        </p:txBody>
      </p:sp>
      <p:sp>
        <p:nvSpPr>
          <p:cNvPr id="10" name="مربع نص 9"/>
          <p:cNvSpPr txBox="1"/>
          <p:nvPr/>
        </p:nvSpPr>
        <p:spPr>
          <a:xfrm>
            <a:off x="1828800" y="4648200"/>
            <a:ext cx="1752600" cy="523220"/>
          </a:xfrm>
          <a:prstGeom prst="rect">
            <a:avLst/>
          </a:prstGeom>
          <a:noFill/>
        </p:spPr>
        <p:txBody>
          <a:bodyPr wrap="square" rtlCol="1">
            <a:spAutoFit/>
          </a:bodyPr>
          <a:lstStyle/>
          <a:p>
            <a:pPr algn="l" rtl="0"/>
            <a:r>
              <a:rPr lang="en-US" sz="2800" b="1" i="1" dirty="0">
                <a:solidFill>
                  <a:srgbClr val="0070C0"/>
                </a:solidFill>
              </a:rPr>
              <a:t>nothing</a:t>
            </a:r>
            <a:endParaRPr lang="ar-SY" sz="2800" b="1" i="1" dirty="0">
              <a:solidFill>
                <a:srgbClr val="0070C0"/>
              </a:solidFill>
            </a:endParaRPr>
          </a:p>
        </p:txBody>
      </p:sp>
      <p:sp>
        <p:nvSpPr>
          <p:cNvPr id="11" name="مربع نص 10"/>
          <p:cNvSpPr txBox="1"/>
          <p:nvPr/>
        </p:nvSpPr>
        <p:spPr>
          <a:xfrm>
            <a:off x="2286000" y="5257800"/>
            <a:ext cx="1752600" cy="523220"/>
          </a:xfrm>
          <a:prstGeom prst="rect">
            <a:avLst/>
          </a:prstGeom>
          <a:noFill/>
        </p:spPr>
        <p:txBody>
          <a:bodyPr wrap="square" rtlCol="1">
            <a:spAutoFit/>
          </a:bodyPr>
          <a:lstStyle/>
          <a:p>
            <a:pPr algn="l" rtl="0"/>
            <a:r>
              <a:rPr lang="en-US" sz="2800" b="1" i="1" dirty="0">
                <a:solidFill>
                  <a:srgbClr val="0070C0"/>
                </a:solidFill>
              </a:rPr>
              <a:t>less</a:t>
            </a:r>
            <a:endParaRPr lang="ar-SY" sz="2800" b="1" i="1" dirty="0">
              <a:solidFill>
                <a:srgbClr val="0070C0"/>
              </a:solidFill>
            </a:endParaRPr>
          </a:p>
        </p:txBody>
      </p:sp>
      <p:sp>
        <p:nvSpPr>
          <p:cNvPr id="12" name="مربع نص 11"/>
          <p:cNvSpPr txBox="1"/>
          <p:nvPr/>
        </p:nvSpPr>
        <p:spPr>
          <a:xfrm>
            <a:off x="2209800" y="5867400"/>
            <a:ext cx="1752600" cy="523220"/>
          </a:xfrm>
          <a:prstGeom prst="rect">
            <a:avLst/>
          </a:prstGeom>
          <a:noFill/>
        </p:spPr>
        <p:txBody>
          <a:bodyPr wrap="square" rtlCol="1">
            <a:spAutoFit/>
          </a:bodyPr>
          <a:lstStyle/>
          <a:p>
            <a:pPr algn="l" rtl="0"/>
            <a:r>
              <a:rPr lang="en-US" sz="2800" b="1" i="1" dirty="0">
                <a:solidFill>
                  <a:srgbClr val="0070C0"/>
                </a:solidFill>
              </a:rPr>
              <a:t>twice</a:t>
            </a:r>
            <a:endParaRPr lang="ar-SY" sz="2800" b="1" i="1" dirty="0">
              <a:solidFill>
                <a:srgbClr val="0070C0"/>
              </a:solidFill>
            </a:endParaRP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848600" y="346936"/>
            <a:ext cx="609600" cy="609600"/>
          </a:xfrm>
          <a:prstGeom prst="rect">
            <a:avLst/>
          </a:prstGeom>
        </p:spPr>
      </p:pic>
    </p:spTree>
    <p:extLst>
      <p:ext uri="{BB962C8B-B14F-4D97-AF65-F5344CB8AC3E}">
        <p14:creationId xmlns:p14="http://schemas.microsoft.com/office/powerpoint/2010/main" val="1596004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ox(i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ox(i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ox(in)">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ox(in)">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ox(in)">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2"/>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13368" fill="hold"/>
                                        <p:tgtEl>
                                          <p:spTgt spid="2"/>
                                        </p:tgtEl>
                                      </p:cBhvr>
                                    </p:cmd>
                                  </p:childTnLst>
                                </p:cTn>
                              </p:par>
                            </p:childTnLst>
                          </p:cTn>
                        </p:par>
                      </p:childTnLst>
                    </p:cTn>
                  </p:par>
                </p:childTnLst>
              </p:cTn>
              <p:nextCondLst>
                <p:cond evt="onClick" delay="0">
                  <p:tgtEl>
                    <p:spTgt spid="2"/>
                  </p:tgtEl>
                </p:cond>
              </p:nextCondLst>
            </p:seq>
            <p:audio>
              <p:cMediaNode vol="80000">
                <p:cTn id="38" fill="hold" display="0">
                  <p:stCondLst>
                    <p:cond delay="indefinite"/>
                  </p:stCondLst>
                  <p:endCondLst>
                    <p:cond evt="onStopAudio" delay="0">
                      <p:tgtEl>
                        <p:sldTgt/>
                      </p:tgtEl>
                    </p:cond>
                  </p:endCondLst>
                </p:cTn>
                <p:tgtEl>
                  <p:spTgt spid="2"/>
                </p:tgtEl>
              </p:cMediaNode>
            </p:audio>
          </p:childTnLst>
        </p:cTn>
      </p:par>
    </p:tnLst>
    <p:bldLst>
      <p:bldP spid="7" grpId="0"/>
      <p:bldP spid="8" grpId="0"/>
      <p:bldP spid="9" grpId="0"/>
      <p:bldP spid="10" grpId="0"/>
      <p:bldP spid="11" grpId="0"/>
      <p:bldP spid="1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990600"/>
            <a:ext cx="8534400" cy="5562600"/>
          </a:xfrm>
        </p:spPr>
        <p:txBody>
          <a:bodyPr>
            <a:normAutofit fontScale="70000" lnSpcReduction="20000"/>
          </a:bodyPr>
          <a:lstStyle/>
          <a:p>
            <a:pPr algn="l" rtl="0">
              <a:buNone/>
            </a:pPr>
            <a:r>
              <a:rPr lang="en-US" sz="3400" b="1" dirty="0"/>
              <a:t>Match the word pair idioms with their meanings. </a:t>
            </a:r>
          </a:p>
          <a:p>
            <a:pPr algn="l" rtl="0">
              <a:buNone/>
            </a:pPr>
            <a:r>
              <a:rPr lang="en-US" sz="3400" b="1" dirty="0">
                <a:solidFill>
                  <a:srgbClr val="7030A0"/>
                </a:solidFill>
              </a:rPr>
              <a:t>Click to check your answer.</a:t>
            </a:r>
            <a:endParaRPr lang="en-US" sz="3400" dirty="0"/>
          </a:p>
          <a:p>
            <a:pPr algn="l" rtl="0">
              <a:buNone/>
            </a:pPr>
            <a:r>
              <a:rPr lang="en-US" sz="3400" b="1" dirty="0"/>
              <a:t>1.</a:t>
            </a:r>
            <a:r>
              <a:rPr lang="en-US" sz="3400" dirty="0"/>
              <a:t> I’m </a:t>
            </a:r>
            <a:r>
              <a:rPr lang="en-US" sz="3400" b="1" dirty="0">
                <a:solidFill>
                  <a:srgbClr val="D802C9"/>
                </a:solidFill>
              </a:rPr>
              <a:t>sick and tired </a:t>
            </a:r>
            <a:r>
              <a:rPr lang="en-US" sz="3400" dirty="0"/>
              <a:t>of hearing you complain. __</a:t>
            </a:r>
          </a:p>
          <a:p>
            <a:pPr algn="l" rtl="0">
              <a:buNone/>
            </a:pPr>
            <a:r>
              <a:rPr lang="en-US" sz="3400" b="1" dirty="0"/>
              <a:t>2.</a:t>
            </a:r>
            <a:r>
              <a:rPr lang="en-US" sz="3400" dirty="0"/>
              <a:t> I didn’t buy much, just a few </a:t>
            </a:r>
            <a:r>
              <a:rPr lang="en-US" sz="3400" b="1" dirty="0">
                <a:solidFill>
                  <a:srgbClr val="D802C9"/>
                </a:solidFill>
              </a:rPr>
              <a:t>bits and pieces</a:t>
            </a:r>
            <a:r>
              <a:rPr lang="en-US" sz="3400" dirty="0"/>
              <a:t>. __</a:t>
            </a:r>
          </a:p>
          <a:p>
            <a:pPr algn="l" rtl="0">
              <a:buNone/>
            </a:pPr>
            <a:r>
              <a:rPr lang="en-US" sz="3400" b="1" dirty="0"/>
              <a:t>3.</a:t>
            </a:r>
            <a:r>
              <a:rPr lang="en-US" sz="3400" dirty="0"/>
              <a:t> I’ve been having headaches </a:t>
            </a:r>
            <a:r>
              <a:rPr lang="en-US" sz="3400" b="1" dirty="0">
                <a:solidFill>
                  <a:srgbClr val="D802C9"/>
                </a:solidFill>
              </a:rPr>
              <a:t>now and again</a:t>
            </a:r>
            <a:r>
              <a:rPr lang="en-US" sz="3400" dirty="0"/>
              <a:t>. __</a:t>
            </a:r>
          </a:p>
          <a:p>
            <a:pPr algn="l" rtl="0">
              <a:buNone/>
            </a:pPr>
            <a:r>
              <a:rPr lang="en-US" sz="3400" b="1" dirty="0"/>
              <a:t>4.</a:t>
            </a:r>
            <a:r>
              <a:rPr lang="en-US" sz="3400" dirty="0"/>
              <a:t> He’s unemployed and </a:t>
            </a:r>
            <a:r>
              <a:rPr lang="en-US" sz="3400" b="1" dirty="0">
                <a:solidFill>
                  <a:srgbClr val="D802C9"/>
                </a:solidFill>
              </a:rPr>
              <a:t>down and out</a:t>
            </a:r>
            <a:r>
              <a:rPr lang="en-US" sz="3400" dirty="0"/>
              <a:t>. __</a:t>
            </a:r>
          </a:p>
          <a:p>
            <a:pPr algn="l" rtl="0">
              <a:buNone/>
            </a:pPr>
            <a:r>
              <a:rPr lang="en-US" sz="3400" b="1" dirty="0"/>
              <a:t>5.</a:t>
            </a:r>
            <a:r>
              <a:rPr lang="en-US" sz="3400" dirty="0"/>
              <a:t> Every relationship needs a bit of </a:t>
            </a:r>
            <a:r>
              <a:rPr lang="en-US" sz="3400" b="1" dirty="0">
                <a:solidFill>
                  <a:srgbClr val="D802C9"/>
                </a:solidFill>
              </a:rPr>
              <a:t>give and take</a:t>
            </a:r>
            <a:r>
              <a:rPr lang="en-US" sz="3400" dirty="0"/>
              <a:t>. __</a:t>
            </a:r>
          </a:p>
          <a:p>
            <a:pPr algn="l" rtl="0">
              <a:buNone/>
            </a:pPr>
            <a:r>
              <a:rPr lang="en-US" sz="3400" b="1" dirty="0"/>
              <a:t>6.</a:t>
            </a:r>
            <a:r>
              <a:rPr lang="en-US" sz="3400" dirty="0"/>
              <a:t> We’ve had our </a:t>
            </a:r>
            <a:r>
              <a:rPr lang="en-US" sz="3400" b="1" dirty="0">
                <a:solidFill>
                  <a:srgbClr val="D802C9"/>
                </a:solidFill>
              </a:rPr>
              <a:t>ups and downs</a:t>
            </a:r>
            <a:r>
              <a:rPr lang="en-US" sz="3400" dirty="0"/>
              <a:t>, but now we get on really well. __</a:t>
            </a:r>
          </a:p>
          <a:p>
            <a:pPr algn="l" rtl="0">
              <a:buNone/>
            </a:pPr>
            <a:r>
              <a:rPr lang="en-US" sz="3400" b="1" dirty="0"/>
              <a:t>7.</a:t>
            </a:r>
            <a:r>
              <a:rPr lang="en-US" sz="3400" dirty="0"/>
              <a:t> The army were called in to restore </a:t>
            </a:r>
            <a:r>
              <a:rPr lang="en-US" sz="3400" b="1" dirty="0">
                <a:solidFill>
                  <a:srgbClr val="D802C9"/>
                </a:solidFill>
              </a:rPr>
              <a:t>law and order</a:t>
            </a:r>
            <a:r>
              <a:rPr lang="en-US" sz="3400" dirty="0"/>
              <a:t>. __</a:t>
            </a:r>
          </a:p>
          <a:p>
            <a:pPr algn="l" rtl="0">
              <a:buNone/>
            </a:pPr>
            <a:r>
              <a:rPr lang="en-US" sz="3400" b="1" dirty="0"/>
              <a:t>8.</a:t>
            </a:r>
            <a:r>
              <a:rPr lang="en-US" sz="3400" dirty="0"/>
              <a:t> Despite flying through a storm we arrived </a:t>
            </a:r>
            <a:r>
              <a:rPr lang="en-US" sz="3400" b="1" dirty="0">
                <a:solidFill>
                  <a:srgbClr val="D802C9"/>
                </a:solidFill>
              </a:rPr>
              <a:t>safe and sound</a:t>
            </a:r>
            <a:r>
              <a:rPr lang="en-US" sz="3400" dirty="0"/>
              <a:t>. __ </a:t>
            </a:r>
          </a:p>
          <a:p>
            <a:pPr algn="l" rtl="0">
              <a:buNone/>
            </a:pPr>
            <a:endParaRPr lang="en-US" dirty="0"/>
          </a:p>
          <a:p>
            <a:pPr algn="l" rtl="0">
              <a:buNone/>
            </a:pPr>
            <a:r>
              <a:rPr lang="en-US" b="1" dirty="0"/>
              <a:t>A.</a:t>
            </a:r>
            <a:r>
              <a:rPr lang="en-US" dirty="0"/>
              <a:t> problems                                                          </a:t>
            </a:r>
            <a:r>
              <a:rPr lang="en-US" b="1" dirty="0"/>
              <a:t>E.</a:t>
            </a:r>
            <a:r>
              <a:rPr lang="en-US" dirty="0"/>
              <a:t> compromise </a:t>
            </a:r>
          </a:p>
          <a:p>
            <a:pPr algn="l" rtl="0">
              <a:buNone/>
            </a:pPr>
            <a:r>
              <a:rPr lang="en-US" b="1" dirty="0"/>
              <a:t>B.</a:t>
            </a:r>
            <a:r>
              <a:rPr lang="en-US" dirty="0"/>
              <a:t> a situation in which the law is obeyed        </a:t>
            </a:r>
            <a:r>
              <a:rPr lang="en-US" b="1" dirty="0"/>
              <a:t>F.</a:t>
            </a:r>
            <a:r>
              <a:rPr lang="en-US" dirty="0"/>
              <a:t> occasionally </a:t>
            </a:r>
          </a:p>
          <a:p>
            <a:pPr algn="l" rtl="0">
              <a:buNone/>
            </a:pPr>
            <a:r>
              <a:rPr lang="en-US" b="1" dirty="0"/>
              <a:t>C.</a:t>
            </a:r>
            <a:r>
              <a:rPr lang="en-US" dirty="0"/>
              <a:t> fed up                                                               </a:t>
            </a:r>
            <a:r>
              <a:rPr lang="en-US" b="1" dirty="0"/>
              <a:t>G.</a:t>
            </a:r>
            <a:r>
              <a:rPr lang="en-US" dirty="0"/>
              <a:t> small things </a:t>
            </a:r>
          </a:p>
          <a:p>
            <a:pPr algn="l" rtl="0">
              <a:buNone/>
            </a:pPr>
            <a:r>
              <a:rPr lang="en-US" b="1" dirty="0"/>
              <a:t>D.</a:t>
            </a:r>
            <a:r>
              <a:rPr lang="en-US" dirty="0"/>
              <a:t> without problem or injury                            </a:t>
            </a:r>
            <a:r>
              <a:rPr lang="en-US" b="1" dirty="0"/>
              <a:t>H.</a:t>
            </a:r>
            <a:r>
              <a:rPr lang="en-US" dirty="0"/>
              <a:t> without a home or money</a:t>
            </a:r>
            <a:endParaRPr lang="ar-SA" dirty="0"/>
          </a:p>
        </p:txBody>
      </p:sp>
      <p:sp>
        <p:nvSpPr>
          <p:cNvPr id="6" name="عنوان 1"/>
          <p:cNvSpPr>
            <a:spLocks noGrp="1"/>
          </p:cNvSpPr>
          <p:nvPr>
            <p:ph type="title"/>
          </p:nvPr>
        </p:nvSpPr>
        <p:spPr>
          <a:xfrm>
            <a:off x="457200" y="274638"/>
            <a:ext cx="8229600" cy="563562"/>
          </a:xfrm>
          <a:solidFill>
            <a:schemeClr val="accent2">
              <a:lumMod val="20000"/>
              <a:lumOff val="80000"/>
            </a:schemeClr>
          </a:solidFill>
        </p:spPr>
        <p:txBody>
          <a:bodyPr>
            <a:noAutofit/>
          </a:bodyPr>
          <a:lstStyle/>
          <a:p>
            <a:pPr algn="l" rtl="0"/>
            <a:r>
              <a:rPr lang="en-US" sz="2800" b="1" dirty="0"/>
              <a:t>VOCABULARY      collocation: word pairs     p. 87</a:t>
            </a:r>
            <a:endParaRPr lang="ar-SA" sz="2800" b="1" dirty="0"/>
          </a:p>
        </p:txBody>
      </p:sp>
      <p:sp>
        <p:nvSpPr>
          <p:cNvPr id="7" name="مربع نص 6"/>
          <p:cNvSpPr txBox="1"/>
          <p:nvPr/>
        </p:nvSpPr>
        <p:spPr>
          <a:xfrm>
            <a:off x="6096000" y="2362200"/>
            <a:ext cx="457200" cy="461665"/>
          </a:xfrm>
          <a:prstGeom prst="rect">
            <a:avLst/>
          </a:prstGeom>
          <a:noFill/>
        </p:spPr>
        <p:txBody>
          <a:bodyPr wrap="square" rtlCol="1">
            <a:spAutoFit/>
          </a:bodyPr>
          <a:lstStyle/>
          <a:p>
            <a:pPr algn="l" rtl="0"/>
            <a:r>
              <a:rPr lang="en-US" sz="2400" b="1" dirty="0">
                <a:solidFill>
                  <a:srgbClr val="0070C0"/>
                </a:solidFill>
              </a:rPr>
              <a:t>F</a:t>
            </a:r>
            <a:endParaRPr lang="ar-SY" sz="2400" b="1" dirty="0">
              <a:solidFill>
                <a:srgbClr val="0070C0"/>
              </a:solidFill>
            </a:endParaRPr>
          </a:p>
        </p:txBody>
      </p:sp>
      <p:sp>
        <p:nvSpPr>
          <p:cNvPr id="8" name="مربع نص 7"/>
          <p:cNvSpPr txBox="1"/>
          <p:nvPr/>
        </p:nvSpPr>
        <p:spPr>
          <a:xfrm>
            <a:off x="5334000" y="2743200"/>
            <a:ext cx="381000" cy="461665"/>
          </a:xfrm>
          <a:prstGeom prst="rect">
            <a:avLst/>
          </a:prstGeom>
          <a:noFill/>
        </p:spPr>
        <p:txBody>
          <a:bodyPr wrap="square" rtlCol="1">
            <a:spAutoFit/>
          </a:bodyPr>
          <a:lstStyle/>
          <a:p>
            <a:pPr algn="l" rtl="0"/>
            <a:r>
              <a:rPr lang="en-US" sz="2400" b="1" dirty="0">
                <a:solidFill>
                  <a:srgbClr val="0070C0"/>
                </a:solidFill>
              </a:rPr>
              <a:t>H</a:t>
            </a:r>
            <a:endParaRPr lang="ar-SY" sz="2400" b="1" dirty="0">
              <a:solidFill>
                <a:srgbClr val="0070C0"/>
              </a:solidFill>
            </a:endParaRPr>
          </a:p>
        </p:txBody>
      </p:sp>
      <p:sp>
        <p:nvSpPr>
          <p:cNvPr id="9" name="مربع نص 8"/>
          <p:cNvSpPr txBox="1"/>
          <p:nvPr/>
        </p:nvSpPr>
        <p:spPr>
          <a:xfrm>
            <a:off x="6858000" y="3886200"/>
            <a:ext cx="304800" cy="461665"/>
          </a:xfrm>
          <a:prstGeom prst="rect">
            <a:avLst/>
          </a:prstGeom>
          <a:noFill/>
        </p:spPr>
        <p:txBody>
          <a:bodyPr wrap="square" rtlCol="1">
            <a:spAutoFit/>
          </a:bodyPr>
          <a:lstStyle/>
          <a:p>
            <a:pPr algn="l" rtl="0"/>
            <a:r>
              <a:rPr lang="en-US" sz="2400" b="1" dirty="0">
                <a:solidFill>
                  <a:srgbClr val="0070C0"/>
                </a:solidFill>
              </a:rPr>
              <a:t>B</a:t>
            </a:r>
            <a:endParaRPr lang="ar-SY" sz="2400" b="1" dirty="0">
              <a:solidFill>
                <a:srgbClr val="0070C0"/>
              </a:solidFill>
            </a:endParaRPr>
          </a:p>
        </p:txBody>
      </p:sp>
      <p:sp>
        <p:nvSpPr>
          <p:cNvPr id="10" name="مربع نص 9"/>
          <p:cNvSpPr txBox="1"/>
          <p:nvPr/>
        </p:nvSpPr>
        <p:spPr>
          <a:xfrm>
            <a:off x="8305800" y="3505200"/>
            <a:ext cx="457200" cy="461665"/>
          </a:xfrm>
          <a:prstGeom prst="rect">
            <a:avLst/>
          </a:prstGeom>
          <a:noFill/>
        </p:spPr>
        <p:txBody>
          <a:bodyPr wrap="square" rtlCol="1">
            <a:spAutoFit/>
          </a:bodyPr>
          <a:lstStyle/>
          <a:p>
            <a:pPr algn="l" rtl="0"/>
            <a:r>
              <a:rPr lang="en-US" sz="2400" b="1" dirty="0">
                <a:solidFill>
                  <a:srgbClr val="0070C0"/>
                </a:solidFill>
              </a:rPr>
              <a:t>A</a:t>
            </a:r>
            <a:endParaRPr lang="ar-SY" sz="2400" b="1" dirty="0">
              <a:solidFill>
                <a:srgbClr val="0070C0"/>
              </a:solidFill>
            </a:endParaRPr>
          </a:p>
        </p:txBody>
      </p:sp>
      <p:sp>
        <p:nvSpPr>
          <p:cNvPr id="11" name="مربع نص 10"/>
          <p:cNvSpPr txBox="1"/>
          <p:nvPr/>
        </p:nvSpPr>
        <p:spPr>
          <a:xfrm>
            <a:off x="7848600" y="4191000"/>
            <a:ext cx="457200" cy="461665"/>
          </a:xfrm>
          <a:prstGeom prst="rect">
            <a:avLst/>
          </a:prstGeom>
          <a:noFill/>
        </p:spPr>
        <p:txBody>
          <a:bodyPr wrap="square" rtlCol="1">
            <a:spAutoFit/>
          </a:bodyPr>
          <a:lstStyle/>
          <a:p>
            <a:pPr algn="l" rtl="0"/>
            <a:r>
              <a:rPr lang="en-US" sz="2400" b="1" dirty="0">
                <a:solidFill>
                  <a:srgbClr val="0070C0"/>
                </a:solidFill>
              </a:rPr>
              <a:t>D</a:t>
            </a:r>
            <a:endParaRPr lang="ar-SY" sz="2400" b="1" dirty="0">
              <a:solidFill>
                <a:srgbClr val="0070C0"/>
              </a:solidFill>
            </a:endParaRPr>
          </a:p>
        </p:txBody>
      </p:sp>
      <p:sp>
        <p:nvSpPr>
          <p:cNvPr id="12" name="مربع نص 11"/>
          <p:cNvSpPr txBox="1"/>
          <p:nvPr/>
        </p:nvSpPr>
        <p:spPr>
          <a:xfrm>
            <a:off x="6019800" y="1676400"/>
            <a:ext cx="381000" cy="461665"/>
          </a:xfrm>
          <a:prstGeom prst="rect">
            <a:avLst/>
          </a:prstGeom>
          <a:noFill/>
        </p:spPr>
        <p:txBody>
          <a:bodyPr wrap="square" rtlCol="1">
            <a:spAutoFit/>
          </a:bodyPr>
          <a:lstStyle/>
          <a:p>
            <a:pPr algn="l" rtl="0"/>
            <a:r>
              <a:rPr lang="en-US" sz="2400" b="1" dirty="0">
                <a:solidFill>
                  <a:srgbClr val="0070C0"/>
                </a:solidFill>
              </a:rPr>
              <a:t>C</a:t>
            </a:r>
            <a:endParaRPr lang="ar-SY" sz="2400" b="1" dirty="0">
              <a:solidFill>
                <a:srgbClr val="0070C0"/>
              </a:solidFill>
            </a:endParaRPr>
          </a:p>
        </p:txBody>
      </p:sp>
      <p:sp>
        <p:nvSpPr>
          <p:cNvPr id="13" name="مربع نص 12"/>
          <p:cNvSpPr txBox="1"/>
          <p:nvPr/>
        </p:nvSpPr>
        <p:spPr>
          <a:xfrm>
            <a:off x="6248400" y="2057400"/>
            <a:ext cx="381000" cy="461665"/>
          </a:xfrm>
          <a:prstGeom prst="rect">
            <a:avLst/>
          </a:prstGeom>
          <a:noFill/>
        </p:spPr>
        <p:txBody>
          <a:bodyPr wrap="square" rtlCol="1">
            <a:spAutoFit/>
          </a:bodyPr>
          <a:lstStyle/>
          <a:p>
            <a:pPr algn="l" rtl="0"/>
            <a:r>
              <a:rPr lang="en-US" sz="2400" b="1" dirty="0">
                <a:solidFill>
                  <a:srgbClr val="0070C0"/>
                </a:solidFill>
              </a:rPr>
              <a:t>G</a:t>
            </a:r>
            <a:endParaRPr lang="ar-SY" sz="2400" b="1" dirty="0">
              <a:solidFill>
                <a:srgbClr val="0070C0"/>
              </a:solidFill>
            </a:endParaRPr>
          </a:p>
        </p:txBody>
      </p:sp>
      <p:sp>
        <p:nvSpPr>
          <p:cNvPr id="14" name="مربع نص 13"/>
          <p:cNvSpPr txBox="1"/>
          <p:nvPr/>
        </p:nvSpPr>
        <p:spPr>
          <a:xfrm>
            <a:off x="6477000" y="3124200"/>
            <a:ext cx="457200" cy="461665"/>
          </a:xfrm>
          <a:prstGeom prst="rect">
            <a:avLst/>
          </a:prstGeom>
          <a:noFill/>
        </p:spPr>
        <p:txBody>
          <a:bodyPr wrap="square" rtlCol="1">
            <a:spAutoFit/>
          </a:bodyPr>
          <a:lstStyle/>
          <a:p>
            <a:pPr algn="l" rtl="0"/>
            <a:r>
              <a:rPr lang="en-US" sz="2400" b="1" dirty="0">
                <a:solidFill>
                  <a:srgbClr val="0070C0"/>
                </a:solidFill>
              </a:rPr>
              <a:t>E</a:t>
            </a:r>
            <a:endParaRPr lang="ar-SY" sz="2400" b="1" dirty="0">
              <a:solidFill>
                <a:srgbClr val="0070C0"/>
              </a:solidFill>
            </a:endParaRP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77200" y="309265"/>
            <a:ext cx="609600" cy="609600"/>
          </a:xfrm>
          <a:prstGeom prst="rect">
            <a:avLst/>
          </a:prstGeom>
        </p:spPr>
      </p:pic>
    </p:spTree>
    <p:extLst>
      <p:ext uri="{BB962C8B-B14F-4D97-AF65-F5344CB8AC3E}">
        <p14:creationId xmlns:p14="http://schemas.microsoft.com/office/powerpoint/2010/main" val="3947924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ppt_x"/>
                                          </p:val>
                                        </p:tav>
                                        <p:tav tm="100000">
                                          <p:val>
                                            <p:strVal val="#ppt_x"/>
                                          </p:val>
                                        </p:tav>
                                      </p:tavLst>
                                    </p:anim>
                                    <p:anim calcmode="lin" valueType="num">
                                      <p:cBhvr additive="base">
                                        <p:cTn id="5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51" restart="whenNotActive" fill="hold" evtFilter="cancelBubble" nodeType="interactiveSeq">
                <p:stCondLst>
                  <p:cond evt="onClick" delay="0">
                    <p:tgtEl>
                      <p:spTgt spid="2"/>
                    </p:tgtEl>
                  </p:cond>
                </p:stCondLst>
                <p:endSync evt="end" delay="0">
                  <p:rtn val="all"/>
                </p:endSync>
                <p:childTnLst>
                  <p:par>
                    <p:cTn id="52" fill="hold">
                      <p:stCondLst>
                        <p:cond delay="0"/>
                      </p:stCondLst>
                      <p:childTnLst>
                        <p:par>
                          <p:cTn id="53" fill="hold">
                            <p:stCondLst>
                              <p:cond delay="0"/>
                            </p:stCondLst>
                            <p:childTnLst>
                              <p:par>
                                <p:cTn id="54" presetID="1" presetClass="mediacall" presetSubtype="0" fill="hold" nodeType="clickEffect">
                                  <p:stCondLst>
                                    <p:cond delay="0"/>
                                  </p:stCondLst>
                                  <p:childTnLst>
                                    <p:cmd type="call" cmd="playFrom(0.0)">
                                      <p:cBhvr>
                                        <p:cTn id="55" dur="24909" fill="hold"/>
                                        <p:tgtEl>
                                          <p:spTgt spid="2"/>
                                        </p:tgtEl>
                                      </p:cBhvr>
                                    </p:cmd>
                                  </p:childTnLst>
                                </p:cTn>
                              </p:par>
                            </p:childTnLst>
                          </p:cTn>
                        </p:par>
                      </p:childTnLst>
                    </p:cTn>
                  </p:par>
                </p:childTnLst>
              </p:cTn>
              <p:nextCondLst>
                <p:cond evt="onClick" delay="0">
                  <p:tgtEl>
                    <p:spTgt spid="2"/>
                  </p:tgtEl>
                </p:cond>
              </p:nextCondLst>
            </p:seq>
            <p:audio>
              <p:cMediaNode vol="80000">
                <p:cTn id="56" fill="hold" display="0">
                  <p:stCondLst>
                    <p:cond delay="indefinite"/>
                  </p:stCondLst>
                  <p:endCondLst>
                    <p:cond evt="onStopAudio" delay="0">
                      <p:tgtEl>
                        <p:sldTgt/>
                      </p:tgtEl>
                    </p:cond>
                  </p:endCondLst>
                </p:cTn>
                <p:tgtEl>
                  <p:spTgt spid="2"/>
                </p:tgtEl>
              </p:cMediaNode>
            </p:audio>
          </p:childTnLst>
        </p:cTn>
      </p:par>
    </p:tnLst>
    <p:bldLst>
      <p:bldP spid="7" grpId="0"/>
      <p:bldP spid="8" grpId="0"/>
      <p:bldP spid="9" grpId="0"/>
      <p:bldP spid="10" grpId="0"/>
      <p:bldP spid="11" grpId="0"/>
      <p:bldP spid="12" grpId="0"/>
      <p:bldP spid="13" grpId="0"/>
      <p:bldP spid="1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143000"/>
            <a:ext cx="8458200" cy="5334000"/>
          </a:xfrm>
        </p:spPr>
        <p:txBody>
          <a:bodyPr>
            <a:normAutofit fontScale="77500" lnSpcReduction="20000"/>
          </a:bodyPr>
          <a:lstStyle/>
          <a:p>
            <a:pPr algn="l" rtl="0">
              <a:buNone/>
            </a:pPr>
            <a:r>
              <a:rPr lang="en-US" b="1" dirty="0"/>
              <a:t>Complete the sentences with a word pair from the previous exercises. </a:t>
            </a:r>
            <a:r>
              <a:rPr lang="en-US" b="1" dirty="0">
                <a:solidFill>
                  <a:srgbClr val="7030A0"/>
                </a:solidFill>
              </a:rPr>
              <a:t>Click to check your answer.</a:t>
            </a:r>
          </a:p>
          <a:p>
            <a:pPr algn="l" rtl="0">
              <a:buNone/>
            </a:pPr>
            <a:r>
              <a:rPr lang="en-US" dirty="0"/>
              <a:t>1. He visits us __________________, perhaps twice a year. </a:t>
            </a:r>
          </a:p>
          <a:p>
            <a:pPr algn="l" rtl="0">
              <a:buNone/>
            </a:pPr>
            <a:r>
              <a:rPr lang="en-US" dirty="0"/>
              <a:t>2. It’s your last chance I’m afraid. It’s __________________.</a:t>
            </a:r>
          </a:p>
          <a:p>
            <a:pPr algn="l" rtl="0">
              <a:buNone/>
            </a:pPr>
            <a:r>
              <a:rPr lang="en-US" dirty="0"/>
              <a:t>3. After lots of adventures she arrived home ______________.</a:t>
            </a:r>
          </a:p>
          <a:p>
            <a:pPr algn="l" rtl="0">
              <a:buNone/>
            </a:pPr>
            <a:r>
              <a:rPr lang="en-US" dirty="0"/>
              <a:t>4. Please stop making so much noise. I need a bit of __________________.</a:t>
            </a:r>
          </a:p>
          <a:p>
            <a:pPr algn="l" rtl="0">
              <a:buNone/>
            </a:pPr>
            <a:r>
              <a:rPr lang="en-US" dirty="0"/>
              <a:t>5. __________________he’ll realize that she’s not the woman for him.</a:t>
            </a:r>
          </a:p>
          <a:p>
            <a:pPr algn="l" rtl="0">
              <a:buNone/>
            </a:pPr>
            <a:r>
              <a:rPr lang="en-US" dirty="0"/>
              <a:t>6. After the riots the government sent soldiers in to try to establish __________________. </a:t>
            </a:r>
          </a:p>
          <a:p>
            <a:pPr marL="0" indent="0" algn="l" rtl="0">
              <a:buNone/>
            </a:pPr>
            <a:r>
              <a:rPr lang="en-US" dirty="0"/>
              <a:t>7. She’s __________________of her husband. She wants to leave him.</a:t>
            </a:r>
            <a:br>
              <a:rPr lang="en-US" dirty="0"/>
            </a:br>
            <a:r>
              <a:rPr lang="en-US" dirty="0"/>
              <a:t>8. It was an amazing storm. There was lots of __________________. </a:t>
            </a:r>
            <a:endParaRPr lang="ar-SA" dirty="0"/>
          </a:p>
        </p:txBody>
      </p:sp>
      <p:sp>
        <p:nvSpPr>
          <p:cNvPr id="6" name="عنوان 1"/>
          <p:cNvSpPr>
            <a:spLocks noGrp="1"/>
          </p:cNvSpPr>
          <p:nvPr>
            <p:ph type="title"/>
          </p:nvPr>
        </p:nvSpPr>
        <p:spPr>
          <a:xfrm>
            <a:off x="457200" y="274638"/>
            <a:ext cx="8229600" cy="715962"/>
          </a:xfrm>
          <a:solidFill>
            <a:schemeClr val="accent2">
              <a:lumMod val="20000"/>
              <a:lumOff val="80000"/>
            </a:schemeClr>
          </a:solidFill>
        </p:spPr>
        <p:txBody>
          <a:bodyPr>
            <a:noAutofit/>
          </a:bodyPr>
          <a:lstStyle/>
          <a:p>
            <a:pPr algn="l" rtl="0"/>
            <a:r>
              <a:rPr lang="en-US" sz="2800" b="1" dirty="0"/>
              <a:t>VOCABULARY      collocation: word pairs     p. 87</a:t>
            </a:r>
            <a:endParaRPr lang="ar-SA" sz="2800" b="1" dirty="0"/>
          </a:p>
        </p:txBody>
      </p:sp>
      <p:sp>
        <p:nvSpPr>
          <p:cNvPr id="7" name="مربع نص 6"/>
          <p:cNvSpPr txBox="1"/>
          <p:nvPr/>
        </p:nvSpPr>
        <p:spPr>
          <a:xfrm>
            <a:off x="2362200" y="1752600"/>
            <a:ext cx="2590800" cy="477054"/>
          </a:xfrm>
          <a:prstGeom prst="rect">
            <a:avLst/>
          </a:prstGeom>
          <a:noFill/>
        </p:spPr>
        <p:txBody>
          <a:bodyPr wrap="square" rtlCol="1">
            <a:spAutoFit/>
          </a:bodyPr>
          <a:lstStyle/>
          <a:p>
            <a:pPr algn="l" rtl="0"/>
            <a:r>
              <a:rPr lang="en-US" sz="2500" b="1" i="1" dirty="0">
                <a:solidFill>
                  <a:srgbClr val="0070C0"/>
                </a:solidFill>
              </a:rPr>
              <a:t>now and again</a:t>
            </a:r>
            <a:endParaRPr lang="ar-SY" sz="2500" b="1" i="1" dirty="0">
              <a:solidFill>
                <a:srgbClr val="0070C0"/>
              </a:solidFill>
            </a:endParaRPr>
          </a:p>
        </p:txBody>
      </p:sp>
      <p:sp>
        <p:nvSpPr>
          <p:cNvPr id="8" name="مربع نص 7"/>
          <p:cNvSpPr txBox="1"/>
          <p:nvPr/>
        </p:nvSpPr>
        <p:spPr>
          <a:xfrm>
            <a:off x="5334000" y="2133600"/>
            <a:ext cx="2590800" cy="477054"/>
          </a:xfrm>
          <a:prstGeom prst="rect">
            <a:avLst/>
          </a:prstGeom>
          <a:noFill/>
        </p:spPr>
        <p:txBody>
          <a:bodyPr wrap="square" rtlCol="1">
            <a:spAutoFit/>
          </a:bodyPr>
          <a:lstStyle/>
          <a:p>
            <a:pPr algn="l" rtl="0"/>
            <a:r>
              <a:rPr lang="en-US" sz="2500" b="1" i="1" dirty="0">
                <a:solidFill>
                  <a:srgbClr val="0070C0"/>
                </a:solidFill>
              </a:rPr>
              <a:t>now or never</a:t>
            </a:r>
            <a:endParaRPr lang="ar-SY" sz="2500" b="1" i="1" dirty="0">
              <a:solidFill>
                <a:srgbClr val="0070C0"/>
              </a:solidFill>
            </a:endParaRPr>
          </a:p>
        </p:txBody>
      </p:sp>
      <p:sp>
        <p:nvSpPr>
          <p:cNvPr id="9" name="مربع نص 8"/>
          <p:cNvSpPr txBox="1"/>
          <p:nvPr/>
        </p:nvSpPr>
        <p:spPr>
          <a:xfrm>
            <a:off x="6248400" y="2514600"/>
            <a:ext cx="2438400" cy="477054"/>
          </a:xfrm>
          <a:prstGeom prst="rect">
            <a:avLst/>
          </a:prstGeom>
          <a:noFill/>
        </p:spPr>
        <p:txBody>
          <a:bodyPr wrap="square" rtlCol="1">
            <a:spAutoFit/>
          </a:bodyPr>
          <a:lstStyle/>
          <a:p>
            <a:pPr algn="l" rtl="0"/>
            <a:r>
              <a:rPr lang="en-US" sz="2500" b="1" i="1" dirty="0">
                <a:solidFill>
                  <a:srgbClr val="0070C0"/>
                </a:solidFill>
              </a:rPr>
              <a:t>safe and sound</a:t>
            </a:r>
            <a:endParaRPr lang="ar-SY" sz="2500" b="1" i="1" dirty="0">
              <a:solidFill>
                <a:srgbClr val="0070C0"/>
              </a:solidFill>
            </a:endParaRPr>
          </a:p>
        </p:txBody>
      </p:sp>
      <p:sp>
        <p:nvSpPr>
          <p:cNvPr id="10" name="مربع نص 9"/>
          <p:cNvSpPr txBox="1"/>
          <p:nvPr/>
        </p:nvSpPr>
        <p:spPr>
          <a:xfrm>
            <a:off x="990600" y="3200400"/>
            <a:ext cx="2590800" cy="477054"/>
          </a:xfrm>
          <a:prstGeom prst="rect">
            <a:avLst/>
          </a:prstGeom>
          <a:noFill/>
        </p:spPr>
        <p:txBody>
          <a:bodyPr wrap="square" rtlCol="1">
            <a:spAutoFit/>
          </a:bodyPr>
          <a:lstStyle/>
          <a:p>
            <a:pPr algn="l" rtl="0"/>
            <a:r>
              <a:rPr lang="en-US" sz="2500" b="1" i="1" dirty="0">
                <a:solidFill>
                  <a:srgbClr val="0070C0"/>
                </a:solidFill>
              </a:rPr>
              <a:t>peace and quiet</a:t>
            </a:r>
            <a:endParaRPr lang="ar-SY" sz="2500" b="1" i="1" dirty="0">
              <a:solidFill>
                <a:srgbClr val="0070C0"/>
              </a:solidFill>
            </a:endParaRPr>
          </a:p>
        </p:txBody>
      </p:sp>
      <p:sp>
        <p:nvSpPr>
          <p:cNvPr id="11" name="مربع نص 10"/>
          <p:cNvSpPr txBox="1"/>
          <p:nvPr/>
        </p:nvSpPr>
        <p:spPr>
          <a:xfrm>
            <a:off x="1066800" y="3581400"/>
            <a:ext cx="2438400" cy="477054"/>
          </a:xfrm>
          <a:prstGeom prst="rect">
            <a:avLst/>
          </a:prstGeom>
          <a:noFill/>
        </p:spPr>
        <p:txBody>
          <a:bodyPr wrap="square" rtlCol="1">
            <a:spAutoFit/>
          </a:bodyPr>
          <a:lstStyle/>
          <a:p>
            <a:pPr algn="l" rtl="0"/>
            <a:r>
              <a:rPr lang="en-US" sz="2500" b="1" i="1" dirty="0">
                <a:solidFill>
                  <a:srgbClr val="0070C0"/>
                </a:solidFill>
              </a:rPr>
              <a:t>Sooner or later</a:t>
            </a:r>
            <a:endParaRPr lang="ar-SY" sz="2500" b="1" i="1" dirty="0">
              <a:solidFill>
                <a:srgbClr val="0070C0"/>
              </a:solidFill>
            </a:endParaRPr>
          </a:p>
        </p:txBody>
      </p:sp>
      <p:sp>
        <p:nvSpPr>
          <p:cNvPr id="12" name="مربع نص 11"/>
          <p:cNvSpPr txBox="1"/>
          <p:nvPr/>
        </p:nvSpPr>
        <p:spPr>
          <a:xfrm>
            <a:off x="2133600" y="4572000"/>
            <a:ext cx="2514600" cy="477054"/>
          </a:xfrm>
          <a:prstGeom prst="rect">
            <a:avLst/>
          </a:prstGeom>
          <a:noFill/>
        </p:spPr>
        <p:txBody>
          <a:bodyPr wrap="square" rtlCol="1">
            <a:spAutoFit/>
          </a:bodyPr>
          <a:lstStyle/>
          <a:p>
            <a:pPr algn="l" rtl="0"/>
            <a:r>
              <a:rPr lang="en-US" sz="2500" b="1" i="1" dirty="0">
                <a:solidFill>
                  <a:srgbClr val="0070C0"/>
                </a:solidFill>
              </a:rPr>
              <a:t>law and order</a:t>
            </a:r>
            <a:endParaRPr lang="ar-SY" sz="2500" b="1" i="1" dirty="0">
              <a:solidFill>
                <a:srgbClr val="0070C0"/>
              </a:solidFill>
            </a:endParaRPr>
          </a:p>
        </p:txBody>
      </p:sp>
      <p:sp>
        <p:nvSpPr>
          <p:cNvPr id="13" name="مربع نص 12"/>
          <p:cNvSpPr txBox="1"/>
          <p:nvPr/>
        </p:nvSpPr>
        <p:spPr>
          <a:xfrm>
            <a:off x="1752600" y="4953000"/>
            <a:ext cx="2438400" cy="477054"/>
          </a:xfrm>
          <a:prstGeom prst="rect">
            <a:avLst/>
          </a:prstGeom>
          <a:noFill/>
        </p:spPr>
        <p:txBody>
          <a:bodyPr wrap="square" rtlCol="1">
            <a:spAutoFit/>
          </a:bodyPr>
          <a:lstStyle/>
          <a:p>
            <a:pPr algn="l" rtl="0"/>
            <a:r>
              <a:rPr lang="en-US" sz="2500" b="1" i="1" dirty="0">
                <a:solidFill>
                  <a:srgbClr val="0070C0"/>
                </a:solidFill>
              </a:rPr>
              <a:t>sick and tired</a:t>
            </a:r>
            <a:endParaRPr lang="ar-SY" sz="2500" b="1" i="1" dirty="0">
              <a:solidFill>
                <a:srgbClr val="0070C0"/>
              </a:solidFill>
            </a:endParaRPr>
          </a:p>
        </p:txBody>
      </p:sp>
      <p:sp>
        <p:nvSpPr>
          <p:cNvPr id="14" name="مربع نص 13"/>
          <p:cNvSpPr txBox="1"/>
          <p:nvPr/>
        </p:nvSpPr>
        <p:spPr>
          <a:xfrm>
            <a:off x="609600" y="5867400"/>
            <a:ext cx="3276600" cy="477054"/>
          </a:xfrm>
          <a:prstGeom prst="rect">
            <a:avLst/>
          </a:prstGeom>
          <a:noFill/>
        </p:spPr>
        <p:txBody>
          <a:bodyPr wrap="square" rtlCol="1">
            <a:spAutoFit/>
          </a:bodyPr>
          <a:lstStyle/>
          <a:p>
            <a:pPr algn="l" rtl="0"/>
            <a:r>
              <a:rPr lang="en-US" sz="2500" b="1" i="1" dirty="0">
                <a:solidFill>
                  <a:srgbClr val="0070C0"/>
                </a:solidFill>
              </a:rPr>
              <a:t>thunder and lightening</a:t>
            </a:r>
            <a:endParaRPr lang="ar-SY" sz="2500" b="1" i="1" dirty="0">
              <a:solidFill>
                <a:srgbClr val="0070C0"/>
              </a:solidFill>
            </a:endParaRPr>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77200" y="342900"/>
            <a:ext cx="609600" cy="609600"/>
          </a:xfrm>
          <a:prstGeom prst="rect">
            <a:avLst/>
          </a:prstGeom>
        </p:spPr>
      </p:pic>
    </p:spTree>
    <p:extLst>
      <p:ext uri="{BB962C8B-B14F-4D97-AF65-F5344CB8AC3E}">
        <p14:creationId xmlns:p14="http://schemas.microsoft.com/office/powerpoint/2010/main" val="3441726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ox(i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ox(i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ox(in)">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ox(in)">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ox(in)">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ox(in)">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box(in)">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4"/>
                    </p:tgtEl>
                  </p:cond>
                </p:stCondLst>
                <p:endSync evt="end" delay="0">
                  <p:rtn val="all"/>
                </p:endSync>
                <p:childTnLst>
                  <p:par>
                    <p:cTn id="44" fill="hold">
                      <p:stCondLst>
                        <p:cond delay="0"/>
                      </p:stCondLst>
                      <p:childTnLst>
                        <p:par>
                          <p:cTn id="45" fill="hold">
                            <p:stCondLst>
                              <p:cond delay="0"/>
                            </p:stCondLst>
                            <p:childTnLst>
                              <p:par>
                                <p:cTn id="46" presetID="1" presetClass="mediacall" presetSubtype="0" fill="hold" nodeType="clickEffect">
                                  <p:stCondLst>
                                    <p:cond delay="0"/>
                                  </p:stCondLst>
                                  <p:childTnLst>
                                    <p:cmd type="call" cmd="playFrom(0.0)">
                                      <p:cBhvr>
                                        <p:cTn id="47" dur="8910" fill="hold"/>
                                        <p:tgtEl>
                                          <p:spTgt spid="4"/>
                                        </p:tgtEl>
                                      </p:cBhvr>
                                    </p:cmd>
                                  </p:childTnLst>
                                </p:cTn>
                              </p:par>
                            </p:childTnLst>
                          </p:cTn>
                        </p:par>
                      </p:childTnLst>
                    </p:cTn>
                  </p:par>
                </p:childTnLst>
              </p:cTn>
              <p:nextCondLst>
                <p:cond evt="onClick" delay="0">
                  <p:tgtEl>
                    <p:spTgt spid="4"/>
                  </p:tgtEl>
                </p:cond>
              </p:nextCondLst>
            </p:seq>
            <p:audio>
              <p:cMediaNode vol="80000">
                <p:cTn id="48" fill="hold" display="0">
                  <p:stCondLst>
                    <p:cond delay="indefinite"/>
                  </p:stCondLst>
                  <p:endCondLst>
                    <p:cond evt="onStopAudio" delay="0">
                      <p:tgtEl>
                        <p:sldTgt/>
                      </p:tgtEl>
                    </p:cond>
                  </p:endCondLst>
                </p:cTn>
                <p:tgtEl>
                  <p:spTgt spid="4"/>
                </p:tgtEl>
              </p:cMediaNode>
            </p:audio>
          </p:childTnLst>
        </p:cTn>
      </p:par>
    </p:tnLst>
    <p:bldLst>
      <p:bldP spid="7" grpId="0"/>
      <p:bldP spid="8" grpId="0"/>
      <p:bldP spid="9" grpId="0"/>
      <p:bldP spid="10" grpId="0"/>
      <p:bldP spid="11" grpId="0"/>
      <p:bldP spid="12" grpId="0"/>
      <p:bldP spid="13" grpId="0"/>
      <p:bldP spid="1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thank-you-from-christian-vision-alliance.jpg"/>
          <p:cNvPicPr>
            <a:picLocks noChangeAspect="1"/>
          </p:cNvPicPr>
          <p:nvPr/>
        </p:nvPicPr>
        <p:blipFill>
          <a:blip r:embed="rId4"/>
          <a:stretch>
            <a:fillRect/>
          </a:stretch>
        </p:blipFill>
        <p:spPr>
          <a:xfrm>
            <a:off x="379810" y="457200"/>
            <a:ext cx="8306989" cy="5867400"/>
          </a:xfrm>
          <a:prstGeom prst="rect">
            <a:avLst/>
          </a:prstGeom>
        </p:spPr>
      </p:pic>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8041942" y="57150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33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0</TotalTime>
  <Words>2913</Words>
  <Application>Microsoft Office PowerPoint</Application>
  <PresentationFormat>عرض على الشاشة (3:4)‏</PresentationFormat>
  <Paragraphs>327</Paragraphs>
  <Slides>33</Slides>
  <Notes>2</Notes>
  <HiddenSlides>0</HiddenSlides>
  <MMClips>32</MMClips>
  <ScaleCrop>false</ScaleCrop>
  <HeadingPairs>
    <vt:vector size="6" baseType="variant">
      <vt:variant>
        <vt:lpstr>الخطوط المستخدمة</vt:lpstr>
      </vt:variant>
      <vt:variant>
        <vt:i4>4</vt:i4>
      </vt:variant>
      <vt:variant>
        <vt:lpstr>نسق</vt:lpstr>
      </vt:variant>
      <vt:variant>
        <vt:i4>2</vt:i4>
      </vt:variant>
      <vt:variant>
        <vt:lpstr>عناوين الشرائح</vt:lpstr>
      </vt:variant>
      <vt:variant>
        <vt:i4>33</vt:i4>
      </vt:variant>
    </vt:vector>
  </HeadingPairs>
  <TitlesOfParts>
    <vt:vector size="39" baseType="lpstr">
      <vt:lpstr>Arial</vt:lpstr>
      <vt:lpstr>Calibri</vt:lpstr>
      <vt:lpstr>Times New Roman</vt:lpstr>
      <vt:lpstr>Wingdings</vt:lpstr>
      <vt:lpstr>سمة Office</vt:lpstr>
      <vt:lpstr>1_سمة Office</vt:lpstr>
      <vt:lpstr>عرض تقديمي في PowerPoint</vt:lpstr>
      <vt:lpstr>عرض تقديمي في PowerPoint</vt:lpstr>
      <vt:lpstr>        Speaking to the world   p. 84 </vt:lpstr>
      <vt:lpstr>One small word, one big difference in meaning</vt:lpstr>
      <vt:lpstr>One small word, one big difference in meaning</vt:lpstr>
      <vt:lpstr>        Speaking to the world   p. 84 </vt:lpstr>
      <vt:lpstr>        Speaking to the world   p. 84 </vt:lpstr>
      <vt:lpstr>        Speaking to the world   p. 84 </vt:lpstr>
      <vt:lpstr>        Speaking to the world   p. 84 </vt:lpstr>
      <vt:lpstr>        Speaking to the world   p. 84 </vt:lpstr>
      <vt:lpstr>        Speaking to the world   p. 84 </vt:lpstr>
      <vt:lpstr> GRAMMAR             articles                p. 85 </vt:lpstr>
      <vt:lpstr>Grammar Bank      6A articles        p. 142</vt:lpstr>
      <vt:lpstr>Grammar Bank      6A articles        p. 142</vt:lpstr>
      <vt:lpstr>Grammar Bank      6A articles        p. 142</vt:lpstr>
      <vt:lpstr>Grammar Bank     6A articles      p. 142</vt:lpstr>
      <vt:lpstr>Grammar Bank     6A articles      p. 142</vt:lpstr>
      <vt:lpstr>Grammar Bank     6A articles        p.I43 </vt:lpstr>
      <vt:lpstr>Grammar Bank     6A articles        p.I43 </vt:lpstr>
      <vt:lpstr>GRAMMAR         articles        p. 85 </vt:lpstr>
      <vt:lpstr>GRAMMAR         articles        p. 85 </vt:lpstr>
      <vt:lpstr>GRAMMAR         articles        p. 85 </vt:lpstr>
      <vt:lpstr>GRAMMAR         articles        p. 85 </vt:lpstr>
      <vt:lpstr>GRAMMAR         articles        p. 85 </vt:lpstr>
      <vt:lpstr>Presentation Disasters!   P. 86</vt:lpstr>
      <vt:lpstr>Presentation Disasters!   P. 86</vt:lpstr>
      <vt:lpstr>عرض تقديمي في PowerPoint</vt:lpstr>
      <vt:lpstr>VOCABULARY      collocation: word pairs     p. 87</vt:lpstr>
      <vt:lpstr>VOCABULARY      collocation: word pairs     p. 87</vt:lpstr>
      <vt:lpstr>VOCABULARY      collocation: word pairs     p. 87</vt:lpstr>
      <vt:lpstr>VOCABULARY      collocation: word pairs     p. 87</vt:lpstr>
      <vt:lpstr>VOCABULARY      collocation: word pairs     p. 87</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mmmm</dc:title>
  <dc:creator/>
  <cp:lastModifiedBy/>
  <cp:revision>1073</cp:revision>
  <dcterms:created xsi:type="dcterms:W3CDTF">2022-11-01T11:07:45Z</dcterms:created>
  <dcterms:modified xsi:type="dcterms:W3CDTF">2025-09-15T09:49:28Z</dcterms:modified>
</cp:coreProperties>
</file>