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+RC/CE44WfRiuaepEzNj1g==" hashData="htSVpoR+/ySZyFO/alNcrJa3q/2mwe4lJGIwo7FKCO8+gYqqp/Kphn1IZKDGIhn+TVgcHNroUSwU/gBPVSLe6Q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7" d="100"/>
          <a:sy n="87" d="100"/>
        </p:scale>
        <p:origin x="63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24/03/1447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24/03/1447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24/03/1447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24/03/1447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24/03/1447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24/03/1447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24/03/1447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24/03/1447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24/03/1447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24/03/1447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24/03/1447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000"/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24/03/1447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2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png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628650" y="116931"/>
            <a:ext cx="7886700" cy="4741900"/>
          </a:xfrm>
          <a:prstGeom prst="rect">
            <a:avLst/>
          </a:prstGeom>
          <a:solidFill>
            <a:schemeClr val="accent1">
              <a:lumMod val="60000"/>
              <a:lumOff val="40000"/>
              <a:alpha val="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Séquence 13</a:t>
            </a:r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628650" y="2955631"/>
            <a:ext cx="7886700" cy="3471296"/>
          </a:xfrm>
          <a:prstGeom prst="rect">
            <a:avLst/>
          </a:prstGeom>
          <a:solidFill>
            <a:schemeClr val="accent4">
              <a:lumMod val="60000"/>
              <a:lumOff val="40000"/>
              <a:alpha val="2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fr-FR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fr-FR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Demander / Donner une information</a:t>
            </a:r>
          </a:p>
          <a:p>
            <a:pPr marL="0" indent="0" algn="ctr">
              <a:buNone/>
            </a:pPr>
            <a:r>
              <a:rPr lang="fr-FR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conditionnel présent</a:t>
            </a:r>
          </a:p>
          <a:p>
            <a:pPr marL="0" indent="0" algn="ctr">
              <a:buNone/>
            </a:pPr>
            <a:r>
              <a:rPr lang="fr-FR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 prépositions de lieu : en / y</a:t>
            </a:r>
          </a:p>
          <a:p>
            <a:pPr marL="0" indent="0" algn="ctr">
              <a:buNone/>
            </a:pPr>
            <a:r>
              <a:rPr lang="fr-FR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 mots interrogatifs: où / quand / pourquoi …</a:t>
            </a:r>
          </a:p>
        </p:txBody>
      </p:sp>
      <p:pic>
        <p:nvPicPr>
          <p:cNvPr id="6" name="صوت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72500" y="6096000"/>
            <a:ext cx="457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57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73"/>
    </mc:Choice>
    <mc:Fallback xmlns="">
      <p:transition spd="slow" advTm="299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14589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fr-FR" sz="3600" b="1" dirty="0">
                <a:solidFill>
                  <a:srgbClr val="C00000"/>
                </a:solidFill>
                <a:latin typeface="Arial Narrow" panose="020B0606020202030204" pitchFamily="34" charset="0"/>
              </a:rPr>
              <a:t>Indiquer un itinéraire</a:t>
            </a:r>
          </a:p>
        </p:txBody>
      </p:sp>
      <p:pic>
        <p:nvPicPr>
          <p:cNvPr id="13" name="Espace réservé du contenu 12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5238"/>
          <a:stretch/>
        </p:blipFill>
        <p:spPr>
          <a:xfrm>
            <a:off x="780505" y="979714"/>
            <a:ext cx="3791495" cy="5351472"/>
          </a:xfr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855" y="1097279"/>
            <a:ext cx="3791495" cy="3791495"/>
          </a:xfrm>
          <a:prstGeom prst="rect">
            <a:avLst/>
          </a:prstGeom>
        </p:spPr>
      </p:pic>
      <p:sp>
        <p:nvSpPr>
          <p:cNvPr id="15" name="Rectangle à coins arrondis 14"/>
          <p:cNvSpPr/>
          <p:nvPr/>
        </p:nvSpPr>
        <p:spPr>
          <a:xfrm>
            <a:off x="5045529" y="4888774"/>
            <a:ext cx="3621677" cy="157734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fr-FR" dirty="0">
                <a:solidFill>
                  <a:srgbClr val="002060"/>
                </a:solidFill>
              </a:rPr>
              <a:t>Ex- Il est passé devant le café</a:t>
            </a:r>
          </a:p>
          <a:p>
            <a:pPr algn="l"/>
            <a:r>
              <a:rPr lang="fr-FR" dirty="0">
                <a:solidFill>
                  <a:srgbClr val="002060"/>
                </a:solidFill>
              </a:rPr>
              <a:t>Ex- Il a traversé la rue</a:t>
            </a:r>
          </a:p>
          <a:p>
            <a:pPr algn="l"/>
            <a:r>
              <a:rPr lang="fr-FR" dirty="0">
                <a:solidFill>
                  <a:srgbClr val="002060"/>
                </a:solidFill>
              </a:rPr>
              <a:t>Ex- Il est entré dans le magasin de musique qui est près de la gare. </a:t>
            </a:r>
          </a:p>
        </p:txBody>
      </p:sp>
      <p:pic>
        <p:nvPicPr>
          <p:cNvPr id="3" name="صوت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72500" y="6096000"/>
            <a:ext cx="457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46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089"/>
    </mc:Choice>
    <mc:Fallback xmlns="">
      <p:transition spd="slow" advTm="580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3291843"/>
            <a:ext cx="3388178" cy="325265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-Pour aller à l’universit</a:t>
            </a:r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é</a:t>
            </a:r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, vous allez tout droit, vous prenez la deuxième à droit puis la première à gauche. Vous allez voir la mairie. Vous passez devant puis vous tournez à droite et ensuite au feu à gauche.</a:t>
            </a: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62784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Demander un itinéraire \ un chemin</a:t>
            </a:r>
          </a:p>
        </p:txBody>
      </p:sp>
      <p:sp>
        <p:nvSpPr>
          <p:cNvPr id="6" name="Rectangle à coins arrondis 5"/>
          <p:cNvSpPr/>
          <p:nvPr/>
        </p:nvSpPr>
        <p:spPr>
          <a:xfrm>
            <a:off x="3756761" y="1124744"/>
            <a:ext cx="2454627" cy="2160240"/>
          </a:xfrm>
          <a:prstGeom prst="wedgeRoundRectCallout">
            <a:avLst>
              <a:gd name="adj1" fmla="val -42767"/>
              <a:gd name="adj2" fmla="val 81810"/>
              <a:gd name="adj3" fmla="val 16667"/>
            </a:avLst>
          </a:prstGeom>
          <a:solidFill>
            <a:srgbClr val="FFC000"/>
          </a:solidFill>
          <a:effectLst>
            <a:glow>
              <a:schemeClr val="accent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Pardon, Monsieur. Est-ce que vous pourriez me dire où se trouve l’universit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Times New Roman" panose="02020603050405020304" pitchFamily="18" charset="0"/>
              </a:rPr>
              <a:t>é</a:t>
            </a: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?</a:t>
            </a:r>
          </a:p>
        </p:txBody>
      </p:sp>
      <p:pic>
        <p:nvPicPr>
          <p:cNvPr id="1026" name="Picture 2" descr="Le blog de FLE de madame Lourido: La ville et les itinérair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789" y="2272935"/>
            <a:ext cx="2169781" cy="455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صوت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72500" y="6096000"/>
            <a:ext cx="457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12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932"/>
    </mc:Choice>
    <mc:Fallback xmlns="">
      <p:transition spd="slow" advTm="359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75846"/>
          </a:xfrm>
          <a:solidFill>
            <a:schemeClr val="accent1">
              <a:lumMod val="60000"/>
              <a:lumOff val="40000"/>
              <a:alpha val="0"/>
            </a:schemeClr>
          </a:solidFill>
        </p:spPr>
        <p:txBody>
          <a:bodyPr>
            <a:normAutofit/>
          </a:bodyPr>
          <a:lstStyle/>
          <a:p>
            <a:r>
              <a:rPr lang="fr-FR" sz="3600" dirty="0">
                <a:solidFill>
                  <a:srgbClr val="FF0000"/>
                </a:solidFill>
                <a:latin typeface="Arial Narrow" panose="020B0606020202030204" pitchFamily="34" charset="0"/>
              </a:rPr>
              <a:t>Organiser une demande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1397726"/>
            <a:ext cx="7886700" cy="5185954"/>
          </a:xfrm>
          <a:solidFill>
            <a:schemeClr val="accent1">
              <a:lumMod val="20000"/>
              <a:lumOff val="80000"/>
              <a:alpha val="0"/>
            </a:schemeClr>
          </a:solidFill>
        </p:spPr>
        <p:txBody>
          <a:bodyPr>
            <a:noAutofit/>
          </a:bodyPr>
          <a:lstStyle/>
          <a:p>
            <a:pPr algn="l" rtl="0"/>
            <a:r>
              <a:rPr lang="fr-FR" sz="2200" b="1" dirty="0">
                <a:solidFill>
                  <a:srgbClr val="002060"/>
                </a:solidFill>
                <a:latin typeface="Arial Narrow" panose="020B0606020202030204" pitchFamily="34" charset="0"/>
              </a:rPr>
              <a:t>Pour s’adresser à son interlocuteur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-Est-ce que vous pourriez …</a:t>
            </a:r>
          </a:p>
          <a:p>
            <a:pPr algn="l" rtl="0"/>
            <a:r>
              <a:rPr lang="fr-FR" sz="2200" b="1" dirty="0">
                <a:solidFill>
                  <a:srgbClr val="002060"/>
                </a:solidFill>
                <a:latin typeface="Arial Narrow" panose="020B0606020202030204" pitchFamily="34" charset="0"/>
              </a:rPr>
              <a:t>Pour préciser la demande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Est-ce que vous pourriez me dire \ m’expliquer\ me montrer…</a:t>
            </a:r>
          </a:p>
          <a:p>
            <a:pPr algn="l" rtl="0"/>
            <a:r>
              <a:rPr lang="fr-FR" sz="2200" b="1" dirty="0">
                <a:solidFill>
                  <a:srgbClr val="002060"/>
                </a:solidFill>
                <a:latin typeface="Arial Narrow" panose="020B0606020202030204" pitchFamily="34" charset="0"/>
              </a:rPr>
              <a:t>Pour préciser la nature de la demande (lieu, horaire, explication, etc.)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-Est-ce que vous pourriez me dire </a:t>
            </a:r>
            <a:r>
              <a:rPr lang="fr-FR" alt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où </a:t>
            </a: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…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-Est-ce que vous pourriez me dire pourquoi\ comment\ combien…</a:t>
            </a:r>
          </a:p>
          <a:p>
            <a:pPr algn="l" rtl="0"/>
            <a:r>
              <a:rPr lang="fr-FR" sz="2200" b="1" dirty="0">
                <a:solidFill>
                  <a:srgbClr val="002060"/>
                </a:solidFill>
                <a:latin typeface="Arial Narrow" panose="020B0606020202030204" pitchFamily="34" charset="0"/>
              </a:rPr>
              <a:t>Pour formuler la demande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Ex- Est-ce que vous pourriez me dire </a:t>
            </a:r>
            <a:r>
              <a:rPr lang="fr-FR" alt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où</a:t>
            </a: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 se trouve la gare?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Ex- Est-ce que vous pourriez me dire à quelle heure arrive le train de Paris?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Ex- Est-ce que vous pourriez me dire pourquoi le train est en retard?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Ex- Est-ce que vous pourriez me dire combien ça coûte? 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161589"/>
            <a:ext cx="32060" cy="13402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صوت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72500" y="6096000"/>
            <a:ext cx="457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06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357"/>
    </mc:Choice>
    <mc:Fallback xmlns="">
      <p:transition spd="slow" advTm="863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>
            <a:off x="629841" y="427128"/>
            <a:ext cx="3868340" cy="823912"/>
          </a:xfrm>
          <a:solidFill>
            <a:schemeClr val="accent4">
              <a:lumMod val="60000"/>
              <a:lumOff val="40000"/>
              <a:alpha val="10000"/>
            </a:schemeClr>
          </a:solidFill>
        </p:spPr>
        <p:txBody>
          <a:bodyPr/>
          <a:lstStyle/>
          <a:p>
            <a:pPr algn="l" rtl="0"/>
            <a:r>
              <a:rPr lang="fr-FR" dirty="0">
                <a:solidFill>
                  <a:srgbClr val="002060"/>
                </a:solidFill>
              </a:rPr>
              <a:t>La question avec « est-ce que »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2"/>
          </p:nvPr>
        </p:nvSpPr>
        <p:spPr>
          <a:xfrm>
            <a:off x="629840" y="1407795"/>
            <a:ext cx="3868340" cy="1975486"/>
          </a:xfrm>
          <a:solidFill>
            <a:schemeClr val="accent1">
              <a:lumMod val="75000"/>
              <a:alpha val="30000"/>
            </a:schemeClr>
          </a:solidFill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fr-FR" sz="2200" dirty="0">
                <a:solidFill>
                  <a:schemeClr val="bg1"/>
                </a:solidFill>
                <a:latin typeface="Arial Narrow" panose="020B0606020202030204" pitchFamily="34" charset="0"/>
              </a:rPr>
              <a:t>-Est-ce que Monsieur Morales est là?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chemeClr val="bg1"/>
                </a:solidFill>
                <a:latin typeface="Arial Narrow" panose="020B0606020202030204" pitchFamily="34" charset="0"/>
              </a:rPr>
              <a:t>-Est-ce que vous pourriez me dire si Monsieur Morales est là?</a:t>
            </a:r>
          </a:p>
          <a:p>
            <a:pPr marL="0" indent="0" algn="l" rtl="0">
              <a:buNone/>
            </a:pPr>
            <a:endParaRPr lang="fr-FR" sz="22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0" indent="0" algn="l" rtl="0">
              <a:lnSpc>
                <a:spcPct val="120000"/>
              </a:lnSpc>
              <a:buNone/>
            </a:pPr>
            <a:endParaRPr lang="fr-FR" sz="2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3"/>
          </p:nvPr>
        </p:nvSpPr>
        <p:spPr>
          <a:xfrm>
            <a:off x="4629150" y="427128"/>
            <a:ext cx="3887391" cy="823912"/>
          </a:xfrm>
          <a:solidFill>
            <a:schemeClr val="accent4">
              <a:lumMod val="60000"/>
              <a:lumOff val="40000"/>
              <a:alpha val="0"/>
            </a:schemeClr>
          </a:solidFill>
        </p:spPr>
        <p:txBody>
          <a:bodyPr/>
          <a:lstStyle/>
          <a:p>
            <a:pPr algn="l" rtl="0"/>
            <a:r>
              <a:rPr lang="fr-FR" dirty="0">
                <a:solidFill>
                  <a:srgbClr val="002060"/>
                </a:solidFill>
              </a:rPr>
              <a:t>La question avec « qu’est-ce que »</a:t>
            </a: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4"/>
          </p:nvPr>
        </p:nvSpPr>
        <p:spPr>
          <a:xfrm>
            <a:off x="4629150" y="1407795"/>
            <a:ext cx="3757205" cy="1975486"/>
          </a:xfrm>
          <a:solidFill>
            <a:schemeClr val="accent1">
              <a:lumMod val="75000"/>
              <a:alpha val="26000"/>
            </a:schemeClr>
          </a:solidFill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fr-FR" sz="2200" dirty="0">
                <a:solidFill>
                  <a:schemeClr val="bg1"/>
                </a:solidFill>
                <a:latin typeface="Arial Narrow" panose="020B0606020202030204" pitchFamily="34" charset="0"/>
              </a:rPr>
              <a:t>-Qu’est-ce que je dois faire?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chemeClr val="bg1"/>
                </a:solidFill>
                <a:latin typeface="Arial Narrow" panose="020B0606020202030204" pitchFamily="34" charset="0"/>
              </a:rPr>
              <a:t>-Est-ce que vous pourriez me dire ce que je dois faire.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83568" y="3540038"/>
            <a:ext cx="7992888" cy="3207032"/>
          </a:xfrm>
          <a:prstGeom prst="rect">
            <a:avLst/>
          </a:prstGeom>
          <a:solidFill>
            <a:srgbClr val="002060">
              <a:alpha val="24000"/>
            </a:srgbClr>
          </a:solidFill>
        </p:spPr>
        <p:txBody>
          <a:bodyPr wrap="square" rtlCol="0">
            <a:spAutoFit/>
          </a:bodyPr>
          <a:lstStyle/>
          <a:p>
            <a:pPr algn="l" rtl="0">
              <a:lnSpc>
                <a:spcPct val="120000"/>
              </a:lnSpc>
            </a:pPr>
            <a:r>
              <a:rPr lang="fr-FR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La question avec </a:t>
            </a:r>
            <a:r>
              <a:rPr lang="fr-FR" sz="2000" b="1" dirty="0">
                <a:solidFill>
                  <a:srgbClr val="FFFF00"/>
                </a:solidFill>
                <a:latin typeface="Arial Narrow" panose="020B0606020202030204" pitchFamily="34" charset="0"/>
              </a:rPr>
              <a:t>«</a:t>
            </a:r>
            <a:r>
              <a:rPr lang="fr-FR" altLang="fr-FR" sz="2000" b="1" dirty="0">
                <a:solidFill>
                  <a:srgbClr val="FFFF00"/>
                </a:solidFill>
                <a:latin typeface="Arial Narrow" panose="020B0606020202030204" pitchFamily="34" charset="0"/>
              </a:rPr>
              <a:t>où»</a:t>
            </a:r>
            <a:r>
              <a:rPr lang="fr-FR" sz="2000" b="1" dirty="0">
                <a:solidFill>
                  <a:srgbClr val="FFFF00"/>
                </a:solidFill>
                <a:latin typeface="Arial Narrow" panose="020B0606020202030204" pitchFamily="34" charset="0"/>
              </a:rPr>
              <a:t>, «quand», «qui», «pourquoi», «comment», «combien»</a:t>
            </a:r>
            <a:r>
              <a:rPr lang="fr-FR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:</a:t>
            </a:r>
          </a:p>
          <a:p>
            <a:pPr algn="l" rtl="0">
              <a:lnSpc>
                <a:spcPct val="120000"/>
              </a:lnSpc>
            </a:pPr>
            <a:r>
              <a:rPr lang="fr-FR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					</a:t>
            </a:r>
            <a:r>
              <a:rPr lang="fr-FR" sz="2200" dirty="0">
                <a:solidFill>
                  <a:srgbClr val="FFFF00"/>
                </a:solidFill>
                <a:latin typeface="Arial Narrow" panose="020B0606020202030204" pitchFamily="34" charset="0"/>
              </a:rPr>
              <a:t>La question portant sur:</a:t>
            </a:r>
          </a:p>
          <a:p>
            <a:pPr algn="l" rtl="0">
              <a:lnSpc>
                <a:spcPct val="120000"/>
              </a:lnSpc>
            </a:pPr>
            <a:r>
              <a:rPr lang="fr-FR" sz="2000" dirty="0">
                <a:solidFill>
                  <a:schemeClr val="bg1"/>
                </a:solidFill>
                <a:latin typeface="Arial Narrow" panose="020B0606020202030204" pitchFamily="34" charset="0"/>
              </a:rPr>
              <a:t>-</a:t>
            </a:r>
            <a:r>
              <a:rPr lang="fr-FR" sz="2200" dirty="0">
                <a:solidFill>
                  <a:schemeClr val="bg1"/>
                </a:solidFill>
                <a:latin typeface="Arial Narrow" panose="020B0606020202030204" pitchFamily="34" charset="0"/>
              </a:rPr>
              <a:t>Tu peux me dire </a:t>
            </a:r>
            <a:r>
              <a:rPr lang="fr-FR" altLang="fr-FR" sz="2200" dirty="0">
                <a:solidFill>
                  <a:srgbClr val="FFFF00"/>
                </a:solidFill>
                <a:latin typeface="Arial Narrow" panose="020B0606020202030204" pitchFamily="34" charset="0"/>
              </a:rPr>
              <a:t>où</a:t>
            </a:r>
            <a:r>
              <a:rPr lang="fr-FR" sz="2200" dirty="0">
                <a:solidFill>
                  <a:schemeClr val="bg1"/>
                </a:solidFill>
                <a:latin typeface="Arial Narrow" panose="020B0606020202030204" pitchFamily="34" charset="0"/>
              </a:rPr>
              <a:t> est Claudine?			</a:t>
            </a:r>
            <a:r>
              <a:rPr lang="fr-FR" sz="2200" dirty="0">
                <a:latin typeface="Arial Narrow" panose="020B0606020202030204" pitchFamily="34" charset="0"/>
              </a:rPr>
              <a:t>le lieu</a:t>
            </a:r>
            <a:r>
              <a:rPr lang="fr-FR" sz="2200" dirty="0">
                <a:solidFill>
                  <a:schemeClr val="bg1"/>
                </a:solidFill>
                <a:latin typeface="Arial Narrow" panose="020B0606020202030204" pitchFamily="34" charset="0"/>
              </a:rPr>
              <a:t>	</a:t>
            </a:r>
          </a:p>
          <a:p>
            <a:pPr algn="l" rtl="0">
              <a:lnSpc>
                <a:spcPct val="120000"/>
              </a:lnSpc>
            </a:pPr>
            <a:r>
              <a:rPr lang="fr-FR" sz="2200" dirty="0">
                <a:solidFill>
                  <a:schemeClr val="bg1"/>
                </a:solidFill>
                <a:latin typeface="Arial Narrow" panose="020B0606020202030204" pitchFamily="34" charset="0"/>
              </a:rPr>
              <a:t>-Tu peux me dire </a:t>
            </a:r>
            <a:r>
              <a:rPr lang="fr-FR" sz="2200" dirty="0">
                <a:solidFill>
                  <a:srgbClr val="FFFF00"/>
                </a:solidFill>
                <a:latin typeface="Arial Narrow" panose="020B0606020202030204" pitchFamily="34" charset="0"/>
              </a:rPr>
              <a:t>quand</a:t>
            </a:r>
            <a:r>
              <a:rPr lang="fr-FR" sz="2200" dirty="0">
                <a:solidFill>
                  <a:schemeClr val="bg1"/>
                </a:solidFill>
                <a:latin typeface="Arial Narrow" panose="020B0606020202030204" pitchFamily="34" charset="0"/>
              </a:rPr>
              <a:t> tu seras prêt?		</a:t>
            </a:r>
            <a:r>
              <a:rPr lang="fr-FR" sz="2200" dirty="0">
                <a:latin typeface="Arial Narrow" panose="020B0606020202030204" pitchFamily="34" charset="0"/>
              </a:rPr>
              <a:t>le temps</a:t>
            </a:r>
          </a:p>
          <a:p>
            <a:pPr algn="l" rtl="0">
              <a:lnSpc>
                <a:spcPct val="120000"/>
              </a:lnSpc>
            </a:pPr>
            <a:r>
              <a:rPr lang="fr-FR" sz="2200" dirty="0">
                <a:solidFill>
                  <a:schemeClr val="bg1"/>
                </a:solidFill>
                <a:latin typeface="Arial Narrow" panose="020B0606020202030204" pitchFamily="34" charset="0"/>
              </a:rPr>
              <a:t>-Tu peux me dire </a:t>
            </a:r>
            <a:r>
              <a:rPr lang="fr-FR" sz="2200" dirty="0">
                <a:solidFill>
                  <a:srgbClr val="FFFF00"/>
                </a:solidFill>
                <a:latin typeface="Arial Narrow" panose="020B0606020202030204" pitchFamily="34" charset="0"/>
              </a:rPr>
              <a:t>qui</a:t>
            </a:r>
            <a:r>
              <a:rPr lang="fr-FR" sz="2200" dirty="0">
                <a:solidFill>
                  <a:schemeClr val="bg1"/>
                </a:solidFill>
                <a:latin typeface="Arial Narrow" panose="020B0606020202030204" pitchFamily="34" charset="0"/>
              </a:rPr>
              <a:t> je dois appeler?		</a:t>
            </a:r>
            <a:r>
              <a:rPr lang="fr-FR" sz="2200" dirty="0">
                <a:latin typeface="Arial Narrow" panose="020B0606020202030204" pitchFamily="34" charset="0"/>
              </a:rPr>
              <a:t>la personne</a:t>
            </a:r>
          </a:p>
          <a:p>
            <a:pPr algn="l" rtl="0">
              <a:lnSpc>
                <a:spcPct val="120000"/>
              </a:lnSpc>
            </a:pPr>
            <a:r>
              <a:rPr lang="fr-FR" sz="2200" dirty="0">
                <a:solidFill>
                  <a:schemeClr val="bg1"/>
                </a:solidFill>
                <a:latin typeface="Arial Narrow" panose="020B0606020202030204" pitchFamily="34" charset="0"/>
              </a:rPr>
              <a:t>-Vous pourriez me dire </a:t>
            </a:r>
            <a:r>
              <a:rPr lang="fr-FR" sz="2200" dirty="0">
                <a:solidFill>
                  <a:srgbClr val="FFFF00"/>
                </a:solidFill>
                <a:latin typeface="Arial Narrow" panose="020B0606020202030204" pitchFamily="34" charset="0"/>
              </a:rPr>
              <a:t>comment</a:t>
            </a:r>
            <a:r>
              <a:rPr lang="fr-FR" sz="2200" dirty="0">
                <a:solidFill>
                  <a:schemeClr val="bg1"/>
                </a:solidFill>
                <a:latin typeface="Arial Narrow" panose="020B0606020202030204" pitchFamily="34" charset="0"/>
              </a:rPr>
              <a:t> ça marche?		</a:t>
            </a:r>
            <a:r>
              <a:rPr lang="fr-FR" sz="2200" dirty="0">
                <a:latin typeface="Arial Narrow" panose="020B0606020202030204" pitchFamily="34" charset="0"/>
              </a:rPr>
              <a:t>la manière</a:t>
            </a:r>
          </a:p>
          <a:p>
            <a:pPr algn="l" rtl="0">
              <a:lnSpc>
                <a:spcPct val="120000"/>
              </a:lnSpc>
            </a:pPr>
            <a:r>
              <a:rPr lang="fr-FR" sz="2200" dirty="0">
                <a:solidFill>
                  <a:schemeClr val="bg1"/>
                </a:solidFill>
                <a:latin typeface="Arial Narrow" panose="020B0606020202030204" pitchFamily="34" charset="0"/>
              </a:rPr>
              <a:t>-Vous pouvez me dire </a:t>
            </a:r>
            <a:r>
              <a:rPr lang="fr-FR" sz="2200" dirty="0">
                <a:solidFill>
                  <a:srgbClr val="FFFF00"/>
                </a:solidFill>
                <a:latin typeface="Arial Narrow" panose="020B0606020202030204" pitchFamily="34" charset="0"/>
              </a:rPr>
              <a:t>combien</a:t>
            </a:r>
            <a:r>
              <a:rPr lang="fr-FR" sz="2200" dirty="0">
                <a:solidFill>
                  <a:schemeClr val="bg1"/>
                </a:solidFill>
                <a:latin typeface="Arial Narrow" panose="020B0606020202030204" pitchFamily="34" charset="0"/>
              </a:rPr>
              <a:t> ça coûte?		</a:t>
            </a:r>
            <a:r>
              <a:rPr lang="fr-FR" sz="2200" dirty="0">
                <a:latin typeface="Arial Narrow" panose="020B0606020202030204" pitchFamily="34" charset="0"/>
              </a:rPr>
              <a:t>la quantit</a:t>
            </a:r>
            <a:r>
              <a:rPr lang="fr-FR" sz="2200" dirty="0">
                <a:latin typeface="Arial Narrow" panose="020B0606020202030204" pitchFamily="34" charset="0"/>
                <a:cs typeface="Times New Roman" panose="02020603050405020304" pitchFamily="18" charset="0"/>
              </a:rPr>
              <a:t>é</a:t>
            </a:r>
            <a:r>
              <a:rPr lang="fr-FR" sz="2200" dirty="0">
                <a:latin typeface="Arial Narrow" panose="020B0606020202030204" pitchFamily="34" charset="0"/>
              </a:rPr>
              <a:t> </a:t>
            </a:r>
          </a:p>
          <a:p>
            <a:pPr algn="l" rtl="0"/>
            <a:endParaRPr lang="fr-FR" sz="2000" dirty="0">
              <a:solidFill>
                <a:schemeClr val="bg1"/>
              </a:solidFill>
            </a:endParaRPr>
          </a:p>
        </p:txBody>
      </p:sp>
      <p:pic>
        <p:nvPicPr>
          <p:cNvPr id="2" name="صوت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72500" y="6096000"/>
            <a:ext cx="457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080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792"/>
    </mc:Choice>
    <mc:Fallback xmlns="">
      <p:transition spd="slow" advTm="967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110978"/>
          </a:xfrm>
          <a:solidFill>
            <a:srgbClr val="002060">
              <a:alpha val="10000"/>
            </a:srgbClr>
          </a:solidFill>
        </p:spPr>
        <p:txBody>
          <a:bodyPr>
            <a:normAutofit/>
          </a:bodyPr>
          <a:lstStyle/>
          <a:p>
            <a:r>
              <a:rPr lang="fr-FR" sz="2400" dirty="0">
                <a:solidFill>
                  <a:srgbClr val="FFFF00"/>
                </a:solidFill>
                <a:latin typeface="Arial Narrow" panose="020B0606020202030204" pitchFamily="34" charset="0"/>
              </a:rPr>
              <a:t>Exercice - Expression de la demande</a:t>
            </a:r>
            <a:br>
              <a:rPr lang="fr-FR" sz="2400" dirty="0">
                <a:solidFill>
                  <a:srgbClr val="FFFF00"/>
                </a:solidFill>
                <a:latin typeface="Arial Narrow" panose="020B0606020202030204" pitchFamily="34" charset="0"/>
              </a:rPr>
            </a:br>
            <a:r>
              <a:rPr lang="fr-FR" sz="2400" dirty="0">
                <a:solidFill>
                  <a:srgbClr val="FFFF00"/>
                </a:solidFill>
                <a:latin typeface="Arial Narrow" panose="020B0606020202030204" pitchFamily="34" charset="0"/>
              </a:rPr>
              <a:t>- Reformulez chaque demande en une seule phrase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9842" y="1476105"/>
            <a:ext cx="3868340" cy="4963885"/>
          </a:xfrm>
          <a:solidFill>
            <a:schemeClr val="accent4">
              <a:lumMod val="40000"/>
              <a:lumOff val="60000"/>
              <a:alpha val="12000"/>
            </a:schemeClr>
          </a:solidFill>
        </p:spPr>
        <p:txBody>
          <a:bodyPr>
            <a:normAutofit fontScale="92500"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1-S’il vous plait, Monsieur!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-Oui.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-Je cherche la gare…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-Laquelle? La gare du Nord, de l’Est, de Lyon?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-La gare Montparnasse.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endParaRPr lang="fr-FR" sz="22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2-Voila, je veux m’inscrire.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-Aux cours du soir ou de l’après-midi?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-Aux cours du soir. Qu’est-ce que je dois faire?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endParaRPr lang="fr-FR" sz="22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3-J’attends quelqu’un au train de Paris.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-Oui.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-Il arrive </a:t>
            </a:r>
            <a:r>
              <a:rPr lang="fr-FR" sz="22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à</a:t>
            </a: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 quelle heure?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1476105"/>
            <a:ext cx="3887391" cy="4963885"/>
          </a:xfrm>
          <a:solidFill>
            <a:schemeClr val="accent4">
              <a:lumMod val="40000"/>
              <a:lumOff val="60000"/>
              <a:alpha val="0"/>
            </a:schemeClr>
          </a:solidFill>
        </p:spPr>
        <p:txBody>
          <a:bodyPr>
            <a:normAutofit/>
          </a:bodyPr>
          <a:lstStyle/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4-Il y a du courrier pour moi?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-Votre nom?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-Claude Durand.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-Votre numéro de chambre?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-123</a:t>
            </a:r>
          </a:p>
          <a:p>
            <a:pPr algn="l" rtl="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endParaRPr lang="fr-FR" sz="20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5-Le vol AF 387 a été annulé?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-Oui, Monsieur.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-Et vous pouvez me dire pourquoi?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endParaRPr lang="fr-FR" sz="20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6-Je suis intéressé par cet agenda électronique.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-Vous avez raison, c’est du très bon matériel.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Et comment ça marche?</a:t>
            </a:r>
          </a:p>
        </p:txBody>
      </p:sp>
      <p:pic>
        <p:nvPicPr>
          <p:cNvPr id="3" name="صوت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72500" y="6096000"/>
            <a:ext cx="457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64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497"/>
    </mc:Choice>
    <mc:Fallback xmlns="">
      <p:transition spd="slow" advTm="864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628649" y="1894120"/>
            <a:ext cx="8022228" cy="4201880"/>
          </a:xfrm>
          <a:solidFill>
            <a:schemeClr val="accent4">
              <a:lumMod val="40000"/>
              <a:lumOff val="60000"/>
              <a:alpha val="0"/>
            </a:schemeClr>
          </a:solidFill>
        </p:spPr>
        <p:txBody>
          <a:bodyPr>
            <a:normAutofit/>
          </a:bodyPr>
          <a:lstStyle/>
          <a:p>
            <a:pPr marL="0" indent="0" algn="l" rtl="0">
              <a:lnSpc>
                <a:spcPct val="100000"/>
              </a:lnSpc>
              <a:buNone/>
            </a:pPr>
            <a:r>
              <a:rPr lang="fr-F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1-Est-ce que vous pourriez me dire </a:t>
            </a:r>
            <a:r>
              <a:rPr lang="fr-FR" altLang="fr-F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où</a:t>
            </a:r>
            <a:r>
              <a:rPr lang="fr-F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 se trouve la gare Montparnasse?</a:t>
            </a:r>
          </a:p>
          <a:p>
            <a:pPr marL="0" indent="0" algn="l" rtl="0">
              <a:lnSpc>
                <a:spcPct val="100000"/>
              </a:lnSpc>
              <a:buNone/>
            </a:pPr>
            <a:r>
              <a:rPr lang="fr-F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2-Est-ce que vous pourriez m’expliquer ce que je dois faire pour m’inscrire aux cours du soir?</a:t>
            </a:r>
          </a:p>
          <a:p>
            <a:pPr marL="0" indent="0" algn="l" rtl="0">
              <a:lnSpc>
                <a:spcPct val="100000"/>
              </a:lnSpc>
              <a:buNone/>
            </a:pPr>
            <a:r>
              <a:rPr lang="fr-F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3-Est-ce que vous pourriez me dire à quelle heure arrive le train de Paris?</a:t>
            </a:r>
          </a:p>
          <a:p>
            <a:pPr marL="0" indent="0" algn="l" rtl="0">
              <a:lnSpc>
                <a:spcPct val="100000"/>
              </a:lnSpc>
              <a:buNone/>
            </a:pPr>
            <a:r>
              <a:rPr lang="fr-F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4-Est-ce que vous pourriez me dire s’il y a du courrier pour Claude Durand, chambre 123?</a:t>
            </a:r>
          </a:p>
          <a:p>
            <a:pPr marL="0" indent="0" algn="l" rtl="0">
              <a:lnSpc>
                <a:spcPct val="100000"/>
              </a:lnSpc>
              <a:buNone/>
            </a:pPr>
            <a:r>
              <a:rPr lang="fr-F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5-Est-ce que vous pourriez me dire pourquoi le vol AF387 est annulé?</a:t>
            </a:r>
          </a:p>
          <a:p>
            <a:pPr marL="0" indent="0" algn="l" rtl="0">
              <a:lnSpc>
                <a:spcPct val="100000"/>
              </a:lnSpc>
              <a:buNone/>
            </a:pPr>
            <a:r>
              <a:rPr lang="fr-F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6-Est-ce que vous pourriez m’expliquer comment marche cet agenda électronique</a:t>
            </a:r>
            <a:r>
              <a:rPr lang="fr-FR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79512" y="365126"/>
            <a:ext cx="8850187" cy="1110978"/>
          </a:xfrm>
          <a:solidFill>
            <a:srgbClr val="002060">
              <a:alpha val="21000"/>
            </a:srgbClr>
          </a:solidFill>
        </p:spPr>
        <p:txBody>
          <a:bodyPr>
            <a:normAutofit fontScale="90000"/>
          </a:bodyPr>
          <a:lstStyle/>
          <a:p>
            <a:pPr rtl="0"/>
            <a:r>
              <a:rPr lang="fr-FR" sz="2400" dirty="0">
                <a:solidFill>
                  <a:srgbClr val="FFFF00"/>
                </a:solidFill>
                <a:latin typeface="Arial Narrow" panose="020B0606020202030204" pitchFamily="34" charset="0"/>
              </a:rPr>
              <a:t>Exercice - Expression de la demande</a:t>
            </a:r>
            <a:br>
              <a:rPr lang="fr-FR" sz="2400" dirty="0">
                <a:solidFill>
                  <a:srgbClr val="FFFF00"/>
                </a:solidFill>
                <a:latin typeface="Arial Narrow" panose="020B0606020202030204" pitchFamily="34" charset="0"/>
              </a:rPr>
            </a:br>
            <a:r>
              <a:rPr lang="fr-FR" sz="2400" dirty="0">
                <a:solidFill>
                  <a:srgbClr val="FFFF00"/>
                </a:solidFill>
                <a:latin typeface="Arial Narrow" panose="020B0606020202030204" pitchFamily="34" charset="0"/>
              </a:rPr>
              <a:t>Reformulez chaque demande en une seule phrase:          </a:t>
            </a:r>
            <a:br>
              <a:rPr lang="fr-FR" sz="2400" dirty="0">
                <a:solidFill>
                  <a:srgbClr val="FFFF00"/>
                </a:solidFill>
                <a:latin typeface="Arial Narrow" panose="020B0606020202030204" pitchFamily="34" charset="0"/>
              </a:rPr>
            </a:br>
            <a:r>
              <a:rPr lang="fr-FR" sz="2400" dirty="0">
                <a:solidFill>
                  <a:srgbClr val="FFFF00"/>
                </a:solidFill>
                <a:latin typeface="Arial Narrow" panose="020B0606020202030204" pitchFamily="34" charset="0"/>
              </a:rPr>
              <a:t>							</a:t>
            </a:r>
            <a:r>
              <a:rPr lang="fr-F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La correction</a:t>
            </a:r>
          </a:p>
        </p:txBody>
      </p:sp>
      <p:pic>
        <p:nvPicPr>
          <p:cNvPr id="2" name="صوت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72500" y="6096000"/>
            <a:ext cx="457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253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187"/>
    </mc:Choice>
    <mc:Fallback xmlns="">
      <p:transition spd="slow" advTm="571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32155"/>
          </a:xfrm>
          <a:solidFill>
            <a:schemeClr val="accent1">
              <a:lumMod val="75000"/>
              <a:alpha val="40000"/>
            </a:schemeClr>
          </a:solidFill>
        </p:spPr>
        <p:txBody>
          <a:bodyPr>
            <a:normAutofit fontScale="90000"/>
          </a:bodyPr>
          <a:lstStyle/>
          <a:p>
            <a:r>
              <a:rPr lang="fr-FR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Exercice - Les mots interrogatifs</a:t>
            </a:r>
            <a:br>
              <a:rPr lang="fr-FR" sz="2400" b="1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fr-FR" sz="2400" dirty="0">
                <a:solidFill>
                  <a:srgbClr val="FFFF00"/>
                </a:solidFill>
                <a:latin typeface="Arial Narrow" panose="020B0606020202030204" pitchFamily="34" charset="0"/>
              </a:rPr>
              <a:t>Complétez en choisissant le mot interrogatif qui convient</a:t>
            </a:r>
            <a:r>
              <a:rPr lang="fr-FR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628650" y="1267097"/>
            <a:ext cx="3886200" cy="5212080"/>
          </a:xfrm>
          <a:solidFill>
            <a:schemeClr val="accent1">
              <a:lumMod val="20000"/>
              <a:lumOff val="80000"/>
              <a:alpha val="0"/>
            </a:schemeClr>
          </a:solidFill>
        </p:spPr>
        <p:txBody>
          <a:bodyPr>
            <a:normAutofit fontScale="92500"/>
          </a:bodyPr>
          <a:lstStyle/>
          <a:p>
            <a:pPr marL="0" indent="0" algn="l" rtl="0"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1-Je voudrais savoir ……. part le prochain train pour Paris.</a:t>
            </a:r>
          </a:p>
          <a:p>
            <a:pPr marL="0" indent="0" algn="l" rtl="0">
              <a:buNone/>
            </a:pPr>
            <a:r>
              <a:rPr lang="fr-FR" altLang="fr-FR" sz="2200" b="1" dirty="0">
                <a:solidFill>
                  <a:srgbClr val="002060"/>
                </a:solidFill>
                <a:latin typeface="Arial Narrow" panose="020B0606020202030204" pitchFamily="34" charset="0"/>
              </a:rPr>
              <a:t>où </a:t>
            </a:r>
            <a:r>
              <a:rPr lang="fr-FR" sz="2200" b="1" dirty="0">
                <a:solidFill>
                  <a:srgbClr val="002060"/>
                </a:solidFill>
                <a:latin typeface="Arial Narrow" panose="020B0606020202030204" pitchFamily="34" charset="0"/>
              </a:rPr>
              <a:t>	 à quelle heure     comment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2-Est-ce que vous pourriez me dire …. faire pour obtenir une carte d’étudiant?</a:t>
            </a:r>
          </a:p>
          <a:p>
            <a:pPr marL="0" indent="0" algn="l" rtl="0">
              <a:buNone/>
            </a:pPr>
            <a:r>
              <a:rPr lang="fr-FR" sz="2200" b="1" dirty="0">
                <a:solidFill>
                  <a:srgbClr val="002060"/>
                </a:solidFill>
                <a:latin typeface="Arial Narrow" panose="020B0606020202030204" pitchFamily="34" charset="0"/>
              </a:rPr>
              <a:t>comment          pourquoi	</a:t>
            </a:r>
            <a:r>
              <a:rPr lang="fr-FR" altLang="fr-FR" sz="2200" b="1" dirty="0">
                <a:solidFill>
                  <a:srgbClr val="002060"/>
                </a:solidFill>
                <a:latin typeface="Arial Narrow" panose="020B0606020202030204" pitchFamily="34" charset="0"/>
              </a:rPr>
              <a:t>  où 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3-Est-ce que vous savez ….  le musée va ouvrir?</a:t>
            </a:r>
          </a:p>
          <a:p>
            <a:pPr marL="0" indent="0" algn="l" rtl="0">
              <a:buNone/>
            </a:pPr>
            <a:r>
              <a:rPr lang="fr-FR" sz="2200" b="1" dirty="0">
                <a:solidFill>
                  <a:srgbClr val="002060"/>
                </a:solidFill>
                <a:latin typeface="Arial Narrow" panose="020B0606020202030204" pitchFamily="34" charset="0"/>
              </a:rPr>
              <a:t>combien	</a:t>
            </a:r>
            <a:r>
              <a:rPr lang="fr-FR" altLang="fr-FR" sz="2200" b="1" dirty="0">
                <a:solidFill>
                  <a:srgbClr val="002060"/>
                </a:solidFill>
                <a:latin typeface="Arial Narrow" panose="020B0606020202030204" pitchFamily="34" charset="0"/>
              </a:rPr>
              <a:t>          où </a:t>
            </a:r>
            <a:r>
              <a:rPr lang="fr-FR" sz="2200" b="1" dirty="0">
                <a:solidFill>
                  <a:srgbClr val="002060"/>
                </a:solidFill>
                <a:latin typeface="Arial Narrow" panose="020B0606020202030204" pitchFamily="34" charset="0"/>
              </a:rPr>
              <a:t>	            quand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4-J’aimerais savoir …. le cours de samedi est annulé.</a:t>
            </a:r>
          </a:p>
          <a:p>
            <a:pPr marL="0" indent="0" algn="l" rtl="0">
              <a:buNone/>
            </a:pPr>
            <a:r>
              <a:rPr lang="fr-FR" sz="2200" b="1" dirty="0">
                <a:solidFill>
                  <a:srgbClr val="002060"/>
                </a:solidFill>
                <a:latin typeface="Arial Narrow" panose="020B0606020202030204" pitchFamily="34" charset="0"/>
              </a:rPr>
              <a:t>comment    pourquoi    à quelle heure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>
          <a:xfrm>
            <a:off x="4629150" y="1267097"/>
            <a:ext cx="3886200" cy="5212080"/>
          </a:xfrm>
          <a:solidFill>
            <a:schemeClr val="accent1">
              <a:lumMod val="20000"/>
              <a:lumOff val="80000"/>
              <a:alpha val="0"/>
            </a:schemeClr>
          </a:solidFill>
        </p:spPr>
        <p:txBody>
          <a:bodyPr>
            <a:normAutofit fontScale="92500"/>
          </a:bodyPr>
          <a:lstStyle/>
          <a:p>
            <a:pPr marL="0" indent="0" algn="l"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5-Est-ce que tu sais …... je dois m’adresser pour faire des photocopies?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  </a:t>
            </a:r>
            <a:r>
              <a:rPr lang="fr-FR" sz="2200" b="1" dirty="0">
                <a:solidFill>
                  <a:srgbClr val="002060"/>
                </a:solidFill>
                <a:latin typeface="Arial Narrow" panose="020B0606020202030204" pitchFamily="34" charset="0"/>
              </a:rPr>
              <a:t>à qui	    quand  	comment</a:t>
            </a:r>
          </a:p>
          <a:p>
            <a:pPr marL="0" indent="0" algn="l"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6-Est-ce que vous pourriez me dire .…. monsieur Lefort est la?</a:t>
            </a:r>
          </a:p>
          <a:p>
            <a:pPr marL="0" indent="0" algn="r" rtl="0">
              <a:buNone/>
            </a:pPr>
            <a:r>
              <a:rPr lang="fr-FR" altLang="fr-FR" sz="2200" b="1" dirty="0">
                <a:solidFill>
                  <a:srgbClr val="002060"/>
                </a:solidFill>
                <a:latin typeface="Arial Narrow" panose="020B0606020202030204" pitchFamily="34" charset="0"/>
              </a:rPr>
              <a:t>où</a:t>
            </a:r>
            <a:r>
              <a:rPr lang="fr-FR" sz="2200" b="1" dirty="0">
                <a:solidFill>
                  <a:srgbClr val="002060"/>
                </a:solidFill>
                <a:latin typeface="Arial Narrow" panose="020B0606020202030204" pitchFamily="34" charset="0"/>
              </a:rPr>
              <a:t>                   si		comment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7-Vous pourriez m’expliquer ….… je dois faire? </a:t>
            </a:r>
          </a:p>
          <a:p>
            <a:pPr marL="0" indent="0" algn="l" rtl="0">
              <a:buNone/>
            </a:pPr>
            <a:r>
              <a:rPr lang="fr-FR" sz="2200" b="1" dirty="0">
                <a:solidFill>
                  <a:srgbClr val="002060"/>
                </a:solidFill>
                <a:latin typeface="Arial Narrow" panose="020B0606020202030204" pitchFamily="34" charset="0"/>
              </a:rPr>
              <a:t>si 	pourquoi               ce que</a:t>
            </a:r>
          </a:p>
          <a:p>
            <a:pPr marL="0" indent="0" algn="l"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8-Est-ce que tu sais ….. la réunion est terminée?</a:t>
            </a:r>
          </a:p>
          <a:p>
            <a:pPr marL="0" indent="0" algn="l"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        </a:t>
            </a:r>
            <a:r>
              <a:rPr lang="fr-FR" sz="2200" b="1" dirty="0">
                <a:solidFill>
                  <a:srgbClr val="002060"/>
                </a:solidFill>
                <a:latin typeface="Arial Narrow" panose="020B0606020202030204" pitchFamily="34" charset="0"/>
              </a:rPr>
              <a:t>si 	comment 	    </a:t>
            </a:r>
            <a:r>
              <a:rPr lang="fr-FR" altLang="fr-FR" sz="2200" b="1" dirty="0">
                <a:solidFill>
                  <a:srgbClr val="002060"/>
                </a:solidFill>
                <a:latin typeface="Arial Narrow" panose="020B0606020202030204" pitchFamily="34" charset="0"/>
              </a:rPr>
              <a:t>où</a:t>
            </a:r>
            <a:endParaRPr lang="fr-FR" sz="22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pic>
        <p:nvPicPr>
          <p:cNvPr id="3" name="صوت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72500" y="6096000"/>
            <a:ext cx="457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55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380"/>
    </mc:Choice>
    <mc:Fallback xmlns="">
      <p:transition spd="slow" advTm="1253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628650" y="365126"/>
            <a:ext cx="7886700" cy="732155"/>
          </a:xfrm>
          <a:prstGeom prst="rect">
            <a:avLst/>
          </a:prstGeom>
          <a:solidFill>
            <a:schemeClr val="accent1">
              <a:lumMod val="75000"/>
              <a:alpha val="18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>
                <a:solidFill>
                  <a:schemeClr val="bg1"/>
                </a:solidFill>
                <a:latin typeface="Arial Narrow" panose="020B0606020202030204" pitchFamily="34" charset="0"/>
              </a:rPr>
              <a:t>Exercice: Les mots interrogatifs</a:t>
            </a:r>
            <a:br>
              <a:rPr lang="fr-FR" sz="2400" b="1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fr-FR" sz="2400">
                <a:solidFill>
                  <a:srgbClr val="FFFF00"/>
                </a:solidFill>
                <a:latin typeface="Arial Narrow" panose="020B0606020202030204" pitchFamily="34" charset="0"/>
              </a:rPr>
              <a:t>Complétez en choisissant le mot interrogatif qui convient</a:t>
            </a:r>
            <a:r>
              <a:rPr lang="fr-FR" sz="2400" b="1">
                <a:solidFill>
                  <a:schemeClr val="bg1"/>
                </a:solidFill>
                <a:latin typeface="Arial Narrow" panose="020B0606020202030204" pitchFamily="34" charset="0"/>
              </a:rPr>
              <a:t>.</a:t>
            </a:r>
            <a:endParaRPr lang="fr-FR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Espace réservé du contenu 3"/>
          <p:cNvSpPr txBox="1">
            <a:spLocks/>
          </p:cNvSpPr>
          <p:nvPr/>
        </p:nvSpPr>
        <p:spPr>
          <a:xfrm>
            <a:off x="628650" y="1267097"/>
            <a:ext cx="3886200" cy="5212080"/>
          </a:xfrm>
          <a:prstGeom prst="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1-Je voudrais savoir ……. part le prochain train pour Paris.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altLang="fr-FR" sz="2200" b="1" dirty="0">
                <a:solidFill>
                  <a:srgbClr val="002060"/>
                </a:solidFill>
                <a:latin typeface="Arial Narrow" panose="020B0606020202030204" pitchFamily="34" charset="0"/>
              </a:rPr>
              <a:t>où </a:t>
            </a:r>
            <a:r>
              <a:rPr lang="fr-FR" sz="2200" b="1" dirty="0">
                <a:solidFill>
                  <a:srgbClr val="002060"/>
                </a:solidFill>
                <a:latin typeface="Arial Narrow" panose="020B0606020202030204" pitchFamily="34" charset="0"/>
              </a:rPr>
              <a:t>	</a:t>
            </a:r>
            <a:r>
              <a:rPr lang="fr-FR" sz="2200" b="1" dirty="0">
                <a:solidFill>
                  <a:srgbClr val="FF0000"/>
                </a:solidFill>
                <a:latin typeface="Arial Narrow" panose="020B0606020202030204" pitchFamily="34" charset="0"/>
              </a:rPr>
              <a:t>à quelle heure </a:t>
            </a:r>
            <a:r>
              <a:rPr lang="fr-FR" sz="2200" b="1" dirty="0">
                <a:solidFill>
                  <a:srgbClr val="002060"/>
                </a:solidFill>
                <a:latin typeface="Arial Narrow" panose="020B0606020202030204" pitchFamily="34" charset="0"/>
              </a:rPr>
              <a:t>      comment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2-Est-ce que vous pourriez me dire …….. faire pour obtenir une carte d’ étudiant?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200" b="1" dirty="0">
                <a:solidFill>
                  <a:srgbClr val="FF0000"/>
                </a:solidFill>
                <a:latin typeface="Arial Narrow" panose="020B0606020202030204" pitchFamily="34" charset="0"/>
              </a:rPr>
              <a:t>comment </a:t>
            </a:r>
            <a:r>
              <a:rPr lang="fr-FR" sz="2200" b="1" dirty="0">
                <a:solidFill>
                  <a:srgbClr val="002060"/>
                </a:solidFill>
                <a:latin typeface="Arial Narrow" panose="020B0606020202030204" pitchFamily="34" charset="0"/>
              </a:rPr>
              <a:t>         pourquoi</a:t>
            </a:r>
            <a:r>
              <a:rPr lang="fr-FR" altLang="fr-FR" sz="2200" b="1" dirty="0">
                <a:solidFill>
                  <a:srgbClr val="002060"/>
                </a:solidFill>
                <a:latin typeface="Arial Narrow" panose="020B0606020202030204" pitchFamily="34" charset="0"/>
              </a:rPr>
              <a:t>                où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3-Est-ce que vous savez ….  le musée va ouvrir?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200" b="1" dirty="0">
                <a:solidFill>
                  <a:srgbClr val="002060"/>
                </a:solidFill>
                <a:latin typeface="Arial Narrow" panose="020B0606020202030204" pitchFamily="34" charset="0"/>
              </a:rPr>
              <a:t>combien	</a:t>
            </a:r>
            <a:r>
              <a:rPr lang="fr-FR" altLang="fr-FR" sz="2200" b="1" dirty="0">
                <a:solidFill>
                  <a:srgbClr val="002060"/>
                </a:solidFill>
                <a:latin typeface="Arial Narrow" panose="020B0606020202030204" pitchFamily="34" charset="0"/>
              </a:rPr>
              <a:t>          où </a:t>
            </a:r>
            <a:r>
              <a:rPr lang="fr-FR" sz="2200" b="1" dirty="0">
                <a:solidFill>
                  <a:srgbClr val="002060"/>
                </a:solidFill>
                <a:latin typeface="Arial Narrow" panose="020B0606020202030204" pitchFamily="34" charset="0"/>
              </a:rPr>
              <a:t>	            </a:t>
            </a:r>
            <a:r>
              <a:rPr lang="fr-FR" sz="2200" b="1" dirty="0">
                <a:solidFill>
                  <a:srgbClr val="FF0000"/>
                </a:solidFill>
                <a:latin typeface="Arial Narrow" panose="020B0606020202030204" pitchFamily="34" charset="0"/>
              </a:rPr>
              <a:t>quand</a:t>
            </a:r>
          </a:p>
          <a:p>
            <a:pPr marL="0" indent="0"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4-J’aimerais savoir ….…. le cours de samedi est annulé.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200" b="1" dirty="0">
                <a:solidFill>
                  <a:srgbClr val="002060"/>
                </a:solidFill>
                <a:latin typeface="Arial Narrow" panose="020B0606020202030204" pitchFamily="34" charset="0"/>
              </a:rPr>
              <a:t>comment   </a:t>
            </a:r>
            <a:r>
              <a:rPr lang="fr-FR" sz="2200" b="1" dirty="0">
                <a:solidFill>
                  <a:srgbClr val="FF0000"/>
                </a:solidFill>
                <a:latin typeface="Arial Narrow" panose="020B0606020202030204" pitchFamily="34" charset="0"/>
              </a:rPr>
              <a:t>pourquoi </a:t>
            </a:r>
            <a:r>
              <a:rPr lang="fr-FR" sz="2200" b="1" dirty="0">
                <a:solidFill>
                  <a:srgbClr val="002060"/>
                </a:solidFill>
                <a:latin typeface="Arial Narrow" panose="020B0606020202030204" pitchFamily="34" charset="0"/>
              </a:rPr>
              <a:t>    à quelle heure</a:t>
            </a:r>
          </a:p>
        </p:txBody>
      </p:sp>
      <p:sp>
        <p:nvSpPr>
          <p:cNvPr id="7" name="Espace réservé du contenu 4"/>
          <p:cNvSpPr txBox="1">
            <a:spLocks/>
          </p:cNvSpPr>
          <p:nvPr/>
        </p:nvSpPr>
        <p:spPr>
          <a:xfrm>
            <a:off x="4629150" y="1267097"/>
            <a:ext cx="4047306" cy="5212080"/>
          </a:xfrm>
          <a:prstGeom prst="rect">
            <a:avLst/>
          </a:prstGeom>
          <a:solidFill>
            <a:schemeClr val="accent1">
              <a:lumMod val="20000"/>
              <a:lumOff val="80000"/>
              <a:alpha val="74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5-Est-ce que tu sais ……. je dois m’adresser pour faire des photocopies?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fr-FR" sz="2000" b="1" dirty="0">
                <a:solidFill>
                  <a:srgbClr val="FF0000"/>
                </a:solidFill>
                <a:latin typeface="Arial Narrow" panose="020B0606020202030204" pitchFamily="34" charset="0"/>
              </a:rPr>
              <a:t>à qui      </a:t>
            </a:r>
            <a:r>
              <a:rPr lang="fr-FR" sz="2000" b="1" dirty="0">
                <a:solidFill>
                  <a:srgbClr val="002060"/>
                </a:solidFill>
                <a:latin typeface="Arial Narrow" panose="020B0606020202030204" pitchFamily="34" charset="0"/>
              </a:rPr>
              <a:t>  quand	      comment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6-Est-ce que vous pourriez me dire .…. monsieur Lefort est la?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altLang="fr-F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   </a:t>
            </a:r>
            <a:r>
              <a:rPr lang="fr-FR" altLang="fr-FR" sz="2000" b="1" dirty="0">
                <a:solidFill>
                  <a:srgbClr val="002060"/>
                </a:solidFill>
                <a:latin typeface="Arial Narrow" panose="020B0606020202030204" pitchFamily="34" charset="0"/>
              </a:rPr>
              <a:t>où</a:t>
            </a:r>
            <a:r>
              <a:rPr lang="fr-FR" sz="2000" b="1" dirty="0">
                <a:solidFill>
                  <a:srgbClr val="002060"/>
                </a:solidFill>
                <a:latin typeface="Arial Narrow" panose="020B0606020202030204" pitchFamily="34" charset="0"/>
              </a:rPr>
              <a:t>                   </a:t>
            </a:r>
            <a:r>
              <a:rPr lang="fr-FR" sz="2000" b="1" dirty="0">
                <a:solidFill>
                  <a:srgbClr val="FF0000"/>
                </a:solidFill>
                <a:latin typeface="Arial Narrow" panose="020B0606020202030204" pitchFamily="34" charset="0"/>
              </a:rPr>
              <a:t>si</a:t>
            </a:r>
            <a:r>
              <a:rPr lang="fr-FR" sz="2000" b="1" dirty="0">
                <a:solidFill>
                  <a:srgbClr val="002060"/>
                </a:solidFill>
                <a:latin typeface="Arial Narrow" panose="020B0606020202030204" pitchFamily="34" charset="0"/>
              </a:rPr>
              <a:t>        comment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7-Vous pourriez m’expliquer …… je dois faire?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fr-FR" sz="2000" b="1" dirty="0">
                <a:solidFill>
                  <a:srgbClr val="002060"/>
                </a:solidFill>
                <a:latin typeface="Arial Narrow" panose="020B0606020202030204" pitchFamily="34" charset="0"/>
              </a:rPr>
              <a:t>si 	   pourquoi               </a:t>
            </a:r>
            <a:r>
              <a:rPr lang="fr-FR" sz="2000" b="1" dirty="0">
                <a:solidFill>
                  <a:srgbClr val="FF0000"/>
                </a:solidFill>
                <a:latin typeface="Arial Narrow" panose="020B0606020202030204" pitchFamily="34" charset="0"/>
              </a:rPr>
              <a:t>ce que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8-Est-ce que tu sais ….. la réunion est terminée?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fr-FR" sz="2000" b="1" dirty="0">
                <a:solidFill>
                  <a:srgbClr val="FF0000"/>
                </a:solidFill>
                <a:latin typeface="Arial Narrow" panose="020B0606020202030204" pitchFamily="34" charset="0"/>
              </a:rPr>
              <a:t>si</a:t>
            </a:r>
            <a:r>
              <a:rPr lang="fr-FR" sz="2000" b="1" dirty="0">
                <a:solidFill>
                  <a:srgbClr val="002060"/>
                </a:solidFill>
                <a:latin typeface="Arial Narrow" panose="020B0606020202030204" pitchFamily="34" charset="0"/>
              </a:rPr>
              <a:t> 	   comment 	    </a:t>
            </a:r>
            <a:r>
              <a:rPr lang="fr-FR" altLang="fr-FR" sz="2000" b="1" dirty="0">
                <a:solidFill>
                  <a:srgbClr val="002060"/>
                </a:solidFill>
                <a:latin typeface="Arial Narrow" panose="020B0606020202030204" pitchFamily="34" charset="0"/>
              </a:rPr>
              <a:t>où</a:t>
            </a:r>
            <a:endParaRPr lang="fr-FR" sz="20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pic>
        <p:nvPicPr>
          <p:cNvPr id="2" name="صوت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72500" y="6096000"/>
            <a:ext cx="457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87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704"/>
    </mc:Choice>
    <mc:Fallback xmlns="">
      <p:transition spd="slow" advTm="607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88909"/>
          </a:xfrm>
          <a:solidFill>
            <a:schemeClr val="accent3">
              <a:lumMod val="60000"/>
              <a:lumOff val="40000"/>
              <a:alpha val="2000"/>
            </a:schemeClr>
          </a:solidFill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rgbClr val="7030A0"/>
                </a:solidFill>
                <a:latin typeface="Arial Narrow" panose="020B0606020202030204" pitchFamily="34" charset="0"/>
              </a:rPr>
              <a:t>Exercice: le conditionnel présent</a:t>
            </a:r>
            <a:r>
              <a:rPr lang="fr-FR" sz="2400" dirty="0">
                <a:latin typeface="Arial Narrow" panose="020B0606020202030204" pitchFamily="34" charset="0"/>
              </a:rPr>
              <a:t/>
            </a:r>
            <a:br>
              <a:rPr lang="fr-FR" sz="2400" dirty="0">
                <a:latin typeface="Arial Narrow" panose="020B0606020202030204" pitchFamily="34" charset="0"/>
              </a:rPr>
            </a:br>
            <a:r>
              <a:rPr lang="fr-FR" sz="24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Reformulez les phrases d’une façon polie.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410789"/>
            <a:ext cx="3886200" cy="4766174"/>
          </a:xfrm>
          <a:solidFill>
            <a:schemeClr val="bg2">
              <a:alpha val="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 algn="l" rtl="0">
              <a:buNone/>
            </a:pPr>
            <a:r>
              <a:rPr lang="fr-FR" sz="2200" dirty="0">
                <a:solidFill>
                  <a:srgbClr val="7030A0"/>
                </a:solidFill>
                <a:latin typeface="Arial Narrow" panose="020B0606020202030204" pitchFamily="34" charset="0"/>
              </a:rPr>
              <a:t>1-Tu peux me donner l’adresse de Paul?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rgbClr val="7030A0"/>
                </a:solidFill>
                <a:latin typeface="Arial Narrow" panose="020B0606020202030204" pitchFamily="34" charset="0"/>
              </a:rPr>
              <a:t>2-Je veux un kilo de pommes.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rgbClr val="7030A0"/>
                </a:solidFill>
                <a:latin typeface="Arial Narrow" panose="020B0606020202030204" pitchFamily="34" charset="0"/>
              </a:rPr>
              <a:t>3-Vous avez du feu?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rgbClr val="7030A0"/>
                </a:solidFill>
                <a:latin typeface="Arial Narrow" panose="020B0606020202030204" pitchFamily="34" charset="0"/>
              </a:rPr>
              <a:t>4-Vous pouvez me dire où se trouve la poste?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rgbClr val="7030A0"/>
                </a:solidFill>
                <a:latin typeface="Arial Narrow" panose="020B0606020202030204" pitchFamily="34" charset="0"/>
              </a:rPr>
              <a:t>5-Vous m’apportez l’addition?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rgbClr val="7030A0"/>
                </a:solidFill>
                <a:latin typeface="Arial Narrow" panose="020B0606020202030204" pitchFamily="34" charset="0"/>
              </a:rPr>
              <a:t>6-Un Perrier citron et un café crème!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rgbClr val="7030A0"/>
                </a:solidFill>
                <a:latin typeface="Arial Narrow" panose="020B0606020202030204" pitchFamily="34" charset="0"/>
              </a:rPr>
              <a:t>7-Vous avez le même modèle, mais un peu plus grand?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rgbClr val="7030A0"/>
                </a:solidFill>
                <a:latin typeface="Arial Narrow" panose="020B0606020202030204" pitchFamily="34" charset="0"/>
              </a:rPr>
              <a:t>8-Vous pouvez sortir quelques minutes?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0" y="1268760"/>
            <a:ext cx="3886200" cy="5328591"/>
          </a:xfrm>
          <a:solidFill>
            <a:srgbClr val="92D050">
              <a:alpha val="48000"/>
            </a:srgbClr>
          </a:solidFill>
        </p:spPr>
        <p:txBody>
          <a:bodyPr>
            <a:normAutofit fontScale="92500" lnSpcReduction="20000"/>
          </a:bodyPr>
          <a:lstStyle/>
          <a:p>
            <a:pPr marL="0" indent="0" algn="l" rtl="0">
              <a:buNone/>
            </a:pPr>
            <a:endParaRPr lang="fr-FR" sz="22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0" indent="0" algn="l" rtl="0">
              <a:buNone/>
            </a:pPr>
            <a:endParaRPr lang="fr-FR" sz="22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0" indent="0" algn="l" rtl="0">
              <a:buNone/>
            </a:pPr>
            <a:endParaRPr lang="fr-FR" sz="22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0" indent="0" algn="l" rtl="0">
              <a:buNone/>
            </a:pPr>
            <a:r>
              <a:rPr lang="fr-FR" sz="2200" dirty="0">
                <a:solidFill>
                  <a:schemeClr val="bg1"/>
                </a:solidFill>
                <a:latin typeface="Arial Narrow" panose="020B0606020202030204" pitchFamily="34" charset="0"/>
              </a:rPr>
              <a:t>1-Est-ce que tu pourrais me donner l’adresse de Paul?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chemeClr val="bg1"/>
                </a:solidFill>
                <a:latin typeface="Arial Narrow" panose="020B0606020202030204" pitchFamily="34" charset="0"/>
              </a:rPr>
              <a:t>2-Je voudrais un Kilo de pommes.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chemeClr val="bg1"/>
                </a:solidFill>
                <a:latin typeface="Arial Narrow" panose="020B0606020202030204" pitchFamily="34" charset="0"/>
              </a:rPr>
              <a:t>3-Est-ce que vous auriez du feu?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chemeClr val="bg1"/>
                </a:solidFill>
                <a:latin typeface="Arial Narrow" panose="020B0606020202030204" pitchFamily="34" charset="0"/>
              </a:rPr>
              <a:t>4-Est-ce que vous pourriez me dire où se trouve la poste?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chemeClr val="bg1"/>
                </a:solidFill>
                <a:latin typeface="Arial Narrow" panose="020B0606020202030204" pitchFamily="34" charset="0"/>
              </a:rPr>
              <a:t>5-Est-ce que vous pourriez m’apporter l’addition?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chemeClr val="bg1"/>
                </a:solidFill>
                <a:latin typeface="Arial Narrow" panose="020B0606020202030204" pitchFamily="34" charset="0"/>
              </a:rPr>
              <a:t>6-Je voudrais un Perrier citron et un café crème!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chemeClr val="bg1"/>
                </a:solidFill>
                <a:latin typeface="Arial Narrow" panose="020B0606020202030204" pitchFamily="34" charset="0"/>
              </a:rPr>
              <a:t>7-Est-ce que vous auriez le même modèle, mais un peu plus grand?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chemeClr val="bg1"/>
                </a:solidFill>
                <a:latin typeface="Arial Narrow" panose="020B0606020202030204" pitchFamily="34" charset="0"/>
              </a:rPr>
              <a:t>8-Est-ce que vous pourriez sortir quelques minutes?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0" y="1268760"/>
            <a:ext cx="3816424" cy="87521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/>
              <a:t>La correction</a:t>
            </a:r>
          </a:p>
          <a:p>
            <a:pPr algn="ctr"/>
            <a:r>
              <a:rPr lang="fr-FR" dirty="0"/>
              <a:t>On peut ajouter aussi: (pardon, excusez-moi, s’il vous plaît)</a:t>
            </a:r>
          </a:p>
        </p:txBody>
      </p:sp>
      <p:sp>
        <p:nvSpPr>
          <p:cNvPr id="6" name="Rectangle à coins arrondis 5"/>
          <p:cNvSpPr/>
          <p:nvPr/>
        </p:nvSpPr>
        <p:spPr>
          <a:xfrm>
            <a:off x="611560" y="6096000"/>
            <a:ext cx="3960440" cy="65314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Faites les exercices 4\5 \6\page 81,82</a:t>
            </a:r>
          </a:p>
          <a:p>
            <a:pPr algn="ctr"/>
            <a:r>
              <a:rPr lang="fr-FR" dirty="0"/>
              <a:t>(Cahier d’exercices)</a:t>
            </a:r>
          </a:p>
        </p:txBody>
      </p:sp>
      <p:pic>
        <p:nvPicPr>
          <p:cNvPr id="7" name="صوت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72500" y="6096000"/>
            <a:ext cx="457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00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826"/>
    </mc:Choice>
    <mc:Fallback xmlns="">
      <p:transition spd="slow" advTm="1368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248194"/>
            <a:ext cx="8172450" cy="968654"/>
          </a:xfrm>
          <a:solidFill>
            <a:schemeClr val="tx2">
              <a:lumMod val="20000"/>
              <a:lumOff val="80000"/>
            </a:schemeClr>
          </a:solidFill>
          <a:ln w="38100">
            <a:solidFill>
              <a:srgbClr val="FFFF00"/>
            </a:solidFill>
          </a:ln>
        </p:spPr>
        <p:txBody>
          <a:bodyPr>
            <a:noAutofit/>
          </a:bodyPr>
          <a:lstStyle/>
          <a:p>
            <a:r>
              <a:rPr lang="fr-FR" sz="2800" b="1" dirty="0">
                <a:solidFill>
                  <a:srgbClr val="7030A0"/>
                </a:solidFill>
                <a:latin typeface="Arial Narrow" panose="020B0606020202030204" pitchFamily="34" charset="0"/>
              </a:rPr>
              <a:t>Demandes</a:t>
            </a:r>
            <a:br>
              <a:rPr lang="fr-FR" sz="2800" b="1" dirty="0">
                <a:solidFill>
                  <a:srgbClr val="7030A0"/>
                </a:solidFill>
                <a:latin typeface="Arial Narrow" panose="020B0606020202030204" pitchFamily="34" charset="0"/>
              </a:rPr>
            </a:br>
            <a:r>
              <a:rPr lang="fr-FR" sz="2800" b="1" dirty="0">
                <a:solidFill>
                  <a:srgbClr val="7030A0"/>
                </a:solidFill>
                <a:latin typeface="Arial Narrow" panose="020B0606020202030204" pitchFamily="34" charset="0"/>
              </a:rPr>
              <a:t>Mais de quoi ils parlent?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1" y="1332411"/>
            <a:ext cx="5270861" cy="5525589"/>
          </a:xfrm>
          <a:solidFill>
            <a:schemeClr val="accent1">
              <a:lumMod val="20000"/>
              <a:lumOff val="80000"/>
              <a:alpha val="30000"/>
            </a:schemeClr>
          </a:solidFill>
        </p:spPr>
        <p:txBody>
          <a:bodyPr>
            <a:noAutofit/>
          </a:bodyPr>
          <a:lstStyle/>
          <a:p>
            <a:pPr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Allo Pierre? C’est Sylvie. Tu pourrais passer au supermarché? 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-J’</a:t>
            </a:r>
            <a:r>
              <a:rPr lang="fr-FR" sz="2200" dirty="0">
                <a:solidFill>
                  <a:srgbClr val="C00000"/>
                </a:solidFill>
                <a:latin typeface="Arial Narrow" panose="020B0606020202030204" pitchFamily="34" charset="0"/>
              </a:rPr>
              <a:t>y</a:t>
            </a: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 suis.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-Tu peux acheter du pain? Il n’</a:t>
            </a:r>
            <a:r>
              <a:rPr lang="fr-FR" sz="2200" dirty="0">
                <a:solidFill>
                  <a:srgbClr val="C00000"/>
                </a:solidFill>
                <a:latin typeface="Arial Narrow" panose="020B0606020202030204" pitchFamily="34" charset="0"/>
              </a:rPr>
              <a:t>y en </a:t>
            </a: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a plus.</a:t>
            </a:r>
          </a:p>
          <a:p>
            <a:pPr mar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-J’</a:t>
            </a:r>
            <a:r>
              <a:rPr lang="fr-FR" sz="2200" dirty="0">
                <a:solidFill>
                  <a:srgbClr val="C00000"/>
                </a:solidFill>
                <a:latin typeface="Arial Narrow" panose="020B0606020202030204" pitchFamily="34" charset="0"/>
              </a:rPr>
              <a:t>en</a:t>
            </a: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 ai acheté.</a:t>
            </a:r>
          </a:p>
          <a:p>
            <a:pPr algn="l" rtl="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Vous </a:t>
            </a:r>
            <a:r>
              <a:rPr lang="fr-FR" sz="2200" dirty="0">
                <a:solidFill>
                  <a:srgbClr val="FF0000"/>
                </a:solidFill>
                <a:latin typeface="Arial Narrow" panose="020B0606020202030204" pitchFamily="34" charset="0"/>
              </a:rPr>
              <a:t>en</a:t>
            </a: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 voulez encore une tasse?</a:t>
            </a:r>
          </a:p>
          <a:p>
            <a:pPr mar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-Oui</a:t>
            </a:r>
          </a:p>
          <a:p>
            <a:pPr mar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-Avec ou sans sucre?</a:t>
            </a:r>
          </a:p>
          <a:p>
            <a:pPr mar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-Sans.</a:t>
            </a:r>
          </a:p>
          <a:p>
            <a:pPr algn="l" rtl="0">
              <a:buFont typeface="Wingdings" panose="05000000000000000000" pitchFamily="2" charset="2"/>
              <a:buChar char="v"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Tu </a:t>
            </a:r>
            <a:r>
              <a:rPr lang="fr-FR" sz="2200" dirty="0">
                <a:solidFill>
                  <a:srgbClr val="FF0000"/>
                </a:solidFill>
                <a:latin typeface="Arial Narrow" panose="020B0606020202030204" pitchFamily="34" charset="0"/>
              </a:rPr>
              <a:t>en</a:t>
            </a: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 veux encore?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-Oui, c’est délicieux.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rgbClr val="002060"/>
                </a:solidFill>
                <a:latin typeface="Arial Narrow" panose="020B0606020202030204" pitchFamily="34" charset="0"/>
              </a:rPr>
              <a:t>-C’est une recette de ma mère. </a:t>
            </a:r>
          </a:p>
          <a:p>
            <a:pPr marL="0" indent="0" algn="l" rtl="0">
              <a:buNone/>
            </a:pPr>
            <a:endParaRPr lang="fr-FR" sz="2200" dirty="0">
              <a:latin typeface="Arial Narrow" panose="020B0606020202030204" pitchFamily="34" charset="0"/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1794" y="1028791"/>
            <a:ext cx="2037806" cy="3203575"/>
          </a:xfrm>
          <a:solidFill>
            <a:srgbClr val="7030A0"/>
          </a:solidFill>
          <a:ln w="57150">
            <a:solidFill>
              <a:srgbClr val="FFFF00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fr-FR" sz="18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fr-FR" sz="1800" dirty="0">
                <a:solidFill>
                  <a:schemeClr val="bg1"/>
                </a:solidFill>
                <a:latin typeface="Comic Sans MS" panose="030F0702030302020204" pitchFamily="66" charset="0"/>
              </a:rPr>
              <a:t>Nous avons choisi ce moment pour introduire les pronoms « en » et « y » car ils sont intimement liés à l’expression de la demande, lorsque celle-ci concerne des lieux et des objets.</a:t>
            </a:r>
          </a:p>
        </p:txBody>
      </p:sp>
      <p:sp>
        <p:nvSpPr>
          <p:cNvPr id="5" name="Organigramme : Bande perforée 4"/>
          <p:cNvSpPr/>
          <p:nvPr/>
        </p:nvSpPr>
        <p:spPr>
          <a:xfrm rot="15134382">
            <a:off x="6965769" y="888813"/>
            <a:ext cx="391885" cy="201080"/>
          </a:xfrm>
          <a:prstGeom prst="flowChartPunchedTap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16"/>
          <a:stretch/>
        </p:blipFill>
        <p:spPr>
          <a:xfrm>
            <a:off x="4716016" y="1762543"/>
            <a:ext cx="1356442" cy="171110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179" y="5098422"/>
            <a:ext cx="1349101" cy="154468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6" t="4033" r="14899" b="4121"/>
          <a:stretch/>
        </p:blipFill>
        <p:spPr>
          <a:xfrm>
            <a:off x="4631432" y="3482040"/>
            <a:ext cx="1336848" cy="1600905"/>
          </a:xfrm>
          <a:prstGeom prst="rect">
            <a:avLst/>
          </a:prstGeom>
        </p:spPr>
      </p:pic>
      <p:pic>
        <p:nvPicPr>
          <p:cNvPr id="10" name="صوت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72500" y="6096000"/>
            <a:ext cx="457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817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550"/>
    </mc:Choice>
    <mc:Fallback xmlns="">
      <p:transition spd="slow" advTm="825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32155"/>
          </a:xfrm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fr-FR" sz="3600" dirty="0">
                <a:latin typeface="Arial Narrow" panose="020B0606020202030204" pitchFamily="34" charset="0"/>
              </a:rPr>
              <a:t>Les pronoms « en » et « y »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394546"/>
            <a:ext cx="3886200" cy="4351338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2500"/>
          </a:bodyPr>
          <a:lstStyle/>
          <a:p>
            <a:pPr marL="0" indent="0" algn="l" rtl="0">
              <a:buNone/>
            </a:pPr>
            <a:r>
              <a:rPr lang="fr-FR" sz="2400" b="1" dirty="0">
                <a:solidFill>
                  <a:srgbClr val="002060"/>
                </a:solidFill>
                <a:latin typeface="Arial Narrow" panose="020B0606020202030204" pitchFamily="34" charset="0"/>
              </a:rPr>
              <a:t>En</a:t>
            </a:r>
          </a:p>
          <a:p>
            <a:pPr algn="l" rtl="0"/>
            <a:r>
              <a:rPr lang="fr-FR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Pour remplacer un mot construit avec « du », « de la », « des »</a:t>
            </a:r>
          </a:p>
          <a:p>
            <a:pPr marL="0" indent="0" algn="l" rtl="0">
              <a:buNone/>
            </a:pPr>
            <a:r>
              <a:rPr lang="fr-FR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Ex- Tu veux </a:t>
            </a:r>
            <a:r>
              <a:rPr lang="fr-FR" sz="2400" b="1" dirty="0">
                <a:solidFill>
                  <a:srgbClr val="002060"/>
                </a:solidFill>
                <a:latin typeface="Arial Narrow" panose="020B0606020202030204" pitchFamily="34" charset="0"/>
              </a:rPr>
              <a:t>du pain</a:t>
            </a:r>
            <a:r>
              <a:rPr lang="fr-FR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?</a:t>
            </a:r>
          </a:p>
          <a:p>
            <a:pPr marL="0" indent="0" algn="l" rtl="0">
              <a:buNone/>
            </a:pPr>
            <a:r>
              <a:rPr lang="fr-FR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-Non merci, j’</a:t>
            </a:r>
            <a:r>
              <a:rPr lang="fr-FR" sz="2400" b="1" dirty="0">
                <a:solidFill>
                  <a:srgbClr val="002060"/>
                </a:solidFill>
                <a:latin typeface="Arial Narrow" panose="020B0606020202030204" pitchFamily="34" charset="0"/>
              </a:rPr>
              <a:t>en</a:t>
            </a:r>
            <a:r>
              <a:rPr lang="fr-FR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 ai.</a:t>
            </a:r>
          </a:p>
          <a:p>
            <a:pPr marL="0" indent="0" algn="l" rtl="0">
              <a:buNone/>
            </a:pPr>
            <a:r>
              <a:rPr lang="fr-FR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Ex- Tu veux encore du café?</a:t>
            </a:r>
          </a:p>
          <a:p>
            <a:pPr algn="l" rtl="0"/>
            <a:r>
              <a:rPr lang="fr-FR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Pour remplacer un mot employé avec un nombre.</a:t>
            </a:r>
          </a:p>
          <a:p>
            <a:pPr marL="0" indent="0" algn="l" rtl="0">
              <a:buNone/>
            </a:pPr>
            <a:r>
              <a:rPr lang="fr-FR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Ex- Toi aussi, tu as </a:t>
            </a:r>
            <a:r>
              <a:rPr lang="fr-FR" sz="2400" b="1" dirty="0">
                <a:solidFill>
                  <a:srgbClr val="002060"/>
                </a:solidFill>
                <a:latin typeface="Arial Narrow" panose="020B0606020202030204" pitchFamily="34" charset="0"/>
              </a:rPr>
              <a:t>deux </a:t>
            </a:r>
            <a:r>
              <a:rPr lang="fr-FR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enfants?</a:t>
            </a:r>
          </a:p>
          <a:p>
            <a:pPr marL="0" indent="0" algn="l" rtl="0">
              <a:buNone/>
            </a:pPr>
            <a:r>
              <a:rPr lang="fr-FR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-Non, j’</a:t>
            </a:r>
            <a:r>
              <a:rPr lang="fr-FR" sz="2400" b="1" dirty="0">
                <a:solidFill>
                  <a:srgbClr val="002060"/>
                </a:solidFill>
                <a:latin typeface="Arial Narrow" panose="020B0606020202030204" pitchFamily="34" charset="0"/>
              </a:rPr>
              <a:t>en</a:t>
            </a:r>
            <a:r>
              <a:rPr lang="fr-FR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 ai </a:t>
            </a:r>
            <a:r>
              <a:rPr lang="fr-FR" sz="2400" b="1" dirty="0">
                <a:solidFill>
                  <a:srgbClr val="002060"/>
                </a:solidFill>
                <a:latin typeface="Arial Narrow" panose="020B0606020202030204" pitchFamily="34" charset="0"/>
              </a:rPr>
              <a:t>trois</a:t>
            </a:r>
            <a:r>
              <a:rPr lang="fr-FR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!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9150" y="1394546"/>
            <a:ext cx="3886200" cy="4351338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2500"/>
          </a:bodyPr>
          <a:lstStyle/>
          <a:p>
            <a:pPr marL="0" indent="0" algn="l" rtl="0">
              <a:buNone/>
            </a:pPr>
            <a:r>
              <a:rPr lang="fr-FR" sz="2400" b="1" dirty="0">
                <a:solidFill>
                  <a:srgbClr val="002060"/>
                </a:solidFill>
                <a:latin typeface="Arial Narrow" panose="020B0606020202030204" pitchFamily="34" charset="0"/>
              </a:rPr>
              <a:t>Y</a:t>
            </a:r>
          </a:p>
          <a:p>
            <a:pPr algn="l" rtl="0"/>
            <a:r>
              <a:rPr lang="fr-FR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Pour remplacer une expression de lieu construite avec « </a:t>
            </a:r>
            <a:r>
              <a:rPr lang="fr-FR" sz="2400" b="1" dirty="0">
                <a:solidFill>
                  <a:srgbClr val="002060"/>
                </a:solidFill>
                <a:latin typeface="Arial Narrow" panose="020B0606020202030204" pitchFamily="34" charset="0"/>
              </a:rPr>
              <a:t>à »</a:t>
            </a:r>
            <a:r>
              <a:rPr lang="fr-FR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, « </a:t>
            </a:r>
            <a:r>
              <a:rPr lang="fr-FR" sz="2400" b="1" dirty="0">
                <a:solidFill>
                  <a:srgbClr val="002060"/>
                </a:solidFill>
                <a:latin typeface="Arial Narrow" panose="020B0606020202030204" pitchFamily="34" charset="0"/>
              </a:rPr>
              <a:t>au »</a:t>
            </a:r>
            <a:r>
              <a:rPr lang="fr-FR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, « </a:t>
            </a:r>
            <a:r>
              <a:rPr lang="fr-FR" sz="2400" b="1" dirty="0">
                <a:solidFill>
                  <a:srgbClr val="002060"/>
                </a:solidFill>
                <a:latin typeface="Arial Narrow" panose="020B0606020202030204" pitchFamily="34" charset="0"/>
              </a:rPr>
              <a:t>à la », «à l’ » </a:t>
            </a:r>
            <a:endParaRPr lang="fr-FR" sz="24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marL="0" indent="0" algn="l" rtl="0">
              <a:buNone/>
            </a:pPr>
            <a:r>
              <a:rPr lang="fr-FR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Ex- Tu es allé à la banque?</a:t>
            </a:r>
          </a:p>
          <a:p>
            <a:pPr marL="0" indent="0" algn="l" rtl="0">
              <a:buNone/>
            </a:pPr>
            <a:r>
              <a:rPr lang="fr-FR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-Oui, j’</a:t>
            </a:r>
            <a:r>
              <a:rPr lang="fr-FR" sz="2400" b="1" dirty="0">
                <a:solidFill>
                  <a:srgbClr val="002060"/>
                </a:solidFill>
                <a:latin typeface="Arial Narrow" panose="020B0606020202030204" pitchFamily="34" charset="0"/>
              </a:rPr>
              <a:t>y</a:t>
            </a:r>
            <a:r>
              <a:rPr lang="fr-FR" sz="2400" dirty="0">
                <a:solidFill>
                  <a:srgbClr val="002060"/>
                </a:solidFill>
                <a:latin typeface="Arial Narrow" panose="020B0606020202030204" pitchFamily="34" charset="0"/>
              </a:rPr>
              <a:t> suis allé ce matin. </a:t>
            </a:r>
          </a:p>
        </p:txBody>
      </p:sp>
      <p:pic>
        <p:nvPicPr>
          <p:cNvPr id="5" name="صوت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72500" y="6096000"/>
            <a:ext cx="457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527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332"/>
    </mc:Choice>
    <mc:Fallback xmlns="">
      <p:transition spd="slow" advTm="853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28098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bg1"/>
                </a:solidFill>
                <a:latin typeface="Arial Narrow" panose="020B0606020202030204" pitchFamily="34" charset="0"/>
              </a:rPr>
              <a:t>Exercice: « en »\ « y »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446802"/>
            <a:ext cx="3886200" cy="435133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 rtl="0"/>
            <a:r>
              <a:rPr lang="fr-FR" sz="2200" b="1" dirty="0">
                <a:solidFill>
                  <a:srgbClr val="7030A0"/>
                </a:solidFill>
                <a:latin typeface="Arial Narrow" panose="020B0606020202030204" pitchFamily="34" charset="0"/>
              </a:rPr>
              <a:t>Complétez en utilisant « en » ou « y »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rgbClr val="7030A0"/>
                </a:solidFill>
                <a:latin typeface="Arial Narrow" panose="020B0606020202030204" pitchFamily="34" charset="0"/>
              </a:rPr>
              <a:t>1-Il y a du gâteau. Tu …... veux?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rgbClr val="7030A0"/>
                </a:solidFill>
                <a:latin typeface="Arial Narrow" panose="020B0606020202030204" pitchFamily="34" charset="0"/>
              </a:rPr>
              <a:t>2-J’….. suis, j’….. reste!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rgbClr val="7030A0"/>
                </a:solidFill>
                <a:latin typeface="Arial Narrow" panose="020B0606020202030204" pitchFamily="34" charset="0"/>
              </a:rPr>
              <a:t>3-Tu vas encore chez le coiffeur! Tu …... es déjà allée la semaine dernière!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rgbClr val="7030A0"/>
                </a:solidFill>
                <a:latin typeface="Arial Narrow" panose="020B0606020202030204" pitchFamily="34" charset="0"/>
              </a:rPr>
              <a:t>4-C’est excellent! Je vais ..… reprendre un peu.</a:t>
            </a:r>
          </a:p>
          <a:p>
            <a:pPr marL="0" indent="0" algn="l" rtl="0">
              <a:buNone/>
            </a:pPr>
            <a:r>
              <a:rPr lang="fr-FR" sz="2200" dirty="0">
                <a:solidFill>
                  <a:srgbClr val="7030A0"/>
                </a:solidFill>
                <a:latin typeface="Arial Narrow" panose="020B0606020202030204" pitchFamily="34" charset="0"/>
              </a:rPr>
              <a:t>5-C’est un quartier tranquille. J’… habite depuis plus de 20 ans.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0" y="1446802"/>
            <a:ext cx="3886200" cy="435133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fr-FR" sz="2200" dirty="0">
                <a:solidFill>
                  <a:srgbClr val="7030A0"/>
                </a:solidFill>
                <a:latin typeface="Arial Narrow" panose="020B0606020202030204" pitchFamily="34" charset="0"/>
              </a:rPr>
              <a:t>6-Hmm..ca a l’air bon. Tu m’…… donnes?</a:t>
            </a:r>
          </a:p>
          <a:p>
            <a:pPr marL="0" indent="0" algn="l">
              <a:buNone/>
            </a:pPr>
            <a:r>
              <a:rPr lang="fr-FR" sz="2200" dirty="0">
                <a:solidFill>
                  <a:srgbClr val="7030A0"/>
                </a:solidFill>
                <a:latin typeface="Arial Narrow" panose="020B0606020202030204" pitchFamily="34" charset="0"/>
              </a:rPr>
              <a:t>7-Passez demain à mon bureau. J’…. serai à partir de 9 heures.</a:t>
            </a:r>
          </a:p>
          <a:p>
            <a:pPr marL="0" indent="0" algn="l">
              <a:buNone/>
            </a:pPr>
            <a:r>
              <a:rPr lang="fr-FR" sz="2200" dirty="0">
                <a:solidFill>
                  <a:srgbClr val="7030A0"/>
                </a:solidFill>
                <a:latin typeface="Arial Narrow" panose="020B0606020202030204" pitchFamily="34" charset="0"/>
              </a:rPr>
              <a:t>8-C’est un excellent restaurant. On …..  mange très bien.</a:t>
            </a:r>
          </a:p>
          <a:p>
            <a:pPr marL="0" indent="0" algn="l">
              <a:buNone/>
            </a:pPr>
            <a:r>
              <a:rPr lang="fr-FR" sz="2200" dirty="0">
                <a:solidFill>
                  <a:srgbClr val="7030A0"/>
                </a:solidFill>
                <a:latin typeface="Arial Narrow" panose="020B0606020202030204" pitchFamily="34" charset="0"/>
              </a:rPr>
              <a:t>9-C’était très bon. J’…. ai repris deux fois.</a:t>
            </a:r>
          </a:p>
          <a:p>
            <a:pPr marL="0" indent="0" algn="l">
              <a:buNone/>
            </a:pPr>
            <a:r>
              <a:rPr lang="fr-FR" sz="2200" dirty="0">
                <a:solidFill>
                  <a:srgbClr val="7030A0"/>
                </a:solidFill>
                <a:latin typeface="Arial Narrow" panose="020B0606020202030204" pitchFamily="34" charset="0"/>
              </a:rPr>
              <a:t>10-J’arrive de Madrid. J’… retourne dans une semaine. </a:t>
            </a:r>
          </a:p>
        </p:txBody>
      </p:sp>
      <p:pic>
        <p:nvPicPr>
          <p:cNvPr id="5" name="صوت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72500" y="6096000"/>
            <a:ext cx="457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34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080"/>
    </mc:Choice>
    <mc:Fallback xmlns="">
      <p:transition spd="slow" advTm="1010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628650" y="365126"/>
            <a:ext cx="7886700" cy="92809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dirty="0">
                <a:solidFill>
                  <a:schemeClr val="bg1"/>
                </a:solidFill>
                <a:latin typeface="Arial Narrow" panose="020B0606020202030204" pitchFamily="34" charset="0"/>
              </a:rPr>
              <a:t>Exercice: « en »\ « y »		     </a:t>
            </a:r>
            <a:r>
              <a:rPr lang="fr-FR" sz="3200" b="1" dirty="0">
                <a:latin typeface="Arial Narrow" panose="020B0606020202030204" pitchFamily="34" charset="0"/>
              </a:rPr>
              <a:t>La correction</a:t>
            </a: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628650" y="1446802"/>
            <a:ext cx="3886200" cy="4351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2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Complétez en utilisant « en » ou « y »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2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1-Il </a:t>
            </a:r>
            <a:r>
              <a:rPr lang="fr-FR" sz="2200" b="1" dirty="0">
                <a:solidFill>
                  <a:srgbClr val="00B050"/>
                </a:solidFill>
                <a:latin typeface="Arial Narrow" panose="020B0606020202030204" pitchFamily="34" charset="0"/>
              </a:rPr>
              <a:t>y</a:t>
            </a:r>
            <a:r>
              <a:rPr lang="fr-FR" sz="22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 a du gâteau. Tu </a:t>
            </a:r>
            <a:r>
              <a:rPr lang="fr-FR" sz="2200" b="1" dirty="0">
                <a:solidFill>
                  <a:srgbClr val="00B050"/>
                </a:solidFill>
                <a:latin typeface="Arial Narrow" panose="020B0606020202030204" pitchFamily="34" charset="0"/>
              </a:rPr>
              <a:t>en</a:t>
            </a:r>
            <a:r>
              <a:rPr lang="fr-FR" sz="22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 veux?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2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2-J’</a:t>
            </a:r>
            <a:r>
              <a:rPr lang="fr-FR" sz="2200" b="1" dirty="0">
                <a:solidFill>
                  <a:srgbClr val="00B050"/>
                </a:solidFill>
                <a:latin typeface="Arial Narrow" panose="020B0606020202030204" pitchFamily="34" charset="0"/>
              </a:rPr>
              <a:t>y</a:t>
            </a:r>
            <a:r>
              <a:rPr lang="fr-FR" sz="22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 suis, j’</a:t>
            </a:r>
            <a:r>
              <a:rPr lang="fr-FR" sz="2200" b="1" dirty="0">
                <a:solidFill>
                  <a:srgbClr val="00B050"/>
                </a:solidFill>
                <a:latin typeface="Arial Narrow" panose="020B0606020202030204" pitchFamily="34" charset="0"/>
              </a:rPr>
              <a:t>y</a:t>
            </a:r>
            <a:r>
              <a:rPr lang="fr-FR" sz="22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 reste!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2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3-Tu vas encore chez le coiffeur! Tu </a:t>
            </a:r>
            <a:r>
              <a:rPr lang="fr-FR" sz="2200" b="1" dirty="0">
                <a:solidFill>
                  <a:srgbClr val="00B050"/>
                </a:solidFill>
                <a:latin typeface="Arial Narrow" panose="020B0606020202030204" pitchFamily="34" charset="0"/>
              </a:rPr>
              <a:t>y</a:t>
            </a:r>
            <a:r>
              <a:rPr lang="fr-FR" sz="22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 es déjà allée la semaine dernière!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2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4-C’est excellent! Je vais </a:t>
            </a:r>
            <a:r>
              <a:rPr lang="fr-FR" sz="2200" b="1" dirty="0">
                <a:solidFill>
                  <a:srgbClr val="00B050"/>
                </a:solidFill>
                <a:latin typeface="Arial Narrow" panose="020B0606020202030204" pitchFamily="34" charset="0"/>
              </a:rPr>
              <a:t>en</a:t>
            </a:r>
            <a:r>
              <a:rPr lang="fr-FR" sz="22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 reprendre un peu.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2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5-C’est un quartier tranquille. J’</a:t>
            </a:r>
            <a:r>
              <a:rPr lang="fr-FR" sz="2200" b="1" dirty="0">
                <a:solidFill>
                  <a:srgbClr val="00B050"/>
                </a:solidFill>
                <a:latin typeface="Arial Narrow" panose="020B0606020202030204" pitchFamily="34" charset="0"/>
              </a:rPr>
              <a:t>y</a:t>
            </a:r>
            <a:r>
              <a:rPr lang="fr-FR" sz="22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 habite depuis plus de 20 ans.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2200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2200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sz="18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Espace réservé du contenu 3"/>
          <p:cNvSpPr txBox="1">
            <a:spLocks/>
          </p:cNvSpPr>
          <p:nvPr/>
        </p:nvSpPr>
        <p:spPr>
          <a:xfrm>
            <a:off x="4572000" y="1446802"/>
            <a:ext cx="3886200" cy="4351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22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6-Hmm..ca a l’air bon. Tu m’</a:t>
            </a:r>
            <a:r>
              <a:rPr lang="fr-FR" sz="2200" b="1" dirty="0">
                <a:solidFill>
                  <a:srgbClr val="00B050"/>
                </a:solidFill>
                <a:latin typeface="Arial Narrow" panose="020B0606020202030204" pitchFamily="34" charset="0"/>
              </a:rPr>
              <a:t>en</a:t>
            </a:r>
            <a:r>
              <a:rPr lang="fr-FR" sz="22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 donnes?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2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7-Passez demain à mon bureau. J’</a:t>
            </a:r>
            <a:r>
              <a:rPr lang="fr-FR" sz="2200" b="1" dirty="0">
                <a:solidFill>
                  <a:srgbClr val="00B050"/>
                </a:solidFill>
                <a:latin typeface="Arial Narrow" panose="020B0606020202030204" pitchFamily="34" charset="0"/>
              </a:rPr>
              <a:t>y</a:t>
            </a:r>
            <a:r>
              <a:rPr lang="fr-FR" sz="22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 serai à partir de 9 heures.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2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8-C’est un excellent restaurant. On </a:t>
            </a:r>
            <a:r>
              <a:rPr lang="fr-FR" sz="2200" b="1" dirty="0">
                <a:solidFill>
                  <a:srgbClr val="00B050"/>
                </a:solidFill>
                <a:latin typeface="Arial Narrow" panose="020B0606020202030204" pitchFamily="34" charset="0"/>
              </a:rPr>
              <a:t>y</a:t>
            </a:r>
            <a:r>
              <a:rPr lang="fr-FR" sz="22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  mange très bien.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2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9-C’était très bon. J’</a:t>
            </a:r>
            <a:r>
              <a:rPr lang="fr-FR" sz="2200" b="1" dirty="0">
                <a:solidFill>
                  <a:srgbClr val="00B050"/>
                </a:solidFill>
                <a:latin typeface="Arial Narrow" panose="020B0606020202030204" pitchFamily="34" charset="0"/>
              </a:rPr>
              <a:t>en</a:t>
            </a:r>
            <a:r>
              <a:rPr lang="fr-FR" sz="22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 ai repris deux fois.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sz="22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10-J’arrive de Madrid. J’</a:t>
            </a:r>
            <a:r>
              <a:rPr lang="fr-FR" sz="2200" b="1" dirty="0">
                <a:solidFill>
                  <a:srgbClr val="00B050"/>
                </a:solidFill>
                <a:latin typeface="Arial Narrow" panose="020B0606020202030204" pitchFamily="34" charset="0"/>
              </a:rPr>
              <a:t>y</a:t>
            </a:r>
            <a:r>
              <a:rPr lang="fr-FR" sz="22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 retourne dans une semaine.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571751" y="5471569"/>
            <a:ext cx="3525338" cy="705394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fr-FR" b="1" dirty="0">
                <a:solidFill>
                  <a:schemeClr val="bg1"/>
                </a:solidFill>
                <a:latin typeface="Arial Narrow" panose="020B0606020202030204" pitchFamily="34" charset="0"/>
              </a:rPr>
              <a:t>Faites l’exercice 3 \ page 81\ (Cahier d’exercices)</a:t>
            </a:r>
          </a:p>
        </p:txBody>
      </p:sp>
      <p:pic>
        <p:nvPicPr>
          <p:cNvPr id="9" name="صوت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72500" y="6096000"/>
            <a:ext cx="457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533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786"/>
    </mc:Choice>
    <mc:Fallback xmlns="">
      <p:transition spd="slow" advTm="817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45218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fr-FR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Deux situations différentes de demandes écrites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6"/>
            <a:ext cx="3886200" cy="2772501"/>
          </a:xfr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 fontScale="85000" lnSpcReduction="10000"/>
          </a:bodyPr>
          <a:lstStyle/>
          <a:p>
            <a:pPr marL="0" indent="0" algn="l" rtl="0">
              <a:buNone/>
            </a:pPr>
            <a:r>
              <a:rPr lang="fr-FR" sz="2400" b="1" dirty="0">
                <a:latin typeface="Bradley Hand ITC" panose="03070402050302030203" pitchFamily="66" charset="0"/>
              </a:rPr>
              <a:t>Salut Antoine!</a:t>
            </a:r>
          </a:p>
          <a:p>
            <a:pPr marL="0" indent="0" algn="l" rtl="0">
              <a:buNone/>
            </a:pPr>
            <a:r>
              <a:rPr lang="fr-FR" sz="2400" b="1" dirty="0">
                <a:latin typeface="Bradley Hand ITC" panose="03070402050302030203" pitchFamily="66" charset="0"/>
              </a:rPr>
              <a:t>Ce mot rapide pour t’inviter samedi 24 (je fête mon anniversaire).</a:t>
            </a:r>
          </a:p>
          <a:p>
            <a:pPr marL="0" indent="0" algn="l" rtl="0">
              <a:buNone/>
            </a:pPr>
            <a:r>
              <a:rPr lang="fr-FR" sz="2400" b="1" dirty="0">
                <a:latin typeface="Bradley Hand ITC" panose="03070402050302030203" pitchFamily="66" charset="0"/>
              </a:rPr>
              <a:t>(Pour savoir combien nous sommes!)</a:t>
            </a:r>
          </a:p>
          <a:p>
            <a:pPr marL="0" indent="0" algn="l" rtl="0">
              <a:buNone/>
            </a:pPr>
            <a:r>
              <a:rPr lang="fr-FR" sz="2400" b="1" dirty="0">
                <a:latin typeface="Bradley Hand ITC" panose="03070402050302030203" pitchFamily="66" charset="0"/>
              </a:rPr>
              <a:t>A samedi, j’espère. Je t’embrasse.</a:t>
            </a:r>
          </a:p>
          <a:p>
            <a:pPr marL="0" indent="0" algn="l" rtl="0">
              <a:buNone/>
            </a:pPr>
            <a:r>
              <a:rPr lang="fr-FR" sz="2400" b="1" dirty="0">
                <a:latin typeface="Bradley Hand ITC" panose="03070402050302030203" pitchFamily="66" charset="0"/>
              </a:rPr>
              <a:t>Claudine.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9150" y="1825626"/>
            <a:ext cx="3886200" cy="2772501"/>
          </a:xfr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 fontScale="85000" lnSpcReduction="10000"/>
          </a:bodyPr>
          <a:lstStyle/>
          <a:p>
            <a:pPr marL="0" indent="0" algn="l">
              <a:buNone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Monsieur le Directeur,</a:t>
            </a:r>
          </a:p>
          <a:p>
            <a:pPr marL="0" indent="0" algn="l">
              <a:buNone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passage </a:t>
            </a:r>
            <a:r>
              <a:rPr lang="fr-FR" sz="2000" dirty="0">
                <a:latin typeface="Arial Narrow" panose="020B0606020202030204" pitchFamily="34" charset="0"/>
              </a:rPr>
              <a:t>à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Paris la semaine prochaine, je souhaiterais réserver une chambre pour la nuit du 4 au 5 juillet dans votre établissement.</a:t>
            </a:r>
          </a:p>
          <a:p>
            <a:pPr marL="0" indent="0" algn="l">
              <a:buNone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Vous trouverez ci-joint un chèque de 70 euros à titre d’avance pour la réservation.</a:t>
            </a:r>
          </a:p>
          <a:p>
            <a:pPr marL="0" indent="0" algn="l">
              <a:buNone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Veuillez agréer mes salutations distinguées.</a:t>
            </a:r>
          </a:p>
          <a:p>
            <a:pPr marL="0" indent="0" algn="l">
              <a:buNone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Jean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Delatour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5203" y="4580479"/>
            <a:ext cx="7886700" cy="22775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>
              <a:lnSpc>
                <a:spcPct val="150000"/>
              </a:lnSpc>
            </a:pPr>
            <a:r>
              <a:rPr lang="fr-FR" sz="2200" dirty="0">
                <a:solidFill>
                  <a:schemeClr val="tx1"/>
                </a:solidFill>
                <a:latin typeface="Arial Narrow" panose="020B0606020202030204" pitchFamily="34" charset="0"/>
              </a:rPr>
              <a:t>1-Comment s’adresser au destinataire dans les deux demandes? </a:t>
            </a:r>
          </a:p>
          <a:p>
            <a:pPr algn="l" rtl="0">
              <a:lnSpc>
                <a:spcPct val="150000"/>
              </a:lnSpc>
            </a:pPr>
            <a:r>
              <a:rPr lang="fr-FR" sz="2200" dirty="0">
                <a:solidFill>
                  <a:schemeClr val="tx1"/>
                </a:solidFill>
                <a:latin typeface="Arial Narrow" panose="020B0606020202030204" pitchFamily="34" charset="0"/>
              </a:rPr>
              <a:t>2-Comment a-t-on conclu les deux demandes?</a:t>
            </a:r>
          </a:p>
          <a:p>
            <a:pPr algn="l" rtl="0">
              <a:lnSpc>
                <a:spcPct val="150000"/>
              </a:lnSpc>
            </a:pPr>
            <a:r>
              <a:rPr lang="fr-FR" sz="2200" dirty="0">
                <a:solidFill>
                  <a:schemeClr val="tx1"/>
                </a:solidFill>
                <a:latin typeface="Arial Narrow" panose="020B0606020202030204" pitchFamily="34" charset="0"/>
              </a:rPr>
              <a:t>3-Quel est le type d’interrelations dans les deux demandes? (formel, amical, familier)?</a:t>
            </a:r>
          </a:p>
          <a:p>
            <a:pPr algn="l" rtl="0">
              <a:lnSpc>
                <a:spcPct val="150000"/>
              </a:lnSpc>
            </a:pPr>
            <a:endParaRPr lang="fr-FR" sz="22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صوت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72500" y="6096000"/>
            <a:ext cx="457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84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938"/>
    </mc:Choice>
    <mc:Fallback xmlns="">
      <p:transition spd="slow" advTm="859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Rédiger une demande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			</a:t>
            </a: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6501592"/>
              </p:ext>
            </p:extLst>
          </p:nvPr>
        </p:nvGraphicFramePr>
        <p:xfrm>
          <a:off x="628650" y="1690688"/>
          <a:ext cx="7886701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9019">
                  <a:extLst>
                    <a:ext uri="{9D8B030D-6E8A-4147-A177-3AD203B41FA5}">
                      <a16:colId xmlns:a16="http://schemas.microsoft.com/office/drawing/2014/main" xmlns="" val="3507431690"/>
                    </a:ext>
                  </a:extLst>
                </a:gridCol>
                <a:gridCol w="1984823">
                  <a:extLst>
                    <a:ext uri="{9D8B030D-6E8A-4147-A177-3AD203B41FA5}">
                      <a16:colId xmlns:a16="http://schemas.microsoft.com/office/drawing/2014/main" xmlns="" val="2332257416"/>
                    </a:ext>
                  </a:extLst>
                </a:gridCol>
                <a:gridCol w="2181184">
                  <a:extLst>
                    <a:ext uri="{9D8B030D-6E8A-4147-A177-3AD203B41FA5}">
                      <a16:colId xmlns:a16="http://schemas.microsoft.com/office/drawing/2014/main" xmlns="" val="3467802452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xmlns="" val="3876833074"/>
                    </a:ext>
                  </a:extLst>
                </a:gridCol>
              </a:tblGrid>
              <a:tr h="712878">
                <a:tc>
                  <a:txBody>
                    <a:bodyPr/>
                    <a:lstStyle/>
                    <a:p>
                      <a:pPr algn="l"/>
                      <a:r>
                        <a:rPr lang="fr-FR" sz="2200" b="0" dirty="0">
                          <a:latin typeface="Arial Narrow" panose="020B0606020202030204" pitchFamily="34" charset="0"/>
                        </a:rPr>
                        <a:t>Destinataire 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2200" b="0" dirty="0">
                          <a:latin typeface="Arial Narrow" panose="020B0606020202030204" pitchFamily="34" charset="0"/>
                        </a:rPr>
                        <a:t>Formulation de </a:t>
                      </a:r>
                      <a:r>
                        <a:rPr lang="fr-FR" sz="2200" b="0">
                          <a:latin typeface="Arial Narrow" panose="020B0606020202030204" pitchFamily="34" charset="0"/>
                        </a:rPr>
                        <a:t>la demande</a:t>
                      </a:r>
                      <a:endParaRPr lang="fr-FR" sz="2200" b="0" dirty="0"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0" dirty="0">
                          <a:latin typeface="Arial Narrow" panose="020B0606020202030204" pitchFamily="34" charset="0"/>
                        </a:rPr>
                        <a:t>Eventuellement, formulation d’une explication</a:t>
                      </a:r>
                    </a:p>
                    <a:p>
                      <a:pPr algn="l"/>
                      <a:endParaRPr lang="fr-FR" sz="2200" b="0" dirty="0"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2200" b="0" dirty="0">
                          <a:latin typeface="Arial Narrow" panose="020B0606020202030204" pitchFamily="34" charset="0"/>
                        </a:rPr>
                        <a:t>Formule de politesse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469269146"/>
                  </a:ext>
                </a:extLst>
              </a:tr>
              <a:tr h="511568">
                <a:tc>
                  <a:txBody>
                    <a:bodyPr/>
                    <a:lstStyle/>
                    <a:p>
                      <a:pPr algn="l"/>
                      <a:r>
                        <a:rPr lang="fr-FR" sz="2000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Type de relation (familier</a:t>
                      </a:r>
                      <a:r>
                        <a:rPr lang="fr-FR" sz="2000" baseline="0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 / amical</a:t>
                      </a:r>
                      <a:r>
                        <a:rPr lang="fr-FR" sz="2000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)</a:t>
                      </a:r>
                    </a:p>
                    <a:p>
                      <a:pPr algn="l"/>
                      <a:r>
                        <a:rPr lang="fr-FR" sz="2000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      </a:t>
                      </a:r>
                    </a:p>
                    <a:p>
                      <a:pPr algn="l"/>
                      <a:r>
                        <a:rPr lang="fr-FR" sz="2000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         Salut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/>
                      <a:endParaRPr lang="fr-FR" sz="200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l"/>
                      <a:endParaRPr lang="fr-FR" sz="200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l"/>
                      <a:r>
                        <a:rPr lang="fr-FR" sz="2000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Pourrais-tu me confirmer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/>
                      <a:endParaRPr lang="fr-FR" sz="200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l"/>
                      <a:endParaRPr lang="fr-FR" sz="200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l"/>
                      <a:r>
                        <a:rPr lang="fr-FR" sz="2000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Pour savoir combien nous sommes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/>
                      <a:endParaRPr lang="fr-FR" sz="200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l"/>
                      <a:endParaRPr lang="fr-FR" sz="200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l"/>
                      <a:r>
                        <a:rPr lang="fr-FR" sz="2000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Je t’embrasse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496828717"/>
                  </a:ext>
                </a:extLst>
              </a:tr>
              <a:tr h="511568"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Type de relation (professionnel</a:t>
                      </a:r>
                      <a:r>
                        <a:rPr lang="fr-FR" sz="200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/</a:t>
                      </a:r>
                      <a:r>
                        <a:rPr lang="fr-FR" sz="2000" baseline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 formel</a:t>
                      </a:r>
                      <a:r>
                        <a:rPr lang="fr-FR" sz="2000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)</a:t>
                      </a:r>
                    </a:p>
                    <a:p>
                      <a:pPr algn="ctr"/>
                      <a:r>
                        <a:rPr lang="fr-FR" sz="2000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Monsieur le directeur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/>
                      <a:endParaRPr lang="fr-FR" sz="200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l"/>
                      <a:endParaRPr lang="fr-FR" sz="200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l"/>
                      <a:endParaRPr lang="fr-FR" sz="200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l"/>
                      <a:r>
                        <a:rPr lang="fr-FR" sz="2000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Je</a:t>
                      </a:r>
                      <a:r>
                        <a:rPr lang="fr-FR" sz="2000" baseline="0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 souhaiterais  réserver </a:t>
                      </a:r>
                      <a:endParaRPr lang="fr-FR" sz="200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/>
                      <a:endParaRPr lang="fr-FR" sz="200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l"/>
                      <a:endParaRPr lang="fr-FR" sz="200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l"/>
                      <a:endParaRPr lang="fr-FR" sz="200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l"/>
                      <a:r>
                        <a:rPr lang="fr-FR" sz="2000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Une chambre pour la nuit du 4 au 5 juillet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/>
                      <a:endParaRPr lang="fr-FR" sz="200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l"/>
                      <a:endParaRPr lang="fr-FR" sz="200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l"/>
                      <a:r>
                        <a:rPr lang="fr-FR" sz="2000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Veuillez agréer</a:t>
                      </a:r>
                      <a:r>
                        <a:rPr lang="fr-FR" sz="2000" baseline="0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 mes salutations distinguées</a:t>
                      </a:r>
                      <a:endParaRPr lang="fr-FR" sz="200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2644472911"/>
                  </a:ext>
                </a:extLst>
              </a:tr>
            </a:tbl>
          </a:graphicData>
        </a:graphic>
      </p:graphicFrame>
      <p:pic>
        <p:nvPicPr>
          <p:cNvPr id="5" name="صوت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72500" y="6096000"/>
            <a:ext cx="457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87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858"/>
    </mc:Choice>
    <mc:Fallback xmlns="">
      <p:transition spd="slow" advTm="758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8057538</TotalTime>
  <Words>1236</Words>
  <Application>Microsoft Office PowerPoint</Application>
  <PresentationFormat>عرض على الشاشة (3:4)‏</PresentationFormat>
  <Paragraphs>230</Paragraphs>
  <Slides>16</Slides>
  <Notes>0</Notes>
  <HiddenSlides>0</HiddenSlides>
  <MMClips>16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24" baseType="lpstr">
      <vt:lpstr>Arial</vt:lpstr>
      <vt:lpstr>Arial Narrow</vt:lpstr>
      <vt:lpstr>Bradley Hand ITC</vt:lpstr>
      <vt:lpstr>Calibri</vt:lpstr>
      <vt:lpstr>Comic Sans MS</vt:lpstr>
      <vt:lpstr>Times New Roman</vt:lpstr>
      <vt:lpstr>Wingdings</vt:lpstr>
      <vt:lpstr>سمة Office</vt:lpstr>
      <vt:lpstr>عرض تقديمي في PowerPoint</vt:lpstr>
      <vt:lpstr>Indiquer un itinéraire</vt:lpstr>
      <vt:lpstr>Demander un itinéraire \ un chemin</vt:lpstr>
      <vt:lpstr>Organiser une demande</vt:lpstr>
      <vt:lpstr>عرض تقديمي في PowerPoint</vt:lpstr>
      <vt:lpstr>Exercice - Expression de la demande - Reformulez chaque demande en une seule phrase</vt:lpstr>
      <vt:lpstr>Exercice - Expression de la demande Reformulez chaque demande en une seule phrase:                  La correction</vt:lpstr>
      <vt:lpstr>Exercice - Les mots interrogatifs Complétez en choisissant le mot interrogatif qui convient.</vt:lpstr>
      <vt:lpstr>عرض تقديمي في PowerPoint</vt:lpstr>
      <vt:lpstr>Exercice: le conditionnel présent Reformulez les phrases d’une façon polie.</vt:lpstr>
      <vt:lpstr>Demandes Mais de quoi ils parlent?</vt:lpstr>
      <vt:lpstr>Les pronoms « en » et « y » </vt:lpstr>
      <vt:lpstr>Exercice: « en »\ « y »</vt:lpstr>
      <vt:lpstr>عرض تقديمي في PowerPoint</vt:lpstr>
      <vt:lpstr>Deux situations différentes de demandes écrites</vt:lpstr>
      <vt:lpstr>Rédiger une demande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Houssein</dc:creator>
  <cp:lastModifiedBy>hp</cp:lastModifiedBy>
  <cp:revision>26</cp:revision>
  <dcterms:created xsi:type="dcterms:W3CDTF">2023-03-27T07:57:51Z</dcterms:created>
  <dcterms:modified xsi:type="dcterms:W3CDTF">2025-09-16T10:02:50Z</dcterms:modified>
</cp:coreProperties>
</file>