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6" r:id="rId2"/>
    <p:sldId id="258" r:id="rId3"/>
    <p:sldId id="334" r:id="rId4"/>
    <p:sldId id="335" r:id="rId5"/>
    <p:sldId id="336" r:id="rId6"/>
    <p:sldId id="337" r:id="rId7"/>
    <p:sldId id="331" r:id="rId8"/>
    <p:sldId id="338" r:id="rId9"/>
    <p:sldId id="339" r:id="rId10"/>
    <p:sldId id="340" r:id="rId11"/>
    <p:sldId id="341" r:id="rId12"/>
    <p:sldId id="342" r:id="rId13"/>
    <p:sldId id="277" r:id="rId14"/>
    <p:sldId id="343" r:id="rId15"/>
    <p:sldId id="344" r:id="rId16"/>
    <p:sldId id="345" r:id="rId17"/>
    <p:sldId id="346" r:id="rId18"/>
    <p:sldId id="305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6xV8F17CBXqqfsMTzsVQWQ==" hashData="xNSTVhcbU536dBOLdQa8Awe82C0i9HLfGgXalv2sabi7GVcGnkZAnxWQZWPohV7wj5hFlYeJZHKY4ZXXcO1Zqw=="/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13EE0CD-3E60-A242-ADB2-D660CB30D7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1F910A8-5DA4-0F1A-EE38-6803142E76F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FAFFD7E-202D-06CE-D54D-C0DD5CE400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F65FC100-6168-2DD2-1408-B607B424E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78A75981-5CD4-9AD2-6D64-8E8475001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85314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F6B6961-9F76-2213-34C9-1BC39E4B92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F914131-1487-F4A7-A22B-0A790E7772A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205CCF7F-3810-A6EA-B80B-7BD54AA20C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BC68291C-FB6E-AD84-2EB6-0C9E9DB4F6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99F5B316-8F73-7457-9737-3CDEF5A56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6967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53027D8-A41A-900A-212B-FF510023D9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2651BEDB-D9D9-5AD3-17EE-F6411EDF5F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B13E1E50-5A9A-F3A6-5621-544C53059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2B1584E-9B70-A6AD-3A80-39D9CE39D0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65AB8DD8-471B-AAD4-9045-B0D636BADF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1073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7FF0C56D-5F38-F17B-3068-0E0D8923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87E4E09F-9D36-39FE-D29E-7D08668889C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A49DE846-3F29-E46B-7D2D-6202CCB397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FEFAB2E-2441-C3B3-E0AA-2487C3DEF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042F1020-BAC9-FB4D-0423-16D923B370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74740613-7B20-DFF3-CC53-A634EC64ED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1321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328A8F-15E7-9B08-9623-D622B7B929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D1A565BF-C749-FF12-D6DE-52EB7D9E7B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xmlns="" id="{F69C8A32-C055-45A1-9F27-15A2D5F684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xmlns="" id="{83784770-1750-972F-76DE-451963E8BC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xmlns="" id="{CFFD98DB-E251-0853-9B67-1E11DE856C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xmlns="" id="{82A05F27-4EB0-0E08-C93F-BD2749A45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xmlns="" id="{B5DEDFF2-F346-68D9-E751-2EF8B7807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xmlns="" id="{8579FAB8-723C-B586-349E-1894F9F1B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8955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0DB33DB-1868-4941-6517-57E2ED3C3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F6E36031-58ED-93F1-08FF-ADAB5C9261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DA4F4AA6-D9F2-0F2C-4D12-03473BD091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ED2A5DAF-0A18-A15A-B4A4-445105F0DF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2117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xmlns="" id="{4173A1E2-EA8A-BCF4-AEBB-F7C8F7A8A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xmlns="" id="{5AC6532B-5F4C-5985-1871-A76099CF04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xmlns="" id="{B06844EC-3FF2-22A2-85B2-EE8A60239E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3718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A6201D-9DE8-8C92-FBD3-E048DD0823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BA514599-D839-B7E0-87BD-DEDC4F3F1EF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CAA69151-8163-8D5C-C1AD-617733CDB3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F195840B-1217-0FA4-1F0D-9192F6E6E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505F550B-F006-3005-4A1A-37FC27E08D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105F6259-E21F-17D9-7C74-6609F6AAC9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6740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3C0C1D4-AA8E-1A36-400A-93D4699367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xmlns="" id="{A7C416AD-7610-AF62-9843-37E4C248EA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473E3D07-C088-11B9-CFE9-B4FCB79273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xmlns="" id="{E4CCE445-B796-9400-9911-B5CE170B2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xmlns="" id="{B09F69A4-13CF-0C76-37A8-E383FEF6F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xmlns="" id="{F653DBD7-1663-45D6-E99F-399BA021AA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7269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430E22E-D4E8-B804-ECF1-D08EA69D6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ED8A39C4-0F65-C708-A363-90238D2C8B3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5B0A724F-0FF4-91A5-C423-8982F5DFC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19BC90DC-D928-43EF-5EA6-28CF246D1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8954B8AE-7B2A-2D8D-A368-7D3495D10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376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xmlns="" id="{AEA6CE66-2C69-EE26-AEAC-122CF682B62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xmlns="" id="{9F925EC7-6F16-AE45-CD0D-15E45EFF33C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1D53C22D-5B63-CD72-78BB-3F98EC5FD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CB1A20E8-83FE-EBDB-07C8-3BFDCEE129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EF009F78-7EE9-40AD-0C2C-1F80D43139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77527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t="-75000" b="-7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xmlns="" id="{C4801A57-15EC-F67B-1B63-E4B2D72EA76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3DD78B6-D338-1620-E457-B5BA592714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xmlns="" id="{7D975A36-09BF-8A7B-6599-8F1D5BFA7B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18B3B-2F39-4D84-B1E7-2F0195BB17EE}" type="datetimeFigureOut">
              <a:rPr lang="en-US" smtClean="0"/>
              <a:t>9/16/2025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xmlns="" id="{8EA5C67F-7EB8-8286-AE3E-0C4B83B9DE3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xmlns="" id="{13F97F75-00DC-304C-E43A-3AF361739BD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D57101-E87A-4D5C-98D8-050D8C43828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7130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media3.m4a"/><Relationship Id="rId2" Type="http://schemas.microsoft.com/office/2007/relationships/media" Target="../media/media3.m4a"/><Relationship Id="rId1" Type="http://schemas.openxmlformats.org/officeDocument/2006/relationships/tags" Target="../tags/tag1.xml"/><Relationship Id="rId6" Type="http://schemas.openxmlformats.org/officeDocument/2006/relationships/image" Target="../media/image2.png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audio" Target="../media/media4.m4a"/><Relationship Id="rId2" Type="http://schemas.microsoft.com/office/2007/relationships/media" Target="../media/media4.m4a"/><Relationship Id="rId1" Type="http://schemas.openxmlformats.org/officeDocument/2006/relationships/tags" Target="../tags/tag2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media5.m4a"/><Relationship Id="rId7" Type="http://schemas.openxmlformats.org/officeDocument/2006/relationships/image" Target="../media/image2.png"/><Relationship Id="rId2" Type="http://schemas.microsoft.com/office/2007/relationships/media" Target="../media/media5.m4a"/><Relationship Id="rId1" Type="http://schemas.openxmlformats.org/officeDocument/2006/relationships/tags" Target="../tags/tag3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media6.m4a"/><Relationship Id="rId2" Type="http://schemas.microsoft.com/office/2007/relationships/media" Target="../media/media6.m4a"/><Relationship Id="rId1" Type="http://schemas.openxmlformats.org/officeDocument/2006/relationships/tags" Target="../tags/tag4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7.m4a"/><Relationship Id="rId1" Type="http://schemas.microsoft.com/office/2007/relationships/media" Target="../media/media7.m4a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audio" Target="../media/media8.m4a"/><Relationship Id="rId2" Type="http://schemas.microsoft.com/office/2007/relationships/media" Target="../media/media8.m4a"/><Relationship Id="rId1" Type="http://schemas.openxmlformats.org/officeDocument/2006/relationships/tags" Target="../tags/tag5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audio" Target="../media/media9.m4a"/><Relationship Id="rId2" Type="http://schemas.microsoft.com/office/2007/relationships/media" Target="../media/media9.m4a"/><Relationship Id="rId1" Type="http://schemas.openxmlformats.org/officeDocument/2006/relationships/tags" Target="../tags/tag6.xml"/><Relationship Id="rId6" Type="http://schemas.openxmlformats.org/officeDocument/2006/relationships/image" Target="../media/image2.png"/><Relationship Id="rId5" Type="http://schemas.openxmlformats.org/officeDocument/2006/relationships/image" Target="../media/image7.png"/><Relationship Id="rId4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audio" Target="../media/media10.m4a"/><Relationship Id="rId2" Type="http://schemas.microsoft.com/office/2007/relationships/media" Target="../media/media10.m4a"/><Relationship Id="rId1" Type="http://schemas.openxmlformats.org/officeDocument/2006/relationships/tags" Target="../tags/tag7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1.m4a"/><Relationship Id="rId2" Type="http://schemas.microsoft.com/office/2007/relationships/media" Target="../media/media11.m4a"/><Relationship Id="rId1" Type="http://schemas.openxmlformats.org/officeDocument/2006/relationships/tags" Target="../tags/tag8.xml"/><Relationship Id="rId6" Type="http://schemas.openxmlformats.org/officeDocument/2006/relationships/image" Target="../media/image2.png"/><Relationship Id="rId5" Type="http://schemas.openxmlformats.org/officeDocument/2006/relationships/image" Target="../media/image8.png"/><Relationship Id="rId4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../media/media12.m4a"/><Relationship Id="rId2" Type="http://schemas.microsoft.com/office/2007/relationships/media" Target="../media/media12.m4a"/><Relationship Id="rId1" Type="http://schemas.openxmlformats.org/officeDocument/2006/relationships/tags" Target="../tags/tag9.xml"/><Relationship Id="rId6" Type="http://schemas.openxmlformats.org/officeDocument/2006/relationships/image" Target="../media/image2.png"/><Relationship Id="rId5" Type="http://schemas.openxmlformats.org/officeDocument/2006/relationships/image" Target="../media/image9.png"/><Relationship Id="rId4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3.m4a"/><Relationship Id="rId1" Type="http://schemas.microsoft.com/office/2007/relationships/media" Target="../media/media13.m4a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media14.m4a"/><Relationship Id="rId2" Type="http://schemas.microsoft.com/office/2007/relationships/media" Target="../media/media14.m4a"/><Relationship Id="rId1" Type="http://schemas.openxmlformats.org/officeDocument/2006/relationships/tags" Target="../tags/tag10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audio" Target="../media/media15.m4a"/><Relationship Id="rId7" Type="http://schemas.openxmlformats.org/officeDocument/2006/relationships/image" Target="../media/image12.png"/><Relationship Id="rId2" Type="http://schemas.microsoft.com/office/2007/relationships/media" Target="../media/media15.m4a"/><Relationship Id="rId1" Type="http://schemas.openxmlformats.org/officeDocument/2006/relationships/tags" Target="../tags/tag11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audio" Target="../media/media16.m4a"/><Relationship Id="rId2" Type="http://schemas.microsoft.com/office/2007/relationships/media" Target="../media/media16.m4a"/><Relationship Id="rId1" Type="http://schemas.openxmlformats.org/officeDocument/2006/relationships/tags" Target="../tags/tag12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audio" Target="../media/media17.m4a"/><Relationship Id="rId2" Type="http://schemas.microsoft.com/office/2007/relationships/media" Target="../media/media17.m4a"/><Relationship Id="rId1" Type="http://schemas.openxmlformats.org/officeDocument/2006/relationships/tags" Target="../tags/tag13.xml"/><Relationship Id="rId5" Type="http://schemas.openxmlformats.org/officeDocument/2006/relationships/image" Target="../media/image2.png"/><Relationship Id="rId4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8.m4a"/><Relationship Id="rId1" Type="http://schemas.microsoft.com/office/2007/relationships/media" Target="../media/media18.m4a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5C125AA-CABC-241E-49C3-2F407EF2B0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8653670" cy="87871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solidFill>
                  <a:schemeClr val="accent6">
                    <a:lumMod val="50000"/>
                  </a:schemeClr>
                </a:solidFill>
              </a:rPr>
              <a:t>New English File 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18B1C1C4-8963-DE6E-9CE9-DC34F980466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64974" y="1189649"/>
            <a:ext cx="8653670" cy="878715"/>
          </a:xfrm>
        </p:spPr>
        <p:txBody>
          <a:bodyPr>
            <a:normAutofit fontScale="92500" lnSpcReduction="20000"/>
          </a:bodyPr>
          <a:lstStyle/>
          <a:p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Intermediate</a:t>
            </a:r>
          </a:p>
          <a:p>
            <a:r>
              <a:rPr lang="en-US" sz="3200" b="1" dirty="0"/>
              <a:t>Session 6</a:t>
            </a:r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7EFD0884-2A61-26A4-338F-834C7494EF1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20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747"/>
    </mc:Choice>
    <mc:Fallback xmlns="">
      <p:transition spd="slow" advTm="574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6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</a:t>
            </a:r>
            <a:r>
              <a:rPr lang="en-US" sz="4400" b="1" dirty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</a:t>
            </a:r>
            <a:endParaRPr lang="en-US" sz="4400" b="1" dirty="0">
              <a:solidFill>
                <a:schemeClr val="accent6">
                  <a:lumMod val="50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1 READING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7C1FEB0B-2B1A-AEFC-F628-9B295A0BAB1E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02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073"/>
    </mc:Choice>
    <mc:Fallback xmlns="">
      <p:transition spd="slow" advTm="407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4FE5CDA-F75F-BE06-C7F7-FDB8DB373A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9026" y="92765"/>
            <a:ext cx="11873948" cy="662608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Read the article and try to complete each text with the name of the film and the country where it was made. Use the photos to help you.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B0FDE436-8486-EFBB-D6B6-5AF0DED3ED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49072" y="876341"/>
            <a:ext cx="7763415" cy="584251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CF020813-B0F8-5AFF-C90B-C798DE680653}"/>
              </a:ext>
            </a:extLst>
          </p:cNvPr>
          <p:cNvSpPr txBox="1"/>
          <p:nvPr/>
        </p:nvSpPr>
        <p:spPr>
          <a:xfrm>
            <a:off x="159026" y="1311965"/>
            <a:ext cx="4110533" cy="41857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Famous films that moved us literally!</a:t>
            </a:r>
          </a:p>
          <a:p>
            <a:pPr algn="just"/>
            <a:endParaRPr lang="en-US" sz="2000" b="1" dirty="0"/>
          </a:p>
          <a:p>
            <a:pPr algn="just"/>
            <a:r>
              <a:rPr lang="en-US" sz="2000" b="1" dirty="0"/>
              <a:t>Sometimes when you see a film, the sense of place is so strong that it makes you think ‘ I have to go there one day’. Here are three films, from three different decades, that have made thousands of people pack their cases and catch a plane. There's travel information too, in case you want to go there yourself</a:t>
            </a:r>
          </a:p>
          <a:p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16C2F65-F13C-2C09-65F0-CF1DA0F83F8A}"/>
              </a:ext>
            </a:extLst>
          </p:cNvPr>
          <p:cNvSpPr txBox="1"/>
          <p:nvPr/>
        </p:nvSpPr>
        <p:spPr>
          <a:xfrm>
            <a:off x="8057322" y="781878"/>
            <a:ext cx="231913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u="none" strike="noStrike" baseline="-25000" dirty="0">
                <a:solidFill>
                  <a:schemeClr val="accent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The Beach</a:t>
            </a:r>
            <a:endParaRPr lang="en-US" sz="2800" b="1" i="0" u="none" strike="noStrike" baseline="0" dirty="0">
              <a:solidFill>
                <a:schemeClr val="accent2">
                  <a:lumMod val="75000"/>
                </a:schemeClr>
              </a:solidFill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1B430792-FDBF-A619-4F50-A2841DD58D77}"/>
              </a:ext>
            </a:extLst>
          </p:cNvPr>
          <p:cNvSpPr txBox="1"/>
          <p:nvPr/>
        </p:nvSpPr>
        <p:spPr>
          <a:xfrm>
            <a:off x="9216887" y="4154557"/>
            <a:ext cx="104387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i="0" u="none" strike="noStrike" baseline="-25000" dirty="0">
                <a:solidFill>
                  <a:schemeClr val="accent2">
                    <a:lumMod val="75000"/>
                  </a:schemeClr>
                </a:solidFill>
                <a:ea typeface="Tahoma" panose="020B0604030504040204" pitchFamily="34" charset="0"/>
                <a:cs typeface="Tahoma" panose="020B0604030504040204" pitchFamily="34" charset="0"/>
              </a:rPr>
              <a:t>Thailand</a:t>
            </a:r>
            <a:endParaRPr lang="en-US" sz="2800" dirty="0"/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xmlns="" id="{2DBA1F3B-095E-D694-2B7F-04D008D7602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52017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7161"/>
    </mc:Choice>
    <mc:Fallback xmlns="">
      <p:transition spd="slow" advTm="3716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D15A0AF6-6B17-8E96-CE6F-5BDB0FB220B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370350" y="212725"/>
            <a:ext cx="11516388" cy="6465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824CB36E-C61C-B58F-C34D-6615FE6B9DB2}"/>
              </a:ext>
            </a:extLst>
          </p:cNvPr>
          <p:cNvSpPr txBox="1"/>
          <p:nvPr/>
        </p:nvSpPr>
        <p:spPr>
          <a:xfrm>
            <a:off x="689113" y="212725"/>
            <a:ext cx="154253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Out of Africa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CD296946-9CB0-71DE-6FBA-F197424CBA4C}"/>
              </a:ext>
            </a:extLst>
          </p:cNvPr>
          <p:cNvSpPr txBox="1"/>
          <p:nvPr/>
        </p:nvSpPr>
        <p:spPr>
          <a:xfrm>
            <a:off x="6844747" y="495528"/>
            <a:ext cx="8287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chemeClr val="accent2">
                    <a:lumMod val="75000"/>
                  </a:schemeClr>
                </a:solidFill>
              </a:rPr>
              <a:t>Kenya</a:t>
            </a:r>
          </a:p>
        </p:txBody>
      </p:sp>
      <p:pic>
        <p:nvPicPr>
          <p:cNvPr id="6" name="Audio 5">
            <a:hlinkClick r:id="" action="ppaction://media"/>
            <a:extLst>
              <a:ext uri="{FF2B5EF4-FFF2-40B4-BE49-F238E27FC236}">
                <a16:creationId xmlns:a16="http://schemas.microsoft.com/office/drawing/2014/main" xmlns="" id="{90A09731-BAA3-001C-1E61-D8DFAB90BFC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30636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575"/>
    </mc:Choice>
    <mc:Fallback xmlns="">
      <p:transition spd="slow" advTm="1057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474DACD8-33EE-85A5-4432-5779D0B8AE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6111971" y="232499"/>
            <a:ext cx="4815131" cy="6465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xmlns="" id="{11A4FA54-8844-1D1B-8525-9521C68BAB8A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2143"/>
          <a:stretch/>
        </p:blipFill>
        <p:spPr>
          <a:xfrm>
            <a:off x="1098221" y="232499"/>
            <a:ext cx="4981810" cy="64658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C7F62119-B13B-0258-F8D4-B675EA40700F}"/>
              </a:ext>
            </a:extLst>
          </p:cNvPr>
          <p:cNvSpPr txBox="1"/>
          <p:nvPr/>
        </p:nvSpPr>
        <p:spPr>
          <a:xfrm>
            <a:off x="6321114" y="371061"/>
            <a:ext cx="21984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The Lord of the Rings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5D394D43-5C64-3104-B8F6-569370F17733}"/>
              </a:ext>
            </a:extLst>
          </p:cNvPr>
          <p:cNvSpPr txBox="1"/>
          <p:nvPr/>
        </p:nvSpPr>
        <p:spPr>
          <a:xfrm>
            <a:off x="9176958" y="3059668"/>
            <a:ext cx="142878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New Zealand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xmlns="" id="{09D6990E-9453-37FC-900C-E1D67842FB0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8293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756"/>
    </mc:Choice>
    <mc:Fallback xmlns="">
      <p:transition spd="slow" advTm="137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1D2867-A5D4-740B-6F91-679AAFB78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1" y="212034"/>
            <a:ext cx="11622157" cy="6467061"/>
          </a:xfrm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Read the article again and answer the questions. Which film(s)...?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1. </a:t>
            </a:r>
            <a:r>
              <a:rPr lang="en-US" dirty="0"/>
              <a:t>had three parts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2. </a:t>
            </a:r>
            <a:r>
              <a:rPr lang="en-US" dirty="0"/>
              <a:t>were based on a book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3. </a:t>
            </a:r>
            <a:r>
              <a:rPr lang="en-US" dirty="0"/>
              <a:t>was set at the beginning of the 20th century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4. </a:t>
            </a:r>
            <a:r>
              <a:rPr lang="en-US" dirty="0"/>
              <a:t>was set in a place where later there was a natural disaster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5. </a:t>
            </a:r>
            <a:r>
              <a:rPr lang="en-US" dirty="0"/>
              <a:t>was filmed in a wildlife park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6. </a:t>
            </a:r>
            <a:r>
              <a:rPr lang="en-US" dirty="0"/>
              <a:t>didn’t win an Oscar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7. </a:t>
            </a:r>
            <a:r>
              <a:rPr lang="en-US" dirty="0"/>
              <a:t>was a romantic film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dirty="0"/>
              <a:t>8. </a:t>
            </a:r>
            <a:r>
              <a:rPr lang="en-US" dirty="0"/>
              <a:t>was directed by a man born in the country where the film was made</a:t>
            </a:r>
          </a:p>
          <a:p>
            <a:pPr marL="0" indent="0">
              <a:lnSpc>
                <a:spcPct val="150000"/>
              </a:lnSpc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B6DC723-82BE-A179-CA02-14AAE16C7D91}"/>
              </a:ext>
            </a:extLst>
          </p:cNvPr>
          <p:cNvSpPr txBox="1"/>
          <p:nvPr/>
        </p:nvSpPr>
        <p:spPr>
          <a:xfrm>
            <a:off x="3223675" y="834888"/>
            <a:ext cx="2872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Lord of the Rings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BF159F81-65DA-1D8C-4989-FFFCD7928AA6}"/>
              </a:ext>
            </a:extLst>
          </p:cNvPr>
          <p:cNvSpPr txBox="1"/>
          <p:nvPr/>
        </p:nvSpPr>
        <p:spPr>
          <a:xfrm>
            <a:off x="4134505" y="1575715"/>
            <a:ext cx="19701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All three films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EA86FA80-0CFC-0A15-4115-52D463E76321}"/>
              </a:ext>
            </a:extLst>
          </p:cNvPr>
          <p:cNvSpPr txBox="1"/>
          <p:nvPr/>
        </p:nvSpPr>
        <p:spPr>
          <a:xfrm>
            <a:off x="7232458" y="2365514"/>
            <a:ext cx="181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Out of Africa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47A8C87-5E56-AA47-ACD9-124A8D1002E9}"/>
              </a:ext>
            </a:extLst>
          </p:cNvPr>
          <p:cNvSpPr txBox="1"/>
          <p:nvPr/>
        </p:nvSpPr>
        <p:spPr>
          <a:xfrm>
            <a:off x="9067883" y="2983899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Beach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4435C8CC-A604-A389-D5A9-049A9DF5BF10}"/>
              </a:ext>
            </a:extLst>
          </p:cNvPr>
          <p:cNvSpPr txBox="1"/>
          <p:nvPr/>
        </p:nvSpPr>
        <p:spPr>
          <a:xfrm>
            <a:off x="4906702" y="3759151"/>
            <a:ext cx="181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Out of Africa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C2D5639-D6A5-565A-49F7-8A60D0D4BA70}"/>
              </a:ext>
            </a:extLst>
          </p:cNvPr>
          <p:cNvSpPr txBox="1"/>
          <p:nvPr/>
        </p:nvSpPr>
        <p:spPr>
          <a:xfrm>
            <a:off x="3800144" y="4488021"/>
            <a:ext cx="15007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Beach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07819B77-A0EC-7038-8063-289C249B7CEC}"/>
              </a:ext>
            </a:extLst>
          </p:cNvPr>
          <p:cNvSpPr txBox="1"/>
          <p:nvPr/>
        </p:nvSpPr>
        <p:spPr>
          <a:xfrm>
            <a:off x="3643947" y="5137305"/>
            <a:ext cx="18131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Out of Africa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56F33014-6DBB-13A0-E231-8142CD5C629B}"/>
              </a:ext>
            </a:extLst>
          </p:cNvPr>
          <p:cNvSpPr txBox="1"/>
          <p:nvPr/>
        </p:nvSpPr>
        <p:spPr>
          <a:xfrm>
            <a:off x="9001624" y="6396335"/>
            <a:ext cx="2872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Lord of the Rings</a:t>
            </a:r>
          </a:p>
        </p:txBody>
      </p:sp>
      <p:pic>
        <p:nvPicPr>
          <p:cNvPr id="8" name="Audio 7">
            <a:hlinkClick r:id="" action="ppaction://media"/>
            <a:extLst>
              <a:ext uri="{FF2B5EF4-FFF2-40B4-BE49-F238E27FC236}">
                <a16:creationId xmlns:a16="http://schemas.microsoft.com/office/drawing/2014/main" xmlns="" id="{647E5520-2855-7A75-EE35-BFA40CBACA3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843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1094"/>
    </mc:Choice>
    <mc:Fallback xmlns="">
      <p:transition spd="slow" advTm="8109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6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B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2 GRAMMAR 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8856B2A5-7746-CE38-8F0B-4A8DBC224B8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6255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12"/>
    </mc:Choice>
    <mc:Fallback xmlns="">
      <p:transition spd="slow" advTm="2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1D2867-A5D4-740B-6F91-679AAFB78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1" y="212034"/>
            <a:ext cx="11622157" cy="6467061"/>
          </a:xfrm>
        </p:spPr>
        <p:txBody>
          <a:bodyPr/>
          <a:lstStyle/>
          <a:p>
            <a:pPr marL="0" indent="0" algn="ctr">
              <a:buNone/>
            </a:pPr>
            <a:r>
              <a:rPr lang="en-US" sz="3200" b="1" dirty="0">
                <a:solidFill>
                  <a:schemeClr val="accent2">
                    <a:lumMod val="75000"/>
                  </a:schemeClr>
                </a:solidFill>
              </a:rPr>
              <a:t>Passive: be + past participle</a:t>
            </a:r>
          </a:p>
          <a:p>
            <a:pPr marL="0" indent="0">
              <a:buNone/>
            </a:pPr>
            <a:r>
              <a:rPr lang="en-US" dirty="0"/>
              <a:t>Read about The Beach again. </a:t>
            </a:r>
            <a:r>
              <a:rPr lang="en-US" u="sng" dirty="0"/>
              <a:t>Underline</a:t>
            </a:r>
            <a:r>
              <a:rPr lang="en-US" dirty="0"/>
              <a:t> an example of the </a:t>
            </a:r>
            <a:r>
              <a:rPr lang="en-US" u="sng" dirty="0"/>
              <a:t>present passive</a:t>
            </a:r>
            <a:r>
              <a:rPr lang="en-US" dirty="0"/>
              <a:t>, the </a:t>
            </a:r>
            <a:r>
              <a:rPr lang="en-US" u="sng" dirty="0"/>
              <a:t>past passive</a:t>
            </a:r>
            <a:r>
              <a:rPr lang="en-US" dirty="0"/>
              <a:t>, and the </a:t>
            </a:r>
            <a:r>
              <a:rPr lang="en-US" u="sng" dirty="0"/>
              <a:t>present perfect passive</a:t>
            </a:r>
            <a:r>
              <a:rPr lang="en-US" dirty="0"/>
              <a:t>. How do you form the passive?</a:t>
            </a:r>
          </a:p>
          <a:p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Possible answers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Present simple passive: It </a:t>
            </a:r>
            <a:r>
              <a:rPr lang="en-US" b="1" u="sng" dirty="0"/>
              <a:t>is based </a:t>
            </a:r>
            <a:r>
              <a:rPr lang="en-US" dirty="0"/>
              <a:t>on a best-selling book.</a:t>
            </a:r>
          </a:p>
          <a:p>
            <a:pPr marL="0" indent="0">
              <a:buNone/>
            </a:pPr>
            <a:endParaRPr lang="en-US" sz="5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Past simple passive: It </a:t>
            </a:r>
            <a:r>
              <a:rPr lang="en-US" b="1" u="sng" dirty="0"/>
              <a:t>was directed </a:t>
            </a:r>
            <a:r>
              <a:rPr lang="en-US" dirty="0"/>
              <a:t>by the British director, Danny Boyle.</a:t>
            </a:r>
          </a:p>
          <a:p>
            <a:pPr marL="0" indent="0">
              <a:buNone/>
            </a:pPr>
            <a:r>
              <a:rPr lang="en-US" dirty="0"/>
              <a:t>The film </a:t>
            </a:r>
            <a:r>
              <a:rPr lang="en-US" b="1" u="sng" dirty="0"/>
              <a:t>was shot </a:t>
            </a:r>
            <a:r>
              <a:rPr lang="en-US" dirty="0"/>
              <a:t>on the island of Phi Phi </a:t>
            </a:r>
            <a:r>
              <a:rPr lang="en-US" dirty="0" err="1"/>
              <a:t>Leh</a:t>
            </a:r>
            <a:r>
              <a:rPr lang="en-US" dirty="0"/>
              <a:t>. </a:t>
            </a:r>
          </a:p>
          <a:p>
            <a:pPr marL="0" indent="0">
              <a:buNone/>
            </a:pPr>
            <a:r>
              <a:rPr lang="en-US" dirty="0"/>
              <a:t>Most of the hotels </a:t>
            </a:r>
            <a:r>
              <a:rPr lang="en-US" b="1" u="sng" dirty="0"/>
              <a:t>were destroyed </a:t>
            </a:r>
            <a:r>
              <a:rPr lang="en-US" dirty="0"/>
              <a:t>in 2004 by the tsunami.</a:t>
            </a:r>
          </a:p>
          <a:p>
            <a:pPr marL="0" indent="0">
              <a:buNone/>
            </a:pPr>
            <a:endParaRPr lang="en-US" sz="5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Present perfect simple passive:... they </a:t>
            </a:r>
            <a:r>
              <a:rPr lang="en-US" b="1" u="sng" dirty="0"/>
              <a:t>have now been rebuilt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sz="500" dirty="0"/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The passive is formed with the verb</a:t>
            </a:r>
            <a:r>
              <a:rPr lang="en-US" b="1" u="sng" dirty="0"/>
              <a:t> be </a:t>
            </a:r>
            <a:r>
              <a:rPr lang="en-US" dirty="0"/>
              <a:t>(in the appropriate tense) and the </a:t>
            </a:r>
            <a:r>
              <a:rPr lang="en-US" b="1" u="sng" dirty="0"/>
              <a:t>past participle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sz="3200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197582BF-A724-A438-9F87-73C948947DE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80980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3006"/>
    </mc:Choice>
    <mc:Fallback xmlns="">
      <p:transition spd="slow" advTm="1230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1D2867-A5D4-740B-6F91-679AAFB78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1" y="212034"/>
            <a:ext cx="11622157" cy="646706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Look at the active sentences in the chart below and </a:t>
            </a:r>
            <a:r>
              <a:rPr lang="en-US" b="1" u="sng" dirty="0">
                <a:solidFill>
                  <a:schemeClr val="accent6">
                    <a:lumMod val="75000"/>
                  </a:schemeClr>
                </a:solidFill>
              </a:rPr>
              <a:t>underline</a:t>
            </a: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 the verbs. What tense are they? Complete the chart with passive verbs.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D05F62EC-997B-5642-B797-968839785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41314" y="1983545"/>
            <a:ext cx="10095311" cy="3815967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xmlns="" id="{81645E68-2A81-3AF8-EB22-1B1C62B1AECC}"/>
              </a:ext>
            </a:extLst>
          </p:cNvPr>
          <p:cNvCxnSpPr>
            <a:cxnSpLocks/>
          </p:cNvCxnSpPr>
          <p:nvPr/>
        </p:nvCxnSpPr>
        <p:spPr>
          <a:xfrm>
            <a:off x="2110664" y="3069407"/>
            <a:ext cx="742121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xmlns="" id="{5FD7A5C9-862C-C359-20EA-C911C1AA0B64}"/>
              </a:ext>
            </a:extLst>
          </p:cNvPr>
          <p:cNvCxnSpPr>
            <a:cxnSpLocks/>
          </p:cNvCxnSpPr>
          <p:nvPr/>
        </p:nvCxnSpPr>
        <p:spPr>
          <a:xfrm>
            <a:off x="3001618" y="3679108"/>
            <a:ext cx="1000539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xmlns="" id="{1DCF5D5E-A509-F57C-12C7-7128DEA62D56}"/>
              </a:ext>
            </a:extLst>
          </p:cNvPr>
          <p:cNvCxnSpPr>
            <a:cxnSpLocks/>
          </p:cNvCxnSpPr>
          <p:nvPr/>
        </p:nvCxnSpPr>
        <p:spPr>
          <a:xfrm>
            <a:off x="2009234" y="4326835"/>
            <a:ext cx="126558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xmlns="" id="{7CFF4D02-0B32-3970-D732-4B159D9C4CDD}"/>
              </a:ext>
            </a:extLst>
          </p:cNvPr>
          <p:cNvCxnSpPr>
            <a:cxnSpLocks/>
          </p:cNvCxnSpPr>
          <p:nvPr/>
        </p:nvCxnSpPr>
        <p:spPr>
          <a:xfrm>
            <a:off x="2110664" y="4909930"/>
            <a:ext cx="1265582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xmlns="" id="{A5F7DF24-296D-49B1-0AFD-0FA2FD9732E0}"/>
              </a:ext>
            </a:extLst>
          </p:cNvPr>
          <p:cNvCxnSpPr>
            <a:cxnSpLocks/>
          </p:cNvCxnSpPr>
          <p:nvPr/>
        </p:nvCxnSpPr>
        <p:spPr>
          <a:xfrm>
            <a:off x="3522123" y="5585791"/>
            <a:ext cx="1239078" cy="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5E1B64E3-A577-1358-260B-29A6DED8E6F0}"/>
              </a:ext>
            </a:extLst>
          </p:cNvPr>
          <p:cNvSpPr txBox="1"/>
          <p:nvPr/>
        </p:nvSpPr>
        <p:spPr>
          <a:xfrm>
            <a:off x="7061981" y="3693175"/>
            <a:ext cx="165782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is being made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83F865B-F08B-48B6-CEA5-D6F308C069EE}"/>
              </a:ext>
            </a:extLst>
          </p:cNvPr>
          <p:cNvSpPr txBox="1"/>
          <p:nvPr/>
        </p:nvSpPr>
        <p:spPr>
          <a:xfrm>
            <a:off x="7061980" y="4363799"/>
            <a:ext cx="18537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will be released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D06A7778-C8CD-212E-F83C-BC06E8EA5FE7}"/>
              </a:ext>
            </a:extLst>
          </p:cNvPr>
          <p:cNvSpPr txBox="1"/>
          <p:nvPr/>
        </p:nvSpPr>
        <p:spPr>
          <a:xfrm>
            <a:off x="7326922" y="5081655"/>
            <a:ext cx="190475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 dirty="0">
                <a:solidFill>
                  <a:schemeClr val="accent2">
                    <a:lumMod val="75000"/>
                  </a:schemeClr>
                </a:solidFill>
              </a:rPr>
              <a:t>has been visited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5F71532D-BFF8-FFAF-3098-E37AD54A989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40741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0738"/>
    </mc:Choice>
    <mc:Fallback xmlns="">
      <p:transition spd="slow" advTm="13073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6" grpId="0"/>
      <p:bldP spid="8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021D2867-A5D4-740B-6F91-679AAFB7840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8051" y="212034"/>
            <a:ext cx="11622157" cy="64670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Passive: be + past participle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A lot of films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are shot </a:t>
            </a:r>
            <a:r>
              <a:rPr lang="en-US" dirty="0"/>
              <a:t>on location.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My bike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has been stolen</a:t>
            </a:r>
            <a:r>
              <a:rPr lang="en-US" dirty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My car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is being repaired </a:t>
            </a:r>
            <a:r>
              <a:rPr lang="en-US" dirty="0"/>
              <a:t>today.	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You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’ll be picked up </a:t>
            </a:r>
            <a:r>
              <a:rPr lang="en-US" dirty="0"/>
              <a:t>at the airport.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Death in Venice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was directed </a:t>
            </a:r>
            <a:r>
              <a:rPr lang="en-US" dirty="0"/>
              <a:t>by Visconti.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This bill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has to be paid </a:t>
            </a:r>
            <a:r>
              <a:rPr lang="en-US" dirty="0"/>
              <a:t>tomorrow.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She died when the film </a:t>
            </a:r>
            <a:r>
              <a:rPr lang="en-US" b="1" u="sng" dirty="0">
                <a:solidFill>
                  <a:schemeClr val="accent2">
                    <a:lumMod val="75000"/>
                  </a:schemeClr>
                </a:solidFill>
              </a:rPr>
              <a:t>was being made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b="1" dirty="0"/>
              <a:t>We often use the passive when it’s not clear or important who does an action, e.g. My bike has been stolen (: Somebody has stolen my bike. I don’t know who.)</a:t>
            </a:r>
          </a:p>
          <a:p>
            <a:pPr marL="0" indent="0">
              <a:buNone/>
            </a:pPr>
            <a:r>
              <a:rPr lang="en-US" b="1" dirty="0"/>
              <a:t>If you want to say who did the action, use by.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4" name="Audio 3">
            <a:hlinkClick r:id="" action="ppaction://media"/>
            <a:extLst>
              <a:ext uri="{FF2B5EF4-FFF2-40B4-BE49-F238E27FC236}">
                <a16:creationId xmlns:a16="http://schemas.microsoft.com/office/drawing/2014/main" xmlns="" id="{A43F5FAC-F891-DB24-16BA-0F9A7665D5D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15370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9120"/>
    </mc:Choice>
    <mc:Fallback xmlns="">
      <p:transition spd="slow" advTm="10912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F66FFDF4-0C2C-3382-CA30-190969A84B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234320" y="386556"/>
            <a:ext cx="8831694" cy="6084888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79D28351-8FEB-7FA1-E81E-37C0DA2456E9}"/>
              </a:ext>
            </a:extLst>
          </p:cNvPr>
          <p:cNvSpPr txBox="1"/>
          <p:nvPr/>
        </p:nvSpPr>
        <p:spPr>
          <a:xfrm>
            <a:off x="7920110" y="1477108"/>
            <a:ext cx="181652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is being built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701DEE3D-2526-9642-8207-DB7DE5F2856F}"/>
              </a:ext>
            </a:extLst>
          </p:cNvPr>
          <p:cNvSpPr txBox="1"/>
          <p:nvPr/>
        </p:nvSpPr>
        <p:spPr>
          <a:xfrm>
            <a:off x="6271845" y="1938773"/>
            <a:ext cx="16129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is based on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0BA12AD9-7B9F-5875-7799-2E3B2793C9DA}"/>
              </a:ext>
            </a:extLst>
          </p:cNvPr>
          <p:cNvSpPr txBox="1"/>
          <p:nvPr/>
        </p:nvSpPr>
        <p:spPr>
          <a:xfrm>
            <a:off x="8748366" y="2400438"/>
            <a:ext cx="2226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was watched by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9B052A4-3E04-1063-35B0-B4A563164B2B}"/>
              </a:ext>
            </a:extLst>
          </p:cNvPr>
          <p:cNvSpPr txBox="1"/>
          <p:nvPr/>
        </p:nvSpPr>
        <p:spPr>
          <a:xfrm>
            <a:off x="7030295" y="2862103"/>
            <a:ext cx="154061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was stolen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A80760CD-A16D-D72B-3394-E99C4F0BBD48}"/>
              </a:ext>
            </a:extLst>
          </p:cNvPr>
          <p:cNvSpPr txBox="1"/>
          <p:nvPr/>
        </p:nvSpPr>
        <p:spPr>
          <a:xfrm>
            <a:off x="8570910" y="3327161"/>
            <a:ext cx="22856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were written by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8242A82A-846F-091D-3D5A-0DBDAA509235}"/>
              </a:ext>
            </a:extLst>
          </p:cNvPr>
          <p:cNvSpPr txBox="1"/>
          <p:nvPr/>
        </p:nvSpPr>
        <p:spPr>
          <a:xfrm>
            <a:off x="3289495" y="4161692"/>
            <a:ext cx="43794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my computer was being repaired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0FEE8BA7-7EFC-0275-C0E8-397B473A1169}"/>
              </a:ext>
            </a:extLst>
          </p:cNvPr>
          <p:cNvSpPr txBox="1"/>
          <p:nvPr/>
        </p:nvSpPr>
        <p:spPr>
          <a:xfrm>
            <a:off x="6271845" y="4623357"/>
            <a:ext cx="2349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You will be taken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0CB3E67A-9374-13BA-E2AD-05CCF638C18F}"/>
              </a:ext>
            </a:extLst>
          </p:cNvPr>
          <p:cNvSpPr txBox="1"/>
          <p:nvPr/>
        </p:nvSpPr>
        <p:spPr>
          <a:xfrm>
            <a:off x="6538263" y="5039411"/>
            <a:ext cx="26034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has been cancelled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BAA8394C-1250-861C-3952-8E017EDF3B6B}"/>
              </a:ext>
            </a:extLst>
          </p:cNvPr>
          <p:cNvSpPr txBox="1"/>
          <p:nvPr/>
        </p:nvSpPr>
        <p:spPr>
          <a:xfrm>
            <a:off x="6038611" y="5568482"/>
            <a:ext cx="136569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is spoken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6659A635-0B33-B5E7-3C92-8DE4765F89C3}"/>
              </a:ext>
            </a:extLst>
          </p:cNvPr>
          <p:cNvSpPr txBox="1"/>
          <p:nvPr/>
        </p:nvSpPr>
        <p:spPr>
          <a:xfrm>
            <a:off x="5852441" y="6030147"/>
            <a:ext cx="1951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must be worn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xmlns="" id="{B326C1BD-B7FE-3759-6747-27E0F1D4F73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84399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1105"/>
    </mc:Choice>
    <mc:Fallback xmlns="">
      <p:transition spd="slow" advTm="1211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xmlns="" id="{95840AD1-9AA2-6D08-64F2-6E82FE46D2C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936282" y="0"/>
            <a:ext cx="8711300" cy="6533322"/>
          </a:xfr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14044088-BFC4-FF1E-83D2-4AA8669800FF}"/>
              </a:ext>
            </a:extLst>
          </p:cNvPr>
          <p:cNvSpPr txBox="1"/>
          <p:nvPr/>
        </p:nvSpPr>
        <p:spPr>
          <a:xfrm>
            <a:off x="4923692" y="1702191"/>
            <a:ext cx="18054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are subtitled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A3F120E0-360B-2D6E-D090-D05140E839C8}"/>
              </a:ext>
            </a:extLst>
          </p:cNvPr>
          <p:cNvSpPr txBox="1"/>
          <p:nvPr/>
        </p:nvSpPr>
        <p:spPr>
          <a:xfrm>
            <a:off x="3475409" y="2560320"/>
            <a:ext cx="40834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were thrown away by mistake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C859CC2-EB89-C84E-F3BB-EEA5838C587C}"/>
              </a:ext>
            </a:extLst>
          </p:cNvPr>
          <p:cNvSpPr txBox="1"/>
          <p:nvPr/>
        </p:nvSpPr>
        <p:spPr>
          <a:xfrm>
            <a:off x="3475409" y="3457859"/>
            <a:ext cx="220739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is being painted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2600B070-B40F-BE5B-2EFE-5374DA45BBD5}"/>
              </a:ext>
            </a:extLst>
          </p:cNvPr>
          <p:cNvSpPr txBox="1"/>
          <p:nvPr/>
        </p:nvSpPr>
        <p:spPr>
          <a:xfrm>
            <a:off x="6096000" y="4262511"/>
            <a:ext cx="21042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have been sold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F846A446-D9CF-3E1B-921C-ABADC2768062}"/>
              </a:ext>
            </a:extLst>
          </p:cNvPr>
          <p:cNvSpPr txBox="1"/>
          <p:nvPr/>
        </p:nvSpPr>
        <p:spPr>
          <a:xfrm>
            <a:off x="3475409" y="5133423"/>
            <a:ext cx="337906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will be played tomorrow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E60D6CA-79D6-BC95-1F8F-8CD87BC1D926}"/>
              </a:ext>
            </a:extLst>
          </p:cNvPr>
          <p:cNvSpPr txBox="1"/>
          <p:nvPr/>
        </p:nvSpPr>
        <p:spPr>
          <a:xfrm>
            <a:off x="3348419" y="6030463"/>
            <a:ext cx="32051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i="1" dirty="0">
                <a:solidFill>
                  <a:schemeClr val="accent2">
                    <a:lumMod val="75000"/>
                  </a:schemeClr>
                </a:solidFill>
              </a:rPr>
              <a:t>must be paid tomorrow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xmlns="" id="{3F26B942-0896-1C69-6CE9-1DCE888528D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6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88365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0576"/>
    </mc:Choice>
    <mc:Fallback xmlns="">
      <p:transition spd="slow" advTm="110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3" grpId="0"/>
      <p:bldP spid="4" grpId="0"/>
      <p:bldP spid="6" grpId="0"/>
      <p:bldP spid="7" grpId="0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59FF6C63-EDB0-C63C-80E7-4BE11AE411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 algn="ctr">
              <a:lnSpc>
                <a:spcPct val="200000"/>
              </a:lnSpc>
              <a:buNone/>
            </a:pPr>
            <a:r>
              <a:rPr lang="en-US" sz="60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Unit 6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6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Part B</a:t>
            </a:r>
          </a:p>
          <a:p>
            <a:pPr marL="0" indent="0" algn="ctr">
              <a:lnSpc>
                <a:spcPct val="200000"/>
              </a:lnSpc>
              <a:buNone/>
            </a:pP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VOCABULARY </a:t>
            </a:r>
            <a:endParaRPr lang="en-US" sz="4400" dirty="0">
              <a:solidFill>
                <a:schemeClr val="accent2">
                  <a:lumMod val="7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5EB361D7-CB60-90F5-7D25-3DCE4AEA8DC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471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237"/>
    </mc:Choice>
    <mc:Fallback xmlns="">
      <p:transition spd="slow" advTm="323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BEB75B4-668F-E79B-6C96-0535985ECB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651944"/>
            <a:ext cx="10515600" cy="5554111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Cinema </a:t>
            </a:r>
          </a:p>
          <a:p>
            <a:pPr marL="0" indent="0">
              <a:buNone/>
            </a:pP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Try to remember words or phrases from READING which mean...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The _______________ music from a film.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The_______________ person who makes a film.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_______________ all the actors in a film.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_______________ all the people who make a film.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_______________ (filmed) in the real place, not in a studio.</a:t>
            </a:r>
          </a:p>
          <a:p>
            <a:pPr marL="457200" indent="-457200">
              <a:lnSpc>
                <a:spcPct val="150000"/>
              </a:lnSpc>
              <a:buClr>
                <a:schemeClr val="tx1"/>
              </a:buClr>
              <a:buFont typeface="+mj-lt"/>
              <a:buAutoNum type="arabicPeriod"/>
            </a:pPr>
            <a:r>
              <a:rPr lang="en-US" sz="2400" b="1" dirty="0"/>
              <a:t>_______________  the part of a cinema or TV where the image appears.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B6884DE8-29BD-A89F-9C35-D6B26CF0AA33}"/>
              </a:ext>
            </a:extLst>
          </p:cNvPr>
          <p:cNvSpPr txBox="1"/>
          <p:nvPr/>
        </p:nvSpPr>
        <p:spPr>
          <a:xfrm>
            <a:off x="1974574" y="1696278"/>
            <a:ext cx="16751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sound track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C9043A6F-8C4B-6F49-A5A4-83EEAB2AED65}"/>
              </a:ext>
            </a:extLst>
          </p:cNvPr>
          <p:cNvSpPr txBox="1"/>
          <p:nvPr/>
        </p:nvSpPr>
        <p:spPr>
          <a:xfrm>
            <a:off x="1974573" y="2378765"/>
            <a:ext cx="119289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director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77A5075-5064-CE3C-699D-80D9C010F25A}"/>
              </a:ext>
            </a:extLst>
          </p:cNvPr>
          <p:cNvSpPr txBox="1"/>
          <p:nvPr/>
        </p:nvSpPr>
        <p:spPr>
          <a:xfrm>
            <a:off x="1492325" y="3061252"/>
            <a:ext cx="123258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cast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79ED9B8C-38CA-84C7-E0FC-55EDAB22164A}"/>
              </a:ext>
            </a:extLst>
          </p:cNvPr>
          <p:cNvSpPr txBox="1"/>
          <p:nvPr/>
        </p:nvSpPr>
        <p:spPr>
          <a:xfrm>
            <a:off x="1492325" y="3786738"/>
            <a:ext cx="19109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film crew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60272781-76D1-06DD-48C4-7B61299D8990}"/>
              </a:ext>
            </a:extLst>
          </p:cNvPr>
          <p:cNvSpPr txBox="1"/>
          <p:nvPr/>
        </p:nvSpPr>
        <p:spPr>
          <a:xfrm>
            <a:off x="1610241" y="4426226"/>
            <a:ext cx="165635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On location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08223F81-6E81-52C7-C844-FDB67174E987}"/>
              </a:ext>
            </a:extLst>
          </p:cNvPr>
          <p:cNvSpPr txBox="1"/>
          <p:nvPr/>
        </p:nvSpPr>
        <p:spPr>
          <a:xfrm>
            <a:off x="1633892" y="5085307"/>
            <a:ext cx="155978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The screen</a:t>
            </a:r>
          </a:p>
        </p:txBody>
      </p:sp>
      <p:pic>
        <p:nvPicPr>
          <p:cNvPr id="9" name="Audio 8">
            <a:hlinkClick r:id="" action="ppaction://media"/>
            <a:extLst>
              <a:ext uri="{FF2B5EF4-FFF2-40B4-BE49-F238E27FC236}">
                <a16:creationId xmlns:a16="http://schemas.microsoft.com/office/drawing/2014/main" xmlns="" id="{53E8AC89-1C08-20F1-BC33-5BE99F5520BD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27919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75876"/>
    </mc:Choice>
    <mc:Fallback xmlns="">
      <p:transition spd="slow" advTm="758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C2FF9B4B-B36F-593E-E713-1CEA4B20B7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543339"/>
            <a:ext cx="10515600" cy="5633624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1. Kinds of Films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Match the films and the film types.</a:t>
            </a:r>
          </a:p>
          <a:p>
            <a:pPr marL="0" indent="0">
              <a:buNone/>
            </a:pPr>
            <a:endParaRPr lang="en-US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xmlns="" id="{EA50B90D-6186-50F2-DDC1-17E996BA8C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11052" y="1881809"/>
            <a:ext cx="2926531" cy="350881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xmlns="" id="{A81A6FDC-6BD7-0F0F-6ADB-D26683BDCB0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8238" y="1630018"/>
            <a:ext cx="9363761" cy="23828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xmlns="" id="{47BCF643-831D-7862-4B79-4E9A31FBE8C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28238" y="4264088"/>
            <a:ext cx="9363762" cy="238287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0BF7DD9C-8920-D625-3E56-CA941C8354B8}"/>
              </a:ext>
            </a:extLst>
          </p:cNvPr>
          <p:cNvSpPr txBox="1"/>
          <p:nvPr/>
        </p:nvSpPr>
        <p:spPr>
          <a:xfrm>
            <a:off x="228843" y="4850296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3D8C8FE3-4BA7-7B6F-978B-96F2BD67E1AC}"/>
              </a:ext>
            </a:extLst>
          </p:cNvPr>
          <p:cNvSpPr txBox="1"/>
          <p:nvPr/>
        </p:nvSpPr>
        <p:spPr>
          <a:xfrm>
            <a:off x="193364" y="188325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2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AC668DBF-85A8-9889-762B-73A8D46D1C62}"/>
              </a:ext>
            </a:extLst>
          </p:cNvPr>
          <p:cNvSpPr txBox="1"/>
          <p:nvPr/>
        </p:nvSpPr>
        <p:spPr>
          <a:xfrm>
            <a:off x="201076" y="336677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3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F2919A09-E529-B169-2CD3-CEB2A12A6810}"/>
              </a:ext>
            </a:extLst>
          </p:cNvPr>
          <p:cNvSpPr txBox="1"/>
          <p:nvPr/>
        </p:nvSpPr>
        <p:spPr>
          <a:xfrm>
            <a:off x="175624" y="290511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4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63D118E8-3685-9072-C7E9-F127FB9F5DEB}"/>
              </a:ext>
            </a:extLst>
          </p:cNvPr>
          <p:cNvSpPr txBox="1"/>
          <p:nvPr/>
        </p:nvSpPr>
        <p:spPr>
          <a:xfrm>
            <a:off x="166754" y="4379282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5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256EAC9B-5DC4-F909-CEE0-E14AD765EBB5}"/>
              </a:ext>
            </a:extLst>
          </p:cNvPr>
          <p:cNvSpPr txBox="1"/>
          <p:nvPr/>
        </p:nvSpPr>
        <p:spPr>
          <a:xfrm>
            <a:off x="162319" y="2377769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6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B11FF26D-8732-9B66-F677-F4AFC7EFCF4C}"/>
              </a:ext>
            </a:extLst>
          </p:cNvPr>
          <p:cNvSpPr txBox="1"/>
          <p:nvPr/>
        </p:nvSpPr>
        <p:spPr>
          <a:xfrm>
            <a:off x="175624" y="3862737"/>
            <a:ext cx="3401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7</a:t>
            </a:r>
          </a:p>
        </p:txBody>
      </p:sp>
      <p:pic>
        <p:nvPicPr>
          <p:cNvPr id="13" name="Audio 12">
            <a:hlinkClick r:id="" action="ppaction://media"/>
            <a:extLst>
              <a:ext uri="{FF2B5EF4-FFF2-40B4-BE49-F238E27FC236}">
                <a16:creationId xmlns:a16="http://schemas.microsoft.com/office/drawing/2014/main" xmlns="" id="{2904EFF0-BB24-6EDD-1081-BD3772AFA66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8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38140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7409"/>
    </mc:Choice>
    <mc:Fallback xmlns="">
      <p:transition spd="slow" advTm="8740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D8A1199-0B18-33D6-FA8C-57AF80DD8C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9270" y="132522"/>
            <a:ext cx="12072729" cy="672547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2. People and things         </a:t>
            </a:r>
            <a:r>
              <a:rPr lang="en-US" sz="2400" b="1" dirty="0">
                <a:solidFill>
                  <a:schemeClr val="accent6">
                    <a:lumMod val="75000"/>
                  </a:schemeClr>
                </a:solidFill>
              </a:rPr>
              <a:t>Match the words and definitions. </a:t>
            </a:r>
          </a:p>
          <a:p>
            <a:pPr marL="0" indent="0" algn="ctr">
              <a:buNone/>
            </a:pPr>
            <a:r>
              <a:rPr lang="en-US" sz="2200" b="1" dirty="0"/>
              <a:t>audience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cast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director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extra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plot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scene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script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sequel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soundtrack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special effects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star</a:t>
            </a:r>
            <a:r>
              <a:rPr lang="en-US" sz="2200" b="1" dirty="0">
                <a:solidFill>
                  <a:schemeClr val="accent2">
                    <a:lumMod val="75000"/>
                  </a:schemeClr>
                </a:solidFill>
              </a:rPr>
              <a:t>/</a:t>
            </a:r>
            <a:r>
              <a:rPr lang="en-US" sz="2200" b="1" dirty="0"/>
              <a:t>subtitles</a:t>
            </a:r>
          </a:p>
          <a:p>
            <a:pPr marL="0" indent="0">
              <a:buNone/>
            </a:pPr>
            <a:r>
              <a:rPr lang="en-US" b="1" dirty="0"/>
              <a:t>1. </a:t>
            </a:r>
            <a:r>
              <a:rPr lang="en-US" dirty="0"/>
              <a:t>________ all the people who act in a film</a:t>
            </a:r>
          </a:p>
          <a:p>
            <a:pPr marL="0" indent="0">
              <a:buNone/>
            </a:pPr>
            <a:r>
              <a:rPr lang="en-US" b="1" dirty="0"/>
              <a:t>2. </a:t>
            </a:r>
            <a:r>
              <a:rPr lang="en-US" dirty="0"/>
              <a:t>________ the most important actor or actress in a film </a:t>
            </a:r>
          </a:p>
          <a:p>
            <a:pPr marL="0" indent="0">
              <a:buNone/>
            </a:pPr>
            <a:r>
              <a:rPr lang="en-US" b="1" dirty="0"/>
              <a:t>3. </a:t>
            </a:r>
            <a:r>
              <a:rPr lang="en-US" dirty="0"/>
              <a:t>_____________ the person who makes a film    </a:t>
            </a:r>
          </a:p>
          <a:p>
            <a:pPr marL="0" indent="0">
              <a:buNone/>
            </a:pPr>
            <a:r>
              <a:rPr lang="en-US" b="1" dirty="0"/>
              <a:t>4.</a:t>
            </a:r>
            <a:r>
              <a:rPr lang="en-US" dirty="0"/>
              <a:t> ________________ the music of a film</a:t>
            </a:r>
          </a:p>
          <a:p>
            <a:pPr marL="0" indent="0">
              <a:buNone/>
            </a:pPr>
            <a:r>
              <a:rPr lang="en-US" b="1" dirty="0"/>
              <a:t>5. </a:t>
            </a:r>
            <a:r>
              <a:rPr lang="en-US" dirty="0"/>
              <a:t>________ the story of a film </a:t>
            </a:r>
          </a:p>
          <a:p>
            <a:pPr marL="0" indent="0">
              <a:buNone/>
            </a:pPr>
            <a:r>
              <a:rPr lang="en-US" b="1" dirty="0"/>
              <a:t>6. </a:t>
            </a:r>
            <a:r>
              <a:rPr lang="en-US" dirty="0"/>
              <a:t>________ a part of a film happening in one place</a:t>
            </a:r>
          </a:p>
          <a:p>
            <a:pPr marL="0" indent="0">
              <a:buNone/>
            </a:pPr>
            <a:r>
              <a:rPr lang="en-US" b="1" dirty="0"/>
              <a:t>7. </a:t>
            </a:r>
            <a:r>
              <a:rPr lang="en-US" dirty="0"/>
              <a:t>____________ the people who watch a film in a cinema</a:t>
            </a:r>
          </a:p>
          <a:p>
            <a:pPr marL="0" indent="0">
              <a:buNone/>
            </a:pPr>
            <a:r>
              <a:rPr lang="en-US" b="1" dirty="0"/>
              <a:t>8. </a:t>
            </a:r>
            <a:r>
              <a:rPr lang="en-US" dirty="0"/>
              <a:t>________ a film which continues the story of an earlier film</a:t>
            </a:r>
          </a:p>
          <a:p>
            <a:pPr marL="0" indent="0">
              <a:buNone/>
            </a:pPr>
            <a:r>
              <a:rPr lang="en-US" b="1" dirty="0"/>
              <a:t>9. </a:t>
            </a:r>
            <a:r>
              <a:rPr lang="en-US" dirty="0"/>
              <a:t>____________ images, often created by a computer   </a:t>
            </a:r>
          </a:p>
          <a:p>
            <a:pPr marL="0" indent="0">
              <a:buNone/>
            </a:pPr>
            <a:r>
              <a:rPr lang="en-US" b="1" dirty="0"/>
              <a:t>10. </a:t>
            </a:r>
            <a:r>
              <a:rPr lang="en-US" dirty="0"/>
              <a:t>________ the words of the film</a:t>
            </a:r>
          </a:p>
          <a:p>
            <a:pPr marL="0" indent="0">
              <a:buNone/>
            </a:pPr>
            <a:r>
              <a:rPr lang="en-US" b="1" dirty="0"/>
              <a:t>11. </a:t>
            </a:r>
            <a:r>
              <a:rPr lang="en-US" dirty="0"/>
              <a:t>________ person in a film who has a small, unimportant part, </a:t>
            </a:r>
            <a:r>
              <a:rPr lang="en-US" sz="2200" dirty="0"/>
              <a:t>e.g. in a crowd scene </a:t>
            </a:r>
          </a:p>
          <a:p>
            <a:pPr marL="0" indent="0">
              <a:buNone/>
            </a:pPr>
            <a:r>
              <a:rPr lang="en-US" b="1" dirty="0"/>
              <a:t>12. </a:t>
            </a:r>
            <a:r>
              <a:rPr lang="en-US" dirty="0"/>
              <a:t>___________ translation of the dialogue of a film into another language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4FD6FA1D-6D3A-1F38-07DF-9385709C5904}"/>
              </a:ext>
            </a:extLst>
          </p:cNvPr>
          <p:cNvSpPr txBox="1"/>
          <p:nvPr/>
        </p:nvSpPr>
        <p:spPr>
          <a:xfrm>
            <a:off x="715617" y="927653"/>
            <a:ext cx="7967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Cast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xmlns="" id="{629243FE-0FFE-3BBA-9FE7-D22A063C653D}"/>
              </a:ext>
            </a:extLst>
          </p:cNvPr>
          <p:cNvSpPr txBox="1"/>
          <p:nvPr/>
        </p:nvSpPr>
        <p:spPr>
          <a:xfrm>
            <a:off x="715617" y="1389318"/>
            <a:ext cx="7651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Star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2106B50F-FC77-41BD-E4C0-4DB54E1899F2}"/>
              </a:ext>
            </a:extLst>
          </p:cNvPr>
          <p:cNvSpPr txBox="1"/>
          <p:nvPr/>
        </p:nvSpPr>
        <p:spPr>
          <a:xfrm>
            <a:off x="733534" y="1850983"/>
            <a:ext cx="135960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Director 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37102E54-4466-304B-9B33-A98F4CF1058B}"/>
              </a:ext>
            </a:extLst>
          </p:cNvPr>
          <p:cNvSpPr txBox="1"/>
          <p:nvPr/>
        </p:nvSpPr>
        <p:spPr>
          <a:xfrm>
            <a:off x="733534" y="2312648"/>
            <a:ext cx="176650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Sound track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9625ED4-6964-7064-6D04-8B07FB3F2AEC}"/>
              </a:ext>
            </a:extLst>
          </p:cNvPr>
          <p:cNvSpPr txBox="1"/>
          <p:nvPr/>
        </p:nvSpPr>
        <p:spPr>
          <a:xfrm>
            <a:off x="715617" y="2817454"/>
            <a:ext cx="835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Plot 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3FA394A9-6051-ECD8-5737-9D0C3A27FF1E}"/>
              </a:ext>
            </a:extLst>
          </p:cNvPr>
          <p:cNvSpPr txBox="1"/>
          <p:nvPr/>
        </p:nvSpPr>
        <p:spPr>
          <a:xfrm>
            <a:off x="684006" y="3322260"/>
            <a:ext cx="10727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Scene 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805C18F0-93CD-C801-5DB4-29A0F21FD356}"/>
              </a:ext>
            </a:extLst>
          </p:cNvPr>
          <p:cNvSpPr txBox="1"/>
          <p:nvPr/>
        </p:nvSpPr>
        <p:spPr>
          <a:xfrm>
            <a:off x="715617" y="3783925"/>
            <a:ext cx="15183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Audience 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xmlns="" id="{57E4EDB7-C7F9-B30A-EAEB-AB0B494C6EC9}"/>
              </a:ext>
            </a:extLst>
          </p:cNvPr>
          <p:cNvSpPr txBox="1"/>
          <p:nvPr/>
        </p:nvSpPr>
        <p:spPr>
          <a:xfrm>
            <a:off x="695518" y="4261290"/>
            <a:ext cx="11849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Sequel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xmlns="" id="{7F017DB4-884A-4862-0E82-EA8436A3B4CE}"/>
              </a:ext>
            </a:extLst>
          </p:cNvPr>
          <p:cNvSpPr txBox="1"/>
          <p:nvPr/>
        </p:nvSpPr>
        <p:spPr>
          <a:xfrm>
            <a:off x="684006" y="4693066"/>
            <a:ext cx="21471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Special effects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xmlns="" id="{7944CCA2-2E26-27C2-2583-28F2B8D64B2B}"/>
              </a:ext>
            </a:extLst>
          </p:cNvPr>
          <p:cNvSpPr txBox="1"/>
          <p:nvPr/>
        </p:nvSpPr>
        <p:spPr>
          <a:xfrm>
            <a:off x="704565" y="5181237"/>
            <a:ext cx="983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Script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xmlns="" id="{8A724040-5F9F-8BD4-F252-8F4A5412873A}"/>
              </a:ext>
            </a:extLst>
          </p:cNvPr>
          <p:cNvSpPr txBox="1"/>
          <p:nvPr/>
        </p:nvSpPr>
        <p:spPr>
          <a:xfrm>
            <a:off x="695518" y="5601270"/>
            <a:ext cx="9762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Extra 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xmlns="" id="{0EB22CDC-9B7F-CE05-06AB-CB4204411DB2}"/>
              </a:ext>
            </a:extLst>
          </p:cNvPr>
          <p:cNvSpPr txBox="1"/>
          <p:nvPr/>
        </p:nvSpPr>
        <p:spPr>
          <a:xfrm>
            <a:off x="684006" y="6108207"/>
            <a:ext cx="1441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>
                <a:solidFill>
                  <a:schemeClr val="accent2">
                    <a:lumMod val="75000"/>
                  </a:schemeClr>
                </a:solidFill>
              </a:rPr>
              <a:t>Subtitles  </a:t>
            </a:r>
          </a:p>
        </p:txBody>
      </p:sp>
      <p:pic>
        <p:nvPicPr>
          <p:cNvPr id="15" name="Audio 14">
            <a:hlinkClick r:id="" action="ppaction://media"/>
            <a:extLst>
              <a:ext uri="{FF2B5EF4-FFF2-40B4-BE49-F238E27FC236}">
                <a16:creationId xmlns:a16="http://schemas.microsoft.com/office/drawing/2014/main" xmlns="" id="{7F86F0E9-A3FB-AA55-028C-94310D90F6D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2432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6791"/>
    </mc:Choice>
    <mc:Fallback xmlns="">
      <p:transition spd="slow" advTm="12679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5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2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A55D8C19-595B-8023-383A-CC5E2C8C02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4557"/>
            <a:ext cx="10515600" cy="5832406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3. Verbs and phrases </a:t>
            </a:r>
          </a:p>
          <a:p>
            <a:pPr marL="0" indent="0">
              <a:buNone/>
            </a:pPr>
            <a:r>
              <a:rPr lang="en-US" b="1" dirty="0">
                <a:solidFill>
                  <a:schemeClr val="accent6">
                    <a:lumMod val="75000"/>
                  </a:schemeClr>
                </a:solidFill>
              </a:rPr>
              <a:t>Match the sentences 1-6 with the sentences a-f.</a:t>
            </a:r>
          </a:p>
          <a:p>
            <a:pPr marL="0" indent="0">
              <a:buNone/>
            </a:pP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825F5A12-6F71-DCCA-E180-2EAF724A643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56618215"/>
              </p:ext>
            </p:extLst>
          </p:nvPr>
        </p:nvGraphicFramePr>
        <p:xfrm>
          <a:off x="119270" y="1899109"/>
          <a:ext cx="11754678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0156">
                  <a:extLst>
                    <a:ext uri="{9D8B030D-6E8A-4147-A177-3AD203B41FA5}">
                      <a16:colId xmlns:a16="http://schemas.microsoft.com/office/drawing/2014/main" xmlns="" val="1015252434"/>
                    </a:ext>
                  </a:extLst>
                </a:gridCol>
                <a:gridCol w="4704522">
                  <a:extLst>
                    <a:ext uri="{9D8B030D-6E8A-4147-A177-3AD203B41FA5}">
                      <a16:colId xmlns:a16="http://schemas.microsoft.com/office/drawing/2014/main" xmlns="" val="379823254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1.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film was set in 19</a:t>
                      </a:r>
                      <a:r>
                        <a:rPr lang="en-US" sz="2400" b="0" kern="1200" baseline="300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century Italy and England.____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2.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was based on a novel by EM Forster. ____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3.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was filmed / shot on location in Florence. ____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4.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was directed by James Ivory. ____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Helena Bonham-Carter played the part of Lacy. ____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6.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was dubbed into other languages. ____</a:t>
                      </a:r>
                    </a:p>
                    <a:p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a.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He was the director.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was situated in that place at that time.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c.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This was her role in the film.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d.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The actors originally spoke in English.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was an adaptation of the book.</a:t>
                      </a:r>
                    </a:p>
                    <a:p>
                      <a:r>
                        <a:rPr lang="en-US" sz="2400" b="1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f. </a:t>
                      </a:r>
                      <a:r>
                        <a:rPr lang="en-US" sz="2400" b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It was filmed in the real place, not in a studio.</a:t>
                      </a:r>
                    </a:p>
                    <a:p>
                      <a:endParaRPr lang="en-US" sz="2400" b="0" kern="1200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7926292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DA43FCAA-539B-73F9-D573-6B0623D5A3DA}"/>
              </a:ext>
            </a:extLst>
          </p:cNvPr>
          <p:cNvSpPr txBox="1"/>
          <p:nvPr/>
        </p:nvSpPr>
        <p:spPr>
          <a:xfrm>
            <a:off x="1414670" y="225287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b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010CE3A9-EB8D-BEC0-AFA9-0B3A7A29CB41}"/>
              </a:ext>
            </a:extLst>
          </p:cNvPr>
          <p:cNvSpPr txBox="1"/>
          <p:nvPr/>
        </p:nvSpPr>
        <p:spPr>
          <a:xfrm>
            <a:off x="5383697" y="2681218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xmlns="" id="{06FF2D00-F682-1019-ABAD-CB03D9DD22C0}"/>
              </a:ext>
            </a:extLst>
          </p:cNvPr>
          <p:cNvSpPr txBox="1"/>
          <p:nvPr/>
        </p:nvSpPr>
        <p:spPr>
          <a:xfrm>
            <a:off x="6111905" y="2942828"/>
            <a:ext cx="2984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f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49026A81-44B7-E88F-9BF1-BF75CE8D58F9}"/>
              </a:ext>
            </a:extLst>
          </p:cNvPr>
          <p:cNvSpPr txBox="1"/>
          <p:nvPr/>
        </p:nvSpPr>
        <p:spPr>
          <a:xfrm>
            <a:off x="4376531" y="3260760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A31EE570-E918-9AC1-9405-0BECEA6E32B8}"/>
              </a:ext>
            </a:extLst>
          </p:cNvPr>
          <p:cNvSpPr txBox="1"/>
          <p:nvPr/>
        </p:nvSpPr>
        <p:spPr>
          <a:xfrm>
            <a:off x="6488931" y="3637722"/>
            <a:ext cx="3353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c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xmlns="" id="{5A09C174-054C-55CF-C0F7-2EC100B91AD4}"/>
              </a:ext>
            </a:extLst>
          </p:cNvPr>
          <p:cNvSpPr txBox="1"/>
          <p:nvPr/>
        </p:nvSpPr>
        <p:spPr>
          <a:xfrm>
            <a:off x="5071940" y="3997091"/>
            <a:ext cx="377026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>
                <a:solidFill>
                  <a:schemeClr val="accent2">
                    <a:lumMod val="75000"/>
                  </a:schemeClr>
                </a:solidFill>
              </a:rPr>
              <a:t>d</a:t>
            </a:r>
          </a:p>
        </p:txBody>
      </p:sp>
      <p:pic>
        <p:nvPicPr>
          <p:cNvPr id="10" name="Audio 9">
            <a:hlinkClick r:id="" action="ppaction://media"/>
            <a:extLst>
              <a:ext uri="{FF2B5EF4-FFF2-40B4-BE49-F238E27FC236}">
                <a16:creationId xmlns:a16="http://schemas.microsoft.com/office/drawing/2014/main" xmlns="" id="{71A147F6-674E-BAE1-AA95-CE94C3E8E6E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5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09344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20498"/>
    </mc:Choice>
    <mc:Fallback xmlns="">
      <p:transition spd="slow" advTm="120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P spid="2" grpId="0"/>
      <p:bldP spid="5" grpId="0"/>
      <p:bldP spid="6" grpId="0"/>
      <p:bldP spid="7" grpId="0"/>
      <p:bldP spid="8" grpId="0"/>
      <p:bldP spid="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32674C1D-E4DC-203F-AABD-AF3787552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463826"/>
            <a:ext cx="10515600" cy="57131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endParaRPr lang="en-US" sz="4000" b="1" dirty="0">
              <a:solidFill>
                <a:schemeClr val="accent6">
                  <a:lumMod val="50000"/>
                </a:schemeClr>
              </a:solidFill>
            </a:endParaRPr>
          </a:p>
          <a:p>
            <a:pPr marL="0" indent="0" algn="ctr">
              <a:buNone/>
            </a:pP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{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{ 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Thank You </a:t>
            </a:r>
            <a:r>
              <a:rPr lang="en-US" sz="4000" b="1" dirty="0">
                <a:solidFill>
                  <a:schemeClr val="accent2">
                    <a:lumMod val="75000"/>
                  </a:schemeClr>
                </a:solidFill>
              </a:rPr>
              <a:t>}</a:t>
            </a:r>
            <a:r>
              <a:rPr lang="en-US" sz="4000" b="1" dirty="0">
                <a:solidFill>
                  <a:schemeClr val="accent6">
                    <a:lumMod val="50000"/>
                  </a:schemeClr>
                </a:solidFill>
              </a:rPr>
              <a:t>}</a:t>
            </a:r>
          </a:p>
        </p:txBody>
      </p:sp>
      <p:pic>
        <p:nvPicPr>
          <p:cNvPr id="2" name="Audio 1">
            <a:hlinkClick r:id="" action="ppaction://media"/>
            <a:extLst>
              <a:ext uri="{FF2B5EF4-FFF2-40B4-BE49-F238E27FC236}">
                <a16:creationId xmlns:a16="http://schemas.microsoft.com/office/drawing/2014/main" xmlns="" id="{7A466F7C-5A51-7C23-A679-CBA0146F752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rcRect l="-200000" t="-90625" r="-200000" b="-90625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5127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576"/>
    </mc:Choice>
    <mc:Fallback xmlns="">
      <p:transition spd="slow" advTm="457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6|2.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3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7|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5|7.5|12.1|10.6|6.6|6|7|9.7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4.6|13|12.2|13.5|9.7|16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0.3|8.9|4.7|5.3|26.9|10.7|7.1|2.6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6.2|25.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0.8|8.9|9.9|8.8|10.5|16.8|10.5|10.5|10.8|7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3.1|34.5|8.5|20.3|14|7.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1.1|2.7|6.5|5.6|6.2|26.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5.3|10.6|9.1|12.2|9.4|9.7|10.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9|13.4|11.9|6.1|11|4.3|7.4|7.8|8.2|7.1|9.6|1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|19.8|24|13.1|15.2|12.4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913</Words>
  <Application>Microsoft Office PowerPoint</Application>
  <PresentationFormat>ملء الشاشة</PresentationFormat>
  <Paragraphs>162</Paragraphs>
  <Slides>18</Slides>
  <Notes>0</Notes>
  <HiddenSlides>0</HiddenSlides>
  <MMClips>18</MMClips>
  <ScaleCrop>false</ScaleCrop>
  <HeadingPairs>
    <vt:vector size="6" baseType="variant">
      <vt:variant>
        <vt:lpstr>الخطوط المستخدمة</vt:lpstr>
      </vt:variant>
      <vt:variant>
        <vt:i4>5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18</vt:i4>
      </vt:variant>
    </vt:vector>
  </HeadingPairs>
  <TitlesOfParts>
    <vt:vector size="24" baseType="lpstr">
      <vt:lpstr>Arial</vt:lpstr>
      <vt:lpstr>Calibri</vt:lpstr>
      <vt:lpstr>Calibri Light</vt:lpstr>
      <vt:lpstr>Tahoma</vt:lpstr>
      <vt:lpstr>Wingdings</vt:lpstr>
      <vt:lpstr>Office Theme</vt:lpstr>
      <vt:lpstr>New English File  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Lida</dc:creator>
  <cp:lastModifiedBy>hp</cp:lastModifiedBy>
  <cp:revision>189</cp:revision>
  <dcterms:created xsi:type="dcterms:W3CDTF">2022-10-28T18:57:55Z</dcterms:created>
  <dcterms:modified xsi:type="dcterms:W3CDTF">2025-09-16T09:45:09Z</dcterms:modified>
</cp:coreProperties>
</file>