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720" r:id="rId1"/>
    <p:sldMasterId id="2147483732" r:id="rId2"/>
  </p:sldMasterIdLst>
  <p:notesMasterIdLst>
    <p:notesMasterId r:id="rId34"/>
  </p:notesMasterIdLst>
  <p:sldIdLst>
    <p:sldId id="288" r:id="rId3"/>
    <p:sldId id="257" r:id="rId4"/>
    <p:sldId id="290" r:id="rId5"/>
    <p:sldId id="291" r:id="rId6"/>
    <p:sldId id="305" r:id="rId7"/>
    <p:sldId id="292" r:id="rId8"/>
    <p:sldId id="306" r:id="rId9"/>
    <p:sldId id="307" r:id="rId10"/>
    <p:sldId id="293" r:id="rId11"/>
    <p:sldId id="294" r:id="rId12"/>
    <p:sldId id="308" r:id="rId13"/>
    <p:sldId id="295" r:id="rId14"/>
    <p:sldId id="296" r:id="rId15"/>
    <p:sldId id="309" r:id="rId16"/>
    <p:sldId id="310" r:id="rId17"/>
    <p:sldId id="311" r:id="rId18"/>
    <p:sldId id="297" r:id="rId19"/>
    <p:sldId id="300" r:id="rId20"/>
    <p:sldId id="312" r:id="rId21"/>
    <p:sldId id="301" r:id="rId22"/>
    <p:sldId id="313" r:id="rId23"/>
    <p:sldId id="314" r:id="rId24"/>
    <p:sldId id="302" r:id="rId25"/>
    <p:sldId id="315" r:id="rId26"/>
    <p:sldId id="303" r:id="rId27"/>
    <p:sldId id="317" r:id="rId28"/>
    <p:sldId id="320" r:id="rId29"/>
    <p:sldId id="318" r:id="rId30"/>
    <p:sldId id="321" r:id="rId31"/>
    <p:sldId id="316" r:id="rId32"/>
    <p:sldId id="283" r:id="rId3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v1SrI9ZL71P2hE/15eqFqA==" hashData="7wyl9yuM3zbID7TBPC6e7bX4iJA="/>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D802C9"/>
    <a:srgbClr val="FFFFCC"/>
    <a:srgbClr val="FFFF99"/>
    <a:srgbClr val="FF6699"/>
    <a:srgbClr val="F802E6"/>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7" d="100"/>
          <a:sy n="87" d="100"/>
        </p:scale>
        <p:origin x="63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Y"/>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9632861-73E8-4634-9981-4C58AA400695}" type="datetimeFigureOut">
              <a:rPr lang="ar-SY" smtClean="0"/>
              <a:pPr/>
              <a:t>23/03/1447</a:t>
            </a:fld>
            <a:endParaRPr lang="ar-SY"/>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Y"/>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Y"/>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E06B0E2-A296-449B-8B41-805DB6A93B3A}" type="slidenum">
              <a:rPr lang="ar-SY" smtClean="0"/>
              <a:pPr/>
              <a:t>‹#›</a:t>
            </a:fld>
            <a:endParaRPr lang="ar-SY"/>
          </a:p>
        </p:txBody>
      </p:sp>
    </p:spTree>
    <p:extLst>
      <p:ext uri="{BB962C8B-B14F-4D97-AF65-F5344CB8AC3E}">
        <p14:creationId xmlns:p14="http://schemas.microsoft.com/office/powerpoint/2010/main" val="399097146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media" Target="../media/media9.m4a"/><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9.m4a"/></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medical.jpg"/>
          <p:cNvPicPr>
            <a:picLocks noChangeAspect="1"/>
          </p:cNvPicPr>
          <p:nvPr/>
        </p:nvPicPr>
        <p:blipFill>
          <a:blip r:embed="rId2"/>
          <a:srcRect l="17955"/>
          <a:stretch>
            <a:fillRect/>
          </a:stretch>
        </p:blipFill>
        <p:spPr>
          <a:xfrm>
            <a:off x="571472" y="642918"/>
            <a:ext cx="8140903" cy="5910282"/>
          </a:xfrm>
          <a:prstGeom prst="rect">
            <a:avLst/>
          </a:prstGeom>
        </p:spPr>
      </p:pic>
      <p:sp>
        <p:nvSpPr>
          <p:cNvPr id="6" name="مربع نص 5"/>
          <p:cNvSpPr txBox="1"/>
          <p:nvPr/>
        </p:nvSpPr>
        <p:spPr>
          <a:xfrm>
            <a:off x="609600" y="5029200"/>
            <a:ext cx="7891490" cy="1569660"/>
          </a:xfrm>
          <a:prstGeom prst="rect">
            <a:avLst/>
          </a:prstGeom>
          <a:noFill/>
        </p:spPr>
        <p:txBody>
          <a:bodyPr wrap="square" rtlCol="1">
            <a:spAutoFit/>
          </a:bodyPr>
          <a:lstStyle/>
          <a:p>
            <a:pPr algn="l" rtl="0"/>
            <a:r>
              <a:rPr lang="en-US" sz="4800" b="1" dirty="0">
                <a:solidFill>
                  <a:schemeClr val="accent6">
                    <a:lumMod val="75000"/>
                  </a:schemeClr>
                </a:solidFill>
                <a:effectLst>
                  <a:outerShdw blurRad="38100" dist="38100" dir="2700000" algn="tl">
                    <a:srgbClr val="000000">
                      <a:alpha val="43137"/>
                    </a:srgbClr>
                  </a:outerShdw>
                </a:effectLst>
              </a:rPr>
              <a:t>Damascus University</a:t>
            </a:r>
          </a:p>
          <a:p>
            <a:pPr algn="l" rtl="0"/>
            <a:r>
              <a:rPr lang="en-US" sz="4800" b="1" dirty="0">
                <a:solidFill>
                  <a:schemeClr val="accent6">
                    <a:lumMod val="75000"/>
                  </a:schemeClr>
                </a:solidFill>
                <a:effectLst>
                  <a:outerShdw blurRad="38100" dist="38100" dir="2700000" algn="tl">
                    <a:srgbClr val="000000">
                      <a:alpha val="43137"/>
                    </a:srgbClr>
                  </a:outerShdw>
                </a:effectLst>
              </a:rPr>
              <a:t>Medical Preparatory English</a:t>
            </a:r>
            <a:endParaRPr lang="ar-SY" dirty="0">
              <a:solidFill>
                <a:schemeClr val="accent6">
                  <a:lumMod val="75000"/>
                </a:schemeClr>
              </a:solidFill>
            </a:endParaRPr>
          </a:p>
        </p:txBody>
      </p:sp>
    </p:spTree>
    <p:extLst>
      <p:ext uri="{BB962C8B-B14F-4D97-AF65-F5344CB8AC3E}">
        <p14:creationId xmlns:p14="http://schemas.microsoft.com/office/powerpoint/2010/main" val="2311199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85786" y="3929066"/>
            <a:ext cx="7572428" cy="1428760"/>
          </a:xfrm>
          <a:solidFill>
            <a:schemeClr val="accent6">
              <a:lumMod val="40000"/>
              <a:lumOff val="60000"/>
            </a:schemeClr>
          </a:solidFill>
        </p:spPr>
        <p:txBody>
          <a:bodyPr>
            <a:normAutofit lnSpcReduction="10000"/>
          </a:bodyPr>
          <a:lstStyle/>
          <a:p>
            <a:r>
              <a:rPr lang="ar-SA" sz="4000" b="1" dirty="0">
                <a:solidFill>
                  <a:schemeClr val="accent6">
                    <a:lumMod val="50000"/>
                  </a:schemeClr>
                </a:solidFill>
              </a:rPr>
              <a:t> </a:t>
            </a:r>
            <a:r>
              <a:rPr lang="en-US" sz="4000" b="1" dirty="0">
                <a:solidFill>
                  <a:schemeClr val="accent6">
                    <a:lumMod val="50000"/>
                  </a:schemeClr>
                </a:solidFill>
              </a:rPr>
              <a:t>New English File</a:t>
            </a:r>
          </a:p>
          <a:p>
            <a:r>
              <a:rPr lang="en-US" sz="4000" b="1" dirty="0">
                <a:solidFill>
                  <a:schemeClr val="accent6">
                    <a:lumMod val="50000"/>
                  </a:schemeClr>
                </a:solidFill>
              </a:rPr>
              <a:t>Upper-intermediate </a:t>
            </a:r>
          </a:p>
          <a:p>
            <a:endParaRPr lang="ar-SY" sz="4000" b="1" dirty="0">
              <a:solidFill>
                <a:schemeClr val="accent6">
                  <a:lumMod val="50000"/>
                </a:schemeClr>
              </a:solidFill>
            </a:endParaRPr>
          </a:p>
        </p:txBody>
      </p:sp>
      <p:pic>
        <p:nvPicPr>
          <p:cNvPr id="1028" name="Picture 4"/>
          <p:cNvPicPr>
            <a:picLocks noChangeAspect="1" noChangeArrowheads="1"/>
          </p:cNvPicPr>
          <p:nvPr/>
        </p:nvPicPr>
        <p:blipFill>
          <a:blip r:embed="rId4"/>
          <a:srcRect l="3880" t="10937" r="1683" b="8984"/>
          <a:stretch>
            <a:fillRect/>
          </a:stretch>
        </p:blipFill>
        <p:spPr bwMode="auto">
          <a:xfrm>
            <a:off x="785786" y="357166"/>
            <a:ext cx="7572428" cy="3610111"/>
          </a:xfrm>
          <a:prstGeom prst="rect">
            <a:avLst/>
          </a:prstGeom>
          <a:noFill/>
          <a:ln w="9525">
            <a:noFill/>
            <a:miter lim="800000"/>
            <a:headEnd/>
            <a:tailEnd/>
          </a:ln>
          <a:effectLst/>
        </p:spPr>
      </p:pic>
      <p:sp>
        <p:nvSpPr>
          <p:cNvPr id="7" name="مربع نص 6"/>
          <p:cNvSpPr txBox="1"/>
          <p:nvPr/>
        </p:nvSpPr>
        <p:spPr>
          <a:xfrm>
            <a:off x="785786" y="5357826"/>
            <a:ext cx="7572428" cy="923330"/>
          </a:xfrm>
          <a:prstGeom prst="rect">
            <a:avLst/>
          </a:prstGeom>
          <a:solidFill>
            <a:schemeClr val="tx2">
              <a:lumMod val="40000"/>
              <a:lumOff val="60000"/>
            </a:schemeClr>
          </a:solidFill>
        </p:spPr>
        <p:txBody>
          <a:bodyPr wrap="square" rtlCol="1">
            <a:spAutoFit/>
          </a:bodyPr>
          <a:lstStyle/>
          <a:p>
            <a:pPr algn="ctr"/>
            <a:r>
              <a:rPr lang="en-US" sz="5400" b="1" dirty="0"/>
              <a:t>Term 2 – Session 6</a:t>
            </a:r>
            <a:endParaRPr lang="ar-SY" sz="54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620000" y="5514691"/>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0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chemeClr val="accent4">
              <a:lumMod val="20000"/>
              <a:lumOff val="80000"/>
            </a:schemeClr>
          </a:solidFill>
        </p:spPr>
        <p:txBody>
          <a:bodyPr/>
          <a:lstStyle/>
          <a:p>
            <a:r>
              <a:rPr lang="en-US" b="1" dirty="0"/>
              <a:t>Counting sheep    p. 72</a:t>
            </a:r>
            <a:endParaRPr lang="ar-SA" b="1" dirty="0"/>
          </a:p>
        </p:txBody>
      </p:sp>
      <p:sp>
        <p:nvSpPr>
          <p:cNvPr id="3" name="عنصر نائب للمحتوى 2"/>
          <p:cNvSpPr>
            <a:spLocks noGrp="1"/>
          </p:cNvSpPr>
          <p:nvPr>
            <p:ph idx="1"/>
          </p:nvPr>
        </p:nvSpPr>
        <p:spPr>
          <a:xfrm>
            <a:off x="381000" y="1219200"/>
            <a:ext cx="8534400" cy="5181600"/>
          </a:xfrm>
        </p:spPr>
        <p:txBody>
          <a:bodyPr>
            <a:normAutofit fontScale="85000" lnSpcReduction="20000"/>
          </a:bodyPr>
          <a:lstStyle/>
          <a:p>
            <a:pPr algn="l" rtl="0">
              <a:buNone/>
            </a:pPr>
            <a:r>
              <a:rPr lang="en-US" b="1" dirty="0"/>
              <a:t> </a:t>
            </a:r>
            <a:r>
              <a:rPr lang="en-US" b="1" dirty="0">
                <a:solidFill>
                  <a:srgbClr val="D802C9"/>
                </a:solidFill>
              </a:rPr>
              <a:t>GRAMMAR </a:t>
            </a:r>
            <a:r>
              <a:rPr lang="en-US" b="1" i="1" dirty="0">
                <a:solidFill>
                  <a:srgbClr val="D802C9"/>
                </a:solidFill>
              </a:rPr>
              <a:t>used to, be used to, get used to</a:t>
            </a:r>
            <a:r>
              <a:rPr lang="en-US" dirty="0">
                <a:solidFill>
                  <a:srgbClr val="D802C9"/>
                </a:solidFill>
              </a:rPr>
              <a:t> </a:t>
            </a:r>
          </a:p>
          <a:p>
            <a:pPr algn="l" rtl="0">
              <a:buNone/>
            </a:pPr>
            <a:r>
              <a:rPr lang="en-US" b="1" dirty="0"/>
              <a:t>Match the sentence beginnings 1-4 with endings A-D.</a:t>
            </a:r>
          </a:p>
          <a:p>
            <a:pPr algn="l" rtl="0">
              <a:buNone/>
            </a:pPr>
            <a:r>
              <a:rPr lang="en-US" b="1" dirty="0">
                <a:solidFill>
                  <a:srgbClr val="7030A0"/>
                </a:solidFill>
              </a:rPr>
              <a:t>Click to check your answers.</a:t>
            </a:r>
          </a:p>
          <a:p>
            <a:pPr marL="514350" indent="-514350" algn="l" rtl="0">
              <a:buAutoNum type="arabicPeriod"/>
            </a:pPr>
            <a:r>
              <a:rPr lang="en-US" i="1" dirty="0"/>
              <a:t>I usually </a:t>
            </a:r>
            <a:r>
              <a:rPr lang="en-US" dirty="0"/>
              <a:t>sleep 6 hours a night  __</a:t>
            </a:r>
          </a:p>
          <a:p>
            <a:pPr marL="514350" indent="-514350" algn="l" rtl="0">
              <a:buAutoNum type="arabicPeriod"/>
            </a:pPr>
            <a:r>
              <a:rPr lang="en-US" i="1" dirty="0"/>
              <a:t>I used to </a:t>
            </a:r>
            <a:r>
              <a:rPr lang="en-US" dirty="0"/>
              <a:t>sleep 7 hours a night, __</a:t>
            </a:r>
          </a:p>
          <a:p>
            <a:pPr marL="514350" indent="-514350" algn="l" rtl="0">
              <a:buAutoNum type="arabicPeriod"/>
            </a:pPr>
            <a:r>
              <a:rPr lang="en-US" i="1" dirty="0"/>
              <a:t>I’m not used to </a:t>
            </a:r>
            <a:r>
              <a:rPr lang="en-US" dirty="0"/>
              <a:t>only sleeping 4 or 5 hours a night, __</a:t>
            </a:r>
          </a:p>
          <a:p>
            <a:pPr marL="514350" indent="-514350" algn="l" rtl="0">
              <a:buAutoNum type="arabicPeriod"/>
            </a:pPr>
            <a:r>
              <a:rPr lang="en-US" i="1" dirty="0"/>
              <a:t>I’m getting used to </a:t>
            </a:r>
            <a:r>
              <a:rPr lang="en-US" dirty="0"/>
              <a:t>only sleeping 4 or 5 hours a night, __</a:t>
            </a:r>
          </a:p>
          <a:p>
            <a:pPr marL="514350" indent="-514350" algn="l" rtl="0">
              <a:buNone/>
            </a:pPr>
            <a:endParaRPr lang="en-US" b="1" dirty="0"/>
          </a:p>
          <a:p>
            <a:pPr marL="514350" indent="-514350" algn="l" rtl="0">
              <a:buAutoNum type="alphaUcPeriod"/>
            </a:pPr>
            <a:r>
              <a:rPr lang="en-US" dirty="0"/>
              <a:t>but now I sleep less.</a:t>
            </a:r>
          </a:p>
          <a:p>
            <a:pPr marL="514350" indent="-514350" algn="l" rtl="0">
              <a:buAutoNum type="alphaUcPeriod"/>
            </a:pPr>
            <a:r>
              <a:rPr lang="en-US" dirty="0"/>
              <a:t>so it’s new and strange for me.</a:t>
            </a:r>
          </a:p>
          <a:p>
            <a:pPr marL="514350" indent="-514350" algn="l" rtl="0">
              <a:buAutoNum type="alphaUcPeriod"/>
            </a:pPr>
            <a:r>
              <a:rPr lang="en-US" dirty="0"/>
              <a:t>so it’s becoming less of a problem.</a:t>
            </a:r>
          </a:p>
          <a:p>
            <a:pPr marL="514350" indent="-514350" algn="l" rtl="0">
              <a:buAutoNum type="alphaUcPeriod"/>
            </a:pPr>
            <a:r>
              <a:rPr lang="en-US" dirty="0"/>
              <a:t>or more if I can.</a:t>
            </a:r>
            <a:endParaRPr lang="ar-SA" dirty="0"/>
          </a:p>
        </p:txBody>
      </p:sp>
      <p:sp>
        <p:nvSpPr>
          <p:cNvPr id="5" name="مربع نص 4"/>
          <p:cNvSpPr txBox="1"/>
          <p:nvPr/>
        </p:nvSpPr>
        <p:spPr>
          <a:xfrm>
            <a:off x="685800" y="381000"/>
            <a:ext cx="762000" cy="646331"/>
          </a:xfrm>
          <a:prstGeom prst="rect">
            <a:avLst/>
          </a:prstGeom>
          <a:solidFill>
            <a:schemeClr val="bg1"/>
          </a:solidFill>
        </p:spPr>
        <p:txBody>
          <a:bodyPr wrap="square" rtlCol="1">
            <a:spAutoFit/>
          </a:bodyPr>
          <a:lstStyle/>
          <a:p>
            <a:pPr algn="ctr"/>
            <a:r>
              <a:rPr lang="en-US" sz="3600" b="1" dirty="0">
                <a:solidFill>
                  <a:srgbClr val="7030A0"/>
                </a:solidFill>
              </a:rPr>
              <a:t>5B</a:t>
            </a:r>
            <a:endParaRPr lang="ar-SY" sz="3600" dirty="0">
              <a:solidFill>
                <a:srgbClr val="7030A0"/>
              </a:solidFill>
            </a:endParaRPr>
          </a:p>
        </p:txBody>
      </p:sp>
      <p:sp>
        <p:nvSpPr>
          <p:cNvPr id="6" name="مربع نص 5"/>
          <p:cNvSpPr txBox="1"/>
          <p:nvPr/>
        </p:nvSpPr>
        <p:spPr>
          <a:xfrm>
            <a:off x="5181600" y="2286000"/>
            <a:ext cx="381000" cy="523220"/>
          </a:xfrm>
          <a:prstGeom prst="rect">
            <a:avLst/>
          </a:prstGeom>
          <a:solidFill>
            <a:schemeClr val="accent6">
              <a:lumMod val="20000"/>
              <a:lumOff val="80000"/>
            </a:schemeClr>
          </a:solidFill>
        </p:spPr>
        <p:txBody>
          <a:bodyPr wrap="square" rtlCol="1">
            <a:spAutoFit/>
          </a:bodyPr>
          <a:lstStyle/>
          <a:p>
            <a:pPr algn="l" rtl="0"/>
            <a:r>
              <a:rPr lang="en-US" sz="2800" b="1" dirty="0">
                <a:solidFill>
                  <a:srgbClr val="0070C0"/>
                </a:solidFill>
              </a:rPr>
              <a:t>D</a:t>
            </a:r>
            <a:endParaRPr lang="ar-SY" sz="2800" b="1" dirty="0">
              <a:solidFill>
                <a:srgbClr val="0070C0"/>
              </a:solidFill>
            </a:endParaRPr>
          </a:p>
        </p:txBody>
      </p:sp>
      <p:sp>
        <p:nvSpPr>
          <p:cNvPr id="7" name="مربع نص 6"/>
          <p:cNvSpPr txBox="1"/>
          <p:nvPr/>
        </p:nvSpPr>
        <p:spPr>
          <a:xfrm>
            <a:off x="5257800" y="2819400"/>
            <a:ext cx="381000" cy="523220"/>
          </a:xfrm>
          <a:prstGeom prst="rect">
            <a:avLst/>
          </a:prstGeom>
          <a:solidFill>
            <a:schemeClr val="accent6">
              <a:lumMod val="20000"/>
              <a:lumOff val="80000"/>
            </a:schemeClr>
          </a:solidFill>
        </p:spPr>
        <p:txBody>
          <a:bodyPr wrap="square" rtlCol="1">
            <a:spAutoFit/>
          </a:bodyPr>
          <a:lstStyle/>
          <a:p>
            <a:pPr algn="l" rtl="0"/>
            <a:r>
              <a:rPr lang="en-US" sz="2800" b="1" dirty="0">
                <a:solidFill>
                  <a:srgbClr val="0070C0"/>
                </a:solidFill>
              </a:rPr>
              <a:t>A</a:t>
            </a:r>
            <a:endParaRPr lang="ar-SY" sz="2800" b="1" dirty="0">
              <a:solidFill>
                <a:srgbClr val="0070C0"/>
              </a:solidFill>
            </a:endParaRPr>
          </a:p>
        </p:txBody>
      </p:sp>
      <p:sp>
        <p:nvSpPr>
          <p:cNvPr id="8" name="مربع نص 7"/>
          <p:cNvSpPr txBox="1"/>
          <p:nvPr/>
        </p:nvSpPr>
        <p:spPr>
          <a:xfrm>
            <a:off x="7848600" y="3200400"/>
            <a:ext cx="381000" cy="523220"/>
          </a:xfrm>
          <a:prstGeom prst="rect">
            <a:avLst/>
          </a:prstGeom>
          <a:solidFill>
            <a:schemeClr val="accent6">
              <a:lumMod val="20000"/>
              <a:lumOff val="80000"/>
            </a:schemeClr>
          </a:solidFill>
        </p:spPr>
        <p:txBody>
          <a:bodyPr wrap="square" rtlCol="1">
            <a:spAutoFit/>
          </a:bodyPr>
          <a:lstStyle/>
          <a:p>
            <a:pPr algn="l" rtl="0"/>
            <a:r>
              <a:rPr lang="en-US" sz="2800" b="1" dirty="0">
                <a:solidFill>
                  <a:srgbClr val="0070C0"/>
                </a:solidFill>
              </a:rPr>
              <a:t>B</a:t>
            </a:r>
            <a:endParaRPr lang="ar-SY" sz="2800" b="1" dirty="0">
              <a:solidFill>
                <a:srgbClr val="0070C0"/>
              </a:solidFill>
            </a:endParaRPr>
          </a:p>
        </p:txBody>
      </p:sp>
      <p:sp>
        <p:nvSpPr>
          <p:cNvPr id="9" name="مربع نص 8"/>
          <p:cNvSpPr txBox="1"/>
          <p:nvPr/>
        </p:nvSpPr>
        <p:spPr>
          <a:xfrm>
            <a:off x="8382000" y="3657600"/>
            <a:ext cx="381000" cy="523220"/>
          </a:xfrm>
          <a:prstGeom prst="rect">
            <a:avLst/>
          </a:prstGeom>
          <a:solidFill>
            <a:schemeClr val="accent6">
              <a:lumMod val="20000"/>
              <a:lumOff val="80000"/>
            </a:schemeClr>
          </a:solidFill>
        </p:spPr>
        <p:txBody>
          <a:bodyPr wrap="square" rtlCol="1">
            <a:spAutoFit/>
          </a:bodyPr>
          <a:lstStyle/>
          <a:p>
            <a:pPr algn="l" rtl="0"/>
            <a:r>
              <a:rPr lang="en-US" sz="2800" b="1" dirty="0">
                <a:solidFill>
                  <a:srgbClr val="0070C0"/>
                </a:solidFill>
              </a:rPr>
              <a:t>C</a:t>
            </a:r>
            <a:endParaRPr lang="ar-SY" sz="2800" b="1" dirty="0">
              <a:solidFill>
                <a:srgbClr val="0070C0"/>
              </a:solidFill>
            </a:endParaRPr>
          </a:p>
        </p:txBody>
      </p:sp>
      <p:pic>
        <p:nvPicPr>
          <p:cNvPr id="10" name="صوت مسجّل">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8039100" y="417731"/>
            <a:ext cx="609600" cy="609600"/>
          </a:xfrm>
          <a:prstGeom prst="rect">
            <a:avLst/>
          </a:prstGeom>
        </p:spPr>
      </p:pic>
    </p:spTree>
    <p:extLst>
      <p:ext uri="{BB962C8B-B14F-4D97-AF65-F5344CB8AC3E}">
        <p14:creationId xmlns:p14="http://schemas.microsoft.com/office/powerpoint/2010/main" val="22153391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0"/>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3539" fill="hold"/>
                                        <p:tgtEl>
                                          <p:spTgt spid="10"/>
                                        </p:tgtEl>
                                      </p:cBhvr>
                                    </p:cmd>
                                  </p:childTnLst>
                                </p:cTn>
                              </p:par>
                            </p:childTnLst>
                          </p:cTn>
                        </p:par>
                      </p:childTnLst>
                    </p:cTn>
                  </p:par>
                </p:childTnLst>
              </p:cTn>
              <p:nextCondLst>
                <p:cond evt="onClick" delay="0">
                  <p:tgtEl>
                    <p:spTgt spid="10"/>
                  </p:tgtEl>
                </p:cond>
              </p:nextCondLst>
            </p:seq>
            <p:audio>
              <p:cMediaNode vol="80000">
                <p:cTn id="32" fill="hold" display="0">
                  <p:stCondLst>
                    <p:cond delay="indefinite"/>
                  </p:stCondLst>
                  <p:endCondLst>
                    <p:cond evt="onStopAudio" delay="0">
                      <p:tgtEl>
                        <p:sldTgt/>
                      </p:tgtEl>
                    </p:cond>
                  </p:endCondLst>
                </p:cTn>
                <p:tgtEl>
                  <p:spTgt spid="10"/>
                </p:tgtEl>
              </p:cMediaNode>
            </p:audio>
          </p:childTnLst>
        </p:cTn>
      </p:par>
    </p:tnLst>
    <p:bldLst>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020762"/>
          </a:xfrm>
          <a:solidFill>
            <a:schemeClr val="accent4">
              <a:lumMod val="20000"/>
              <a:lumOff val="80000"/>
            </a:schemeClr>
          </a:solidFill>
        </p:spPr>
        <p:txBody>
          <a:bodyPr>
            <a:normAutofit/>
          </a:bodyPr>
          <a:lstStyle/>
          <a:p>
            <a:pPr algn="l" rtl="0"/>
            <a:r>
              <a:rPr lang="en-US" sz="2800" b="1" dirty="0"/>
              <a:t>GRAMMAR BANK                                        </a:t>
            </a:r>
            <a:r>
              <a:rPr lang="en-US" sz="2800" b="1" i="1" dirty="0"/>
              <a:t>p. 140</a:t>
            </a:r>
            <a:r>
              <a:rPr lang="en-US" sz="2800" b="1" dirty="0"/>
              <a:t/>
            </a:r>
            <a:br>
              <a:rPr lang="en-US" sz="2800" b="1" dirty="0"/>
            </a:br>
            <a:r>
              <a:rPr lang="en-US" sz="2800" b="1" dirty="0"/>
              <a:t>5B  </a:t>
            </a:r>
            <a:r>
              <a:rPr lang="en-US" sz="2800" b="1" i="1" dirty="0"/>
              <a:t>used to, be used to, get used to</a:t>
            </a:r>
            <a:endParaRPr lang="ar-SY" sz="2800" b="1" dirty="0"/>
          </a:p>
        </p:txBody>
      </p:sp>
      <p:sp>
        <p:nvSpPr>
          <p:cNvPr id="3" name="عنصر نائب للمحتوى 2"/>
          <p:cNvSpPr>
            <a:spLocks noGrp="1"/>
          </p:cNvSpPr>
          <p:nvPr>
            <p:ph idx="1"/>
          </p:nvPr>
        </p:nvSpPr>
        <p:spPr>
          <a:xfrm>
            <a:off x="457200" y="1447800"/>
            <a:ext cx="8305800" cy="5105400"/>
          </a:xfrm>
        </p:spPr>
        <p:txBody>
          <a:bodyPr>
            <a:normAutofit fontScale="85000" lnSpcReduction="20000"/>
          </a:bodyPr>
          <a:lstStyle/>
          <a:p>
            <a:pPr algn="l" rtl="0">
              <a:buNone/>
            </a:pPr>
            <a:r>
              <a:rPr lang="en-US" b="1" i="1" dirty="0"/>
              <a:t>used to, be used to, get used to</a:t>
            </a:r>
            <a:endParaRPr lang="en-US" i="1" dirty="0"/>
          </a:p>
          <a:p>
            <a:pPr algn="l" rtl="0"/>
            <a:r>
              <a:rPr lang="en-US" b="1" i="1" dirty="0">
                <a:solidFill>
                  <a:srgbClr val="D802C9"/>
                </a:solidFill>
              </a:rPr>
              <a:t>used to / didn't use to</a:t>
            </a:r>
            <a:r>
              <a:rPr lang="en-US" b="1" dirty="0">
                <a:solidFill>
                  <a:srgbClr val="D802C9"/>
                </a:solidFill>
              </a:rPr>
              <a:t> + infinitive</a:t>
            </a:r>
            <a:endParaRPr lang="en-US" dirty="0">
              <a:solidFill>
                <a:srgbClr val="D802C9"/>
              </a:solidFill>
            </a:endParaRPr>
          </a:p>
          <a:p>
            <a:pPr algn="l" rtl="0">
              <a:buNone/>
            </a:pPr>
            <a:r>
              <a:rPr lang="en-US" dirty="0"/>
              <a:t>I </a:t>
            </a:r>
            <a:r>
              <a:rPr lang="en-US" b="1" dirty="0"/>
              <a:t>used to drink </a:t>
            </a:r>
            <a:r>
              <a:rPr lang="en-US" dirty="0"/>
              <a:t>five cups of coffee a day, but now I only drink tea. </a:t>
            </a:r>
          </a:p>
          <a:p>
            <a:pPr algn="l" rtl="0">
              <a:buNone/>
            </a:pPr>
            <a:r>
              <a:rPr lang="en-US" dirty="0"/>
              <a:t>When I lived in France as a child I </a:t>
            </a:r>
            <a:r>
              <a:rPr lang="en-US" b="1" dirty="0"/>
              <a:t>used to have </a:t>
            </a:r>
            <a:r>
              <a:rPr lang="en-US" dirty="0"/>
              <a:t>croissants for breakfast. </a:t>
            </a:r>
          </a:p>
          <a:p>
            <a:pPr algn="l" rtl="0">
              <a:buNone/>
            </a:pPr>
            <a:r>
              <a:rPr lang="en-US" dirty="0"/>
              <a:t>I didn’t recognize him. He </a:t>
            </a:r>
            <a:r>
              <a:rPr lang="en-US" b="1" dirty="0"/>
              <a:t>didn’t use to have </a:t>
            </a:r>
            <a:r>
              <a:rPr lang="en-US" dirty="0"/>
              <a:t>a beard.</a:t>
            </a:r>
          </a:p>
          <a:p>
            <a:pPr algn="l" rtl="0">
              <a:buFont typeface="Wingdings" pitchFamily="2" charset="2"/>
              <a:buChar char="Ø"/>
            </a:pPr>
            <a:r>
              <a:rPr lang="en-US" dirty="0"/>
              <a:t>Use </a:t>
            </a:r>
            <a:r>
              <a:rPr lang="en-US" b="1" i="1" dirty="0">
                <a:solidFill>
                  <a:srgbClr val="0070C0"/>
                </a:solidFill>
              </a:rPr>
              <a:t>used to / didn’t use to</a:t>
            </a:r>
            <a:r>
              <a:rPr lang="en-US" b="1" dirty="0">
                <a:solidFill>
                  <a:srgbClr val="0070C0"/>
                </a:solidFill>
              </a:rPr>
              <a:t> + infinitive</a:t>
            </a:r>
            <a:r>
              <a:rPr lang="en-US" dirty="0"/>
              <a:t> to talk about </a:t>
            </a:r>
            <a:r>
              <a:rPr lang="en-US" b="1" dirty="0"/>
              <a:t>past habits or repeated actions or situations / states </a:t>
            </a:r>
            <a:r>
              <a:rPr lang="en-US" dirty="0"/>
              <a:t>which have changed.</a:t>
            </a:r>
            <a:r>
              <a:rPr lang="en-US" b="1" dirty="0"/>
              <a:t> </a:t>
            </a:r>
          </a:p>
          <a:p>
            <a:pPr algn="l" rtl="0">
              <a:buFont typeface="Wingdings" pitchFamily="2" charset="2"/>
              <a:buChar char="v"/>
            </a:pPr>
            <a:r>
              <a:rPr lang="en-US" i="1" dirty="0"/>
              <a:t>used to</a:t>
            </a:r>
            <a:r>
              <a:rPr lang="en-US" dirty="0"/>
              <a:t> doesn’t exist in the present tense. For present habits, use </a:t>
            </a:r>
            <a:r>
              <a:rPr lang="en-US" b="1" i="1" dirty="0">
                <a:solidFill>
                  <a:srgbClr val="0070C0"/>
                </a:solidFill>
              </a:rPr>
              <a:t>usually + </a:t>
            </a:r>
            <a:r>
              <a:rPr lang="en-US" b="1" dirty="0">
                <a:solidFill>
                  <a:srgbClr val="0070C0"/>
                </a:solidFill>
              </a:rPr>
              <a:t>the present simple</a:t>
            </a:r>
            <a:r>
              <a:rPr lang="en-US" dirty="0"/>
              <a:t>, </a:t>
            </a:r>
          </a:p>
          <a:p>
            <a:pPr algn="l" rtl="0">
              <a:buNone/>
            </a:pPr>
            <a:r>
              <a:rPr lang="en-US" dirty="0"/>
              <a:t>    e.g. </a:t>
            </a:r>
            <a:r>
              <a:rPr lang="en-US" i="1" dirty="0"/>
              <a:t>I </a:t>
            </a:r>
            <a:r>
              <a:rPr lang="en-US" b="1" i="1" dirty="0"/>
              <a:t>usually walk</a:t>
            </a:r>
            <a:r>
              <a:rPr lang="en-US" i="1" dirty="0"/>
              <a:t> to work.</a:t>
            </a:r>
            <a:r>
              <a:rPr lang="en-US" dirty="0"/>
              <a:t> </a:t>
            </a:r>
            <a:r>
              <a:rPr lang="en-US" b="1" dirty="0"/>
              <a:t>NOT</a:t>
            </a:r>
            <a:r>
              <a:rPr lang="en-US" dirty="0"/>
              <a:t> </a:t>
            </a:r>
            <a:r>
              <a:rPr lang="en-US" i="1" strike="sngStrike" dirty="0"/>
              <a:t>I use to walk to work</a:t>
            </a:r>
            <a:r>
              <a:rPr lang="en-US" i="1" dirty="0"/>
              <a:t>.</a:t>
            </a:r>
            <a:endParaRPr lang="en-US" dirty="0"/>
          </a:p>
          <a:p>
            <a:pPr algn="l" rtl="0">
              <a:buFont typeface="Wingdings" pitchFamily="2" charset="2"/>
              <a:buChar char="Ø"/>
            </a:pPr>
            <a:endParaRPr lang="ar-SY"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68352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850" fill="hold"/>
                                        <p:tgtEl>
                                          <p:spTgt spid="4"/>
                                        </p:tgtEl>
                                      </p:cBhvr>
                                    </p:cmd>
                                  </p:childTnLst>
                                </p:cTn>
                              </p:par>
                            </p:childTnLst>
                          </p:cTn>
                        </p:par>
                      </p:childTnLst>
                    </p:cTn>
                  </p:par>
                </p:childTnLst>
              </p:cTn>
              <p:nextCondLst>
                <p:cond evt="onClick" delay="0">
                  <p:tgtEl>
                    <p:spTgt spid="4"/>
                  </p:tgtEl>
                </p:cond>
              </p:nextCondLst>
            </p:seq>
            <p:audio>
              <p:cMediaNode vol="10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020762"/>
          </a:xfrm>
          <a:solidFill>
            <a:schemeClr val="accent4">
              <a:lumMod val="20000"/>
              <a:lumOff val="80000"/>
            </a:schemeClr>
          </a:solidFill>
        </p:spPr>
        <p:txBody>
          <a:bodyPr>
            <a:normAutofit/>
          </a:bodyPr>
          <a:lstStyle/>
          <a:p>
            <a:pPr algn="l" rtl="0"/>
            <a:r>
              <a:rPr lang="en-US" sz="2800" b="1" dirty="0"/>
              <a:t>GRAMMAR BANK                                        </a:t>
            </a:r>
            <a:r>
              <a:rPr lang="en-US" sz="2800" b="1" i="1" dirty="0"/>
              <a:t>p. 140</a:t>
            </a:r>
            <a:r>
              <a:rPr lang="en-US" sz="2800" b="1" dirty="0"/>
              <a:t/>
            </a:r>
            <a:br>
              <a:rPr lang="en-US" sz="2800" b="1" dirty="0"/>
            </a:br>
            <a:r>
              <a:rPr lang="en-US" sz="2800" b="1" dirty="0"/>
              <a:t>5B  </a:t>
            </a:r>
            <a:r>
              <a:rPr lang="en-US" sz="2800" b="1" i="1" dirty="0"/>
              <a:t>used to, be used to, get used to</a:t>
            </a:r>
            <a:endParaRPr lang="ar-SY" sz="2800" b="1" dirty="0"/>
          </a:p>
        </p:txBody>
      </p:sp>
      <p:sp>
        <p:nvSpPr>
          <p:cNvPr id="3" name="عنصر نائب للمحتوى 2"/>
          <p:cNvSpPr>
            <a:spLocks noGrp="1"/>
          </p:cNvSpPr>
          <p:nvPr>
            <p:ph idx="1"/>
          </p:nvPr>
        </p:nvSpPr>
        <p:spPr>
          <a:xfrm>
            <a:off x="457200" y="1447800"/>
            <a:ext cx="8305800" cy="5105400"/>
          </a:xfrm>
        </p:spPr>
        <p:txBody>
          <a:bodyPr>
            <a:normAutofit/>
          </a:bodyPr>
          <a:lstStyle/>
          <a:p>
            <a:pPr algn="l" rtl="0">
              <a:buFont typeface="Wingdings" pitchFamily="2" charset="2"/>
              <a:buChar char="Ø"/>
            </a:pPr>
            <a:endParaRPr lang="en-US" sz="2800" dirty="0"/>
          </a:p>
          <a:p>
            <a:pPr algn="l" rtl="0">
              <a:buFont typeface="Wingdings" pitchFamily="2" charset="2"/>
              <a:buChar char="Ø"/>
            </a:pPr>
            <a:r>
              <a:rPr lang="en-US" sz="2800" dirty="0"/>
              <a:t>You can also use </a:t>
            </a:r>
            <a:r>
              <a:rPr lang="en-US" sz="2800" b="1" i="1" dirty="0">
                <a:solidFill>
                  <a:srgbClr val="0070C0"/>
                </a:solidFill>
              </a:rPr>
              <a:t>would</a:t>
            </a:r>
            <a:r>
              <a:rPr lang="en-US" sz="2800" dirty="0"/>
              <a:t> to refer to repeated </a:t>
            </a:r>
            <a:r>
              <a:rPr lang="en-US" sz="2800" b="1" u="sng" dirty="0"/>
              <a:t>actions</a:t>
            </a:r>
            <a:r>
              <a:rPr lang="en-US" sz="2800" dirty="0"/>
              <a:t> in the past. </a:t>
            </a:r>
          </a:p>
          <a:p>
            <a:pPr algn="l" rtl="0">
              <a:buNone/>
            </a:pPr>
            <a:r>
              <a:rPr lang="en-US" sz="2800" i="1" dirty="0"/>
              <a:t>    When I lived in France as a child I </a:t>
            </a:r>
            <a:r>
              <a:rPr lang="en-US" sz="2800" b="1" i="1" dirty="0"/>
              <a:t>would</a:t>
            </a:r>
            <a:r>
              <a:rPr lang="en-US" sz="2800" i="1" dirty="0"/>
              <a:t> always eat croissants for breakfast.</a:t>
            </a:r>
            <a:r>
              <a:rPr lang="en-US" sz="2800" dirty="0"/>
              <a:t> </a:t>
            </a:r>
          </a:p>
          <a:p>
            <a:pPr algn="l" rtl="0">
              <a:buNone/>
            </a:pPr>
            <a:r>
              <a:rPr lang="en-US" sz="2800" dirty="0"/>
              <a:t>    But you can’t use </a:t>
            </a:r>
            <a:r>
              <a:rPr lang="en-US" sz="2800" i="1" dirty="0"/>
              <a:t>would</a:t>
            </a:r>
            <a:r>
              <a:rPr lang="en-US" sz="2800" dirty="0"/>
              <a:t> with non-action verbs. </a:t>
            </a:r>
            <a:r>
              <a:rPr lang="en-US" sz="2800" b="1" dirty="0"/>
              <a:t>NOT</a:t>
            </a:r>
            <a:r>
              <a:rPr lang="en-US" sz="2800" dirty="0"/>
              <a:t>   </a:t>
            </a:r>
            <a:r>
              <a:rPr lang="en-US" sz="2800" i="1" strike="sngStrike" dirty="0"/>
              <a:t>I didn’t recognize him. He wouldn’t have a beard.</a:t>
            </a:r>
            <a:endParaRPr lang="ar-SY" sz="2800"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44218" y="48021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92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600200"/>
            <a:ext cx="8229600" cy="4495800"/>
          </a:xfrm>
        </p:spPr>
        <p:txBody>
          <a:bodyPr>
            <a:normAutofit/>
          </a:bodyPr>
          <a:lstStyle/>
          <a:p>
            <a:pPr algn="l" rtl="0"/>
            <a:r>
              <a:rPr lang="en-US" sz="2800" b="1" i="1" dirty="0">
                <a:solidFill>
                  <a:srgbClr val="D802C9"/>
                </a:solidFill>
              </a:rPr>
              <a:t>be used to</a:t>
            </a:r>
            <a:r>
              <a:rPr lang="en-US" sz="2800" b="1" dirty="0">
                <a:solidFill>
                  <a:srgbClr val="D802C9"/>
                </a:solidFill>
              </a:rPr>
              <a:t> + gerund</a:t>
            </a:r>
          </a:p>
          <a:p>
            <a:pPr marL="514350" indent="-514350" algn="l" rtl="0">
              <a:buAutoNum type="arabicPeriod"/>
            </a:pPr>
            <a:r>
              <a:rPr lang="en-US" sz="2800" dirty="0"/>
              <a:t>Carlos has lived in London for years. He’</a:t>
            </a:r>
            <a:r>
              <a:rPr lang="en-US" sz="2800" b="1" dirty="0"/>
              <a:t>s</a:t>
            </a:r>
            <a:r>
              <a:rPr lang="en-US" sz="2800" dirty="0"/>
              <a:t> </a:t>
            </a:r>
            <a:r>
              <a:rPr lang="en-US" sz="2800" b="1" dirty="0"/>
              <a:t>used to driving </a:t>
            </a:r>
            <a:r>
              <a:rPr lang="en-US" sz="2800" dirty="0"/>
              <a:t>on the left.</a:t>
            </a:r>
          </a:p>
          <a:p>
            <a:pPr marL="514350" indent="-514350" algn="l" rtl="0">
              <a:buAutoNum type="arabicPeriod"/>
            </a:pPr>
            <a:r>
              <a:rPr lang="en-US" sz="2800" dirty="0"/>
              <a:t>I’</a:t>
            </a:r>
            <a:r>
              <a:rPr lang="en-US" sz="2800" b="1" dirty="0"/>
              <a:t>m</a:t>
            </a:r>
            <a:r>
              <a:rPr lang="en-US" sz="2800" dirty="0"/>
              <a:t> </a:t>
            </a:r>
            <a:r>
              <a:rPr lang="en-US" sz="2800" b="1" dirty="0"/>
              <a:t>not used to sleeping</a:t>
            </a:r>
            <a:r>
              <a:rPr lang="en-US" sz="2800" dirty="0"/>
              <a:t> with a duvet. I’ve always slept with blankets.</a:t>
            </a:r>
          </a:p>
          <a:p>
            <a:pPr marL="514350" indent="-514350" algn="l" rtl="0">
              <a:buFont typeface="Wingdings" pitchFamily="2" charset="2"/>
              <a:buChar char="Ø"/>
            </a:pPr>
            <a:r>
              <a:rPr lang="en-US" sz="2800" dirty="0"/>
              <a:t>Use </a:t>
            </a:r>
            <a:r>
              <a:rPr lang="en-US" sz="2800" b="1" i="1" dirty="0">
                <a:solidFill>
                  <a:srgbClr val="0070C0"/>
                </a:solidFill>
              </a:rPr>
              <a:t>be used to</a:t>
            </a:r>
            <a:r>
              <a:rPr lang="en-US" sz="2800" b="1" dirty="0">
                <a:solidFill>
                  <a:srgbClr val="0070C0"/>
                </a:solidFill>
              </a:rPr>
              <a:t> + gerund</a:t>
            </a:r>
            <a:r>
              <a:rPr lang="en-US" sz="2800" dirty="0"/>
              <a:t> to talk about a new situation which is now familiar or less strange.</a:t>
            </a:r>
          </a:p>
        </p:txBody>
      </p:sp>
      <p:sp>
        <p:nvSpPr>
          <p:cNvPr id="4" name="عنوان 1"/>
          <p:cNvSpPr txBox="1">
            <a:spLocks/>
          </p:cNvSpPr>
          <p:nvPr/>
        </p:nvSpPr>
        <p:spPr>
          <a:xfrm>
            <a:off x="457200" y="304800"/>
            <a:ext cx="8305800" cy="1020762"/>
          </a:xfrm>
          <a:prstGeom prst="rect">
            <a:avLst/>
          </a:prstGeom>
          <a:solidFill>
            <a:schemeClr val="accent4">
              <a:lumMod val="20000"/>
              <a:lumOff val="80000"/>
            </a:schemeClr>
          </a:solidFill>
        </p:spPr>
        <p:txBody>
          <a:bodyPr vert="horz" lIns="91440" tIns="45720" rIns="91440" bIns="45720" rtlCol="1"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j-lt"/>
                <a:ea typeface="+mj-ea"/>
                <a:cs typeface="+mj-cs"/>
              </a:rPr>
              <a:t>GRAMMAR BANK                                        </a:t>
            </a:r>
            <a:r>
              <a:rPr kumimoji="0" lang="en-US" sz="2800" b="1" i="1" u="none" strike="noStrike" kern="1200" cap="none" spc="0" normalizeH="0" baseline="0" noProof="0" dirty="0">
                <a:ln>
                  <a:noFill/>
                </a:ln>
                <a:solidFill>
                  <a:schemeClr val="tx1"/>
                </a:solidFill>
                <a:effectLst/>
                <a:uLnTx/>
                <a:uFillTx/>
                <a:latin typeface="+mj-lt"/>
                <a:ea typeface="+mj-ea"/>
                <a:cs typeface="+mj-cs"/>
              </a:rPr>
              <a:t>p. 140</a:t>
            </a:r>
            <a:r>
              <a:rPr kumimoji="0" lang="en-US" sz="2800" b="1" i="0" u="none" strike="noStrike" kern="1200" cap="none" spc="0" normalizeH="0" baseline="0" noProof="0" dirty="0">
                <a:ln>
                  <a:noFill/>
                </a:ln>
                <a:solidFill>
                  <a:schemeClr val="tx1"/>
                </a:solidFill>
                <a:effectLst/>
                <a:uLnTx/>
                <a:uFillTx/>
                <a:latin typeface="+mj-lt"/>
                <a:ea typeface="+mj-ea"/>
                <a:cs typeface="+mj-cs"/>
              </a:rPr>
              <a:t/>
            </a:r>
            <a:br>
              <a:rPr kumimoji="0" lang="en-US" sz="2800" b="1" i="0" u="none" strike="noStrike" kern="1200" cap="none" spc="0" normalizeH="0" baseline="0" noProof="0" dirty="0">
                <a:ln>
                  <a:noFill/>
                </a:ln>
                <a:solidFill>
                  <a:schemeClr val="tx1"/>
                </a:solidFill>
                <a:effectLst/>
                <a:uLnTx/>
                <a:uFillTx/>
                <a:latin typeface="+mj-lt"/>
                <a:ea typeface="+mj-ea"/>
                <a:cs typeface="+mj-cs"/>
              </a:rPr>
            </a:br>
            <a:r>
              <a:rPr kumimoji="0" lang="en-US" sz="2800" b="1" i="0" u="none" strike="noStrike" kern="1200" cap="none" spc="0" normalizeH="0" baseline="0" noProof="0" dirty="0">
                <a:ln>
                  <a:noFill/>
                </a:ln>
                <a:solidFill>
                  <a:schemeClr val="tx1"/>
                </a:solidFill>
                <a:effectLst/>
                <a:uLnTx/>
                <a:uFillTx/>
                <a:latin typeface="+mj-lt"/>
                <a:ea typeface="+mj-ea"/>
                <a:cs typeface="+mj-cs"/>
              </a:rPr>
              <a:t>5B  </a:t>
            </a:r>
            <a:r>
              <a:rPr kumimoji="0" lang="en-US" sz="2800" b="1" i="1" u="none" strike="noStrike" kern="1200" cap="none" spc="0" normalizeH="0" baseline="0" noProof="0" dirty="0">
                <a:ln>
                  <a:noFill/>
                </a:ln>
                <a:solidFill>
                  <a:schemeClr val="tx1"/>
                </a:solidFill>
                <a:effectLst/>
                <a:uLnTx/>
                <a:uFillTx/>
                <a:latin typeface="+mj-lt"/>
                <a:ea typeface="+mj-ea"/>
                <a:cs typeface="+mj-cs"/>
              </a:rPr>
              <a:t>used to, be used to, get used to</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44218" y="548481"/>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32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676400"/>
            <a:ext cx="8534400" cy="4876800"/>
          </a:xfrm>
        </p:spPr>
        <p:txBody>
          <a:bodyPr>
            <a:normAutofit/>
          </a:bodyPr>
          <a:lstStyle/>
          <a:p>
            <a:pPr algn="l" rtl="0"/>
            <a:r>
              <a:rPr lang="en-US" sz="2800" b="1" i="1" dirty="0">
                <a:solidFill>
                  <a:srgbClr val="D802C9"/>
                </a:solidFill>
              </a:rPr>
              <a:t>get used to</a:t>
            </a:r>
            <a:r>
              <a:rPr lang="en-US" sz="2800" b="1" dirty="0">
                <a:solidFill>
                  <a:srgbClr val="D802C9"/>
                </a:solidFill>
              </a:rPr>
              <a:t> + gerund</a:t>
            </a:r>
          </a:p>
          <a:p>
            <a:pPr marL="514350" indent="-514350" algn="l" rtl="0">
              <a:buNone/>
            </a:pPr>
            <a:r>
              <a:rPr lang="en-US" sz="2800" dirty="0"/>
              <a:t>     </a:t>
            </a:r>
            <a:r>
              <a:rPr lang="en-US" sz="2800" b="1" dirty="0"/>
              <a:t>A.</a:t>
            </a:r>
            <a:r>
              <a:rPr lang="en-US" sz="2800" dirty="0"/>
              <a:t> I can’t </a:t>
            </a:r>
            <a:r>
              <a:rPr lang="en-US" sz="2800" b="1" dirty="0"/>
              <a:t>get used to working </a:t>
            </a:r>
            <a:r>
              <a:rPr lang="en-US" sz="2800" dirty="0"/>
              <a:t>at night. I feel</a:t>
            </a:r>
            <a:r>
              <a:rPr lang="en-US" sz="2800" b="1" dirty="0"/>
              <a:t> </a:t>
            </a:r>
            <a:r>
              <a:rPr lang="en-US" sz="2800" dirty="0"/>
              <a:t>tired all the time.</a:t>
            </a:r>
          </a:p>
          <a:p>
            <a:pPr marL="514350" indent="-514350" algn="l" rtl="0">
              <a:buNone/>
            </a:pPr>
            <a:r>
              <a:rPr lang="en-US" sz="2800" b="1" dirty="0"/>
              <a:t>     B. </a:t>
            </a:r>
            <a:r>
              <a:rPr lang="en-US" sz="2800" dirty="0"/>
              <a:t>Don’t worry. You’ll soon </a:t>
            </a:r>
            <a:r>
              <a:rPr lang="en-US" sz="2800" b="1" dirty="0"/>
              <a:t>get used to it.</a:t>
            </a:r>
          </a:p>
          <a:p>
            <a:pPr marL="514350" indent="-514350" algn="l" rtl="0">
              <a:buFont typeface="Wingdings" pitchFamily="2" charset="2"/>
              <a:buChar char="Ø"/>
            </a:pPr>
            <a:r>
              <a:rPr lang="en-US" sz="2800" dirty="0"/>
              <a:t>Use </a:t>
            </a:r>
            <a:r>
              <a:rPr lang="en-US" sz="2800" b="1" i="1" dirty="0">
                <a:solidFill>
                  <a:srgbClr val="0070C0"/>
                </a:solidFill>
              </a:rPr>
              <a:t>get used to</a:t>
            </a:r>
            <a:r>
              <a:rPr lang="en-US" sz="2800" b="1" dirty="0">
                <a:solidFill>
                  <a:srgbClr val="0070C0"/>
                </a:solidFill>
              </a:rPr>
              <a:t> + gerund</a:t>
            </a:r>
            <a:r>
              <a:rPr lang="en-US" sz="2800" dirty="0"/>
              <a:t> to talk about a new situation which is </a:t>
            </a:r>
            <a:r>
              <a:rPr lang="en-US" sz="2800" b="1" dirty="0"/>
              <a:t>becoming </a:t>
            </a:r>
            <a:r>
              <a:rPr lang="en-US" sz="2800" dirty="0"/>
              <a:t>familiar or less strange.</a:t>
            </a:r>
          </a:p>
          <a:p>
            <a:pPr marL="514350" indent="-514350" algn="l" rtl="0">
              <a:buFont typeface="Wingdings" pitchFamily="2" charset="2"/>
              <a:buChar char="Ø"/>
            </a:pPr>
            <a:r>
              <a:rPr lang="en-US" sz="2800" dirty="0"/>
              <a:t>You can’t use the infinitive after </a:t>
            </a:r>
            <a:r>
              <a:rPr lang="en-US" sz="2800" i="1" dirty="0"/>
              <a:t>be / get used to. </a:t>
            </a:r>
            <a:r>
              <a:rPr lang="en-US" sz="2800" b="1" dirty="0"/>
              <a:t>NOT </a:t>
            </a:r>
            <a:r>
              <a:rPr lang="en-US" sz="2800" i="1" strike="sngStrike" dirty="0"/>
              <a:t>He’s used to drive on the left.</a:t>
            </a:r>
            <a:endParaRPr lang="ar-SY" sz="2800" dirty="0"/>
          </a:p>
        </p:txBody>
      </p:sp>
      <p:sp>
        <p:nvSpPr>
          <p:cNvPr id="4" name="عنوان 1"/>
          <p:cNvSpPr txBox="1">
            <a:spLocks/>
          </p:cNvSpPr>
          <p:nvPr/>
        </p:nvSpPr>
        <p:spPr>
          <a:xfrm>
            <a:off x="457200" y="304800"/>
            <a:ext cx="8305800" cy="1020762"/>
          </a:xfrm>
          <a:prstGeom prst="rect">
            <a:avLst/>
          </a:prstGeom>
          <a:solidFill>
            <a:schemeClr val="accent4">
              <a:lumMod val="20000"/>
              <a:lumOff val="80000"/>
            </a:schemeClr>
          </a:solidFill>
        </p:spPr>
        <p:txBody>
          <a:bodyPr vert="horz" lIns="91440" tIns="45720" rIns="91440" bIns="45720" rtlCol="1"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j-lt"/>
                <a:ea typeface="+mj-ea"/>
                <a:cs typeface="+mj-cs"/>
              </a:rPr>
              <a:t>GRAMMAR BANK                                        </a:t>
            </a:r>
            <a:r>
              <a:rPr kumimoji="0" lang="en-US" sz="2800" b="1" i="1" u="none" strike="noStrike" kern="1200" cap="none" spc="0" normalizeH="0" baseline="0" noProof="0" dirty="0">
                <a:ln>
                  <a:noFill/>
                </a:ln>
                <a:solidFill>
                  <a:schemeClr val="tx1"/>
                </a:solidFill>
                <a:effectLst/>
                <a:uLnTx/>
                <a:uFillTx/>
                <a:latin typeface="+mj-lt"/>
                <a:ea typeface="+mj-ea"/>
                <a:cs typeface="+mj-cs"/>
              </a:rPr>
              <a:t>p. 140</a:t>
            </a:r>
            <a:r>
              <a:rPr kumimoji="0" lang="en-US" sz="2800" b="1" i="0" u="none" strike="noStrike" kern="1200" cap="none" spc="0" normalizeH="0" baseline="0" noProof="0" dirty="0">
                <a:ln>
                  <a:noFill/>
                </a:ln>
                <a:solidFill>
                  <a:schemeClr val="tx1"/>
                </a:solidFill>
                <a:effectLst/>
                <a:uLnTx/>
                <a:uFillTx/>
                <a:latin typeface="+mj-lt"/>
                <a:ea typeface="+mj-ea"/>
                <a:cs typeface="+mj-cs"/>
              </a:rPr>
              <a:t/>
            </a:r>
            <a:br>
              <a:rPr kumimoji="0" lang="en-US" sz="2800" b="1" i="0" u="none" strike="noStrike" kern="1200" cap="none" spc="0" normalizeH="0" baseline="0" noProof="0" dirty="0">
                <a:ln>
                  <a:noFill/>
                </a:ln>
                <a:solidFill>
                  <a:schemeClr val="tx1"/>
                </a:solidFill>
                <a:effectLst/>
                <a:uLnTx/>
                <a:uFillTx/>
                <a:latin typeface="+mj-lt"/>
                <a:ea typeface="+mj-ea"/>
                <a:cs typeface="+mj-cs"/>
              </a:rPr>
            </a:br>
            <a:r>
              <a:rPr kumimoji="0" lang="en-US" sz="2800" b="1" i="0" u="none" strike="noStrike" kern="1200" cap="none" spc="0" normalizeH="0" baseline="0" noProof="0" dirty="0">
                <a:ln>
                  <a:noFill/>
                </a:ln>
                <a:solidFill>
                  <a:schemeClr val="tx1"/>
                </a:solidFill>
                <a:effectLst/>
                <a:uLnTx/>
                <a:uFillTx/>
                <a:latin typeface="+mj-lt"/>
                <a:ea typeface="+mj-ea"/>
                <a:cs typeface="+mj-cs"/>
              </a:rPr>
              <a:t>5B  </a:t>
            </a:r>
            <a:r>
              <a:rPr kumimoji="0" lang="en-US" sz="2800" b="1" i="1" u="none" strike="noStrike" kern="1200" cap="none" spc="0" normalizeH="0" baseline="0" noProof="0" dirty="0">
                <a:ln>
                  <a:noFill/>
                </a:ln>
                <a:solidFill>
                  <a:schemeClr val="tx1"/>
                </a:solidFill>
                <a:effectLst/>
                <a:uLnTx/>
                <a:uFillTx/>
                <a:latin typeface="+mj-lt"/>
                <a:ea typeface="+mj-ea"/>
                <a:cs typeface="+mj-cs"/>
              </a:rPr>
              <a:t>used to, be used to, get used to</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61501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85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14400"/>
            <a:ext cx="8382000" cy="5562600"/>
          </a:xfrm>
        </p:spPr>
        <p:txBody>
          <a:bodyPr>
            <a:normAutofit/>
          </a:bodyPr>
          <a:lstStyle/>
          <a:p>
            <a:pPr marL="514350" indent="-514350" algn="l" rtl="0">
              <a:buAutoNum type="alphaLcPeriod"/>
            </a:pPr>
            <a:r>
              <a:rPr lang="en-US" sz="2800" dirty="0"/>
              <a:t>Right (</a:t>
            </a:r>
            <a:r>
              <a:rPr lang="en-US" sz="2800" b="1" dirty="0">
                <a:solidFill>
                  <a:srgbClr val="0070C0"/>
                </a:solidFill>
              </a:rPr>
              <a:t>✓</a:t>
            </a:r>
            <a:r>
              <a:rPr lang="en-US" sz="2800" dirty="0"/>
              <a:t>) or wrong (</a:t>
            </a:r>
            <a:r>
              <a:rPr lang="en-US" sz="2800" b="1" dirty="0">
                <a:solidFill>
                  <a:srgbClr val="0070C0"/>
                </a:solidFill>
              </a:rPr>
              <a:t>X</a:t>
            </a:r>
            <a:r>
              <a:rPr lang="en-US" sz="2800" dirty="0"/>
              <a:t>)? Correct the wrong phrases. </a:t>
            </a:r>
            <a:r>
              <a:rPr lang="en-US" sz="2800" b="1" dirty="0">
                <a:solidFill>
                  <a:srgbClr val="7030A0"/>
                </a:solidFill>
              </a:rPr>
              <a:t>Click to check your answers.</a:t>
            </a:r>
          </a:p>
          <a:p>
            <a:pPr marL="514350" indent="-514350" algn="l" rtl="0">
              <a:buNone/>
            </a:pPr>
            <a:r>
              <a:rPr lang="en-US" sz="2800" b="1" dirty="0">
                <a:solidFill>
                  <a:srgbClr val="7030A0"/>
                </a:solidFill>
              </a:rPr>
              <a:t>       </a:t>
            </a:r>
            <a:r>
              <a:rPr lang="en-US" sz="2800" dirty="0"/>
              <a:t>She </a:t>
            </a:r>
            <a:r>
              <a:rPr lang="en-US" sz="2800" b="1" dirty="0"/>
              <a:t>isn’t used to have</a:t>
            </a:r>
            <a:r>
              <a:rPr lang="en-US" sz="2800" dirty="0"/>
              <a:t> a big dinner in the evening.   </a:t>
            </a:r>
            <a:r>
              <a:rPr lang="en-US" sz="2800" b="1" dirty="0">
                <a:solidFill>
                  <a:srgbClr val="0070C0"/>
                </a:solidFill>
              </a:rPr>
              <a:t>X</a:t>
            </a:r>
            <a:r>
              <a:rPr lang="en-US" sz="2800" dirty="0"/>
              <a:t>    </a:t>
            </a:r>
            <a:r>
              <a:rPr lang="en-US" sz="2800" b="1" i="1" dirty="0">
                <a:solidFill>
                  <a:srgbClr val="0070C0"/>
                </a:solidFill>
              </a:rPr>
              <a:t>isn’t used to having</a:t>
            </a:r>
          </a:p>
          <a:p>
            <a:pPr marL="514350" indent="-514350" algn="l" rtl="0">
              <a:buAutoNum type="arabicPeriod"/>
            </a:pPr>
            <a:r>
              <a:rPr lang="en-US" sz="2800" dirty="0"/>
              <a:t>Nowadays I </a:t>
            </a:r>
            <a:r>
              <a:rPr lang="en-US" sz="2800" b="1" dirty="0"/>
              <a:t>use to go </a:t>
            </a:r>
            <a:r>
              <a:rPr lang="en-US" sz="2800" dirty="0"/>
              <a:t>to bed early.</a:t>
            </a:r>
          </a:p>
          <a:p>
            <a:pPr marL="514350" indent="-514350" algn="l" rtl="0">
              <a:buAutoNum type="arabicPeriod"/>
            </a:pPr>
            <a:endParaRPr lang="en-US" sz="2800" dirty="0"/>
          </a:p>
          <a:p>
            <a:pPr marL="514350" indent="-514350" algn="l" rtl="0">
              <a:buAutoNum type="arabicPeriod"/>
            </a:pPr>
            <a:r>
              <a:rPr lang="en-US" sz="2800" dirty="0"/>
              <a:t>When we visited our friends in London we couldn’t </a:t>
            </a:r>
            <a:r>
              <a:rPr lang="en-US" sz="2800" b="1" dirty="0"/>
              <a:t>get used to drink</a:t>
            </a:r>
            <a:r>
              <a:rPr lang="en-US" sz="2800" dirty="0"/>
              <a:t> tea with breakfast.</a:t>
            </a:r>
          </a:p>
          <a:p>
            <a:pPr marL="514350" indent="-514350" algn="l" rtl="0">
              <a:buAutoNum type="arabicPeriod"/>
            </a:pPr>
            <a:endParaRPr lang="en-US" sz="2800" dirty="0"/>
          </a:p>
          <a:p>
            <a:pPr marL="514350" indent="-514350" algn="l" rtl="0">
              <a:buAutoNum type="arabicPeriod"/>
            </a:pPr>
            <a:r>
              <a:rPr lang="en-US" sz="2800" dirty="0"/>
              <a:t>Sorry, </a:t>
            </a:r>
            <a:r>
              <a:rPr lang="en-US" sz="2800" b="1" dirty="0"/>
              <a:t>I’m not used to staying up</a:t>
            </a:r>
            <a:r>
              <a:rPr lang="en-US" sz="2800" dirty="0"/>
              <a:t> so late. I’m usually in bed by midnight.</a:t>
            </a:r>
          </a:p>
          <a:p>
            <a:pPr marL="514350" indent="-514350" algn="l" rtl="0">
              <a:buNone/>
            </a:pPr>
            <a:endParaRPr lang="en-US" sz="2800" dirty="0"/>
          </a:p>
        </p:txBody>
      </p:sp>
      <p:sp>
        <p:nvSpPr>
          <p:cNvPr id="5" name="عنوان 1"/>
          <p:cNvSpPr txBox="1">
            <a:spLocks noGrp="1"/>
          </p:cNvSpPr>
          <p:nvPr>
            <p:ph type="title"/>
          </p:nvPr>
        </p:nvSpPr>
        <p:spPr>
          <a:xfrm>
            <a:off x="457200" y="274638"/>
            <a:ext cx="8229600" cy="563562"/>
          </a:xfrm>
          <a:prstGeom prst="rect">
            <a:avLst/>
          </a:prstGeom>
          <a:solidFill>
            <a:schemeClr val="accent4">
              <a:lumMod val="20000"/>
              <a:lumOff val="80000"/>
            </a:schemeClr>
          </a:solidFill>
        </p:spPr>
        <p:txBody>
          <a:bodyPr vert="horz" lIns="91440" tIns="45720" rIns="91440" bIns="45720" rtlCol="1" anchor="ctr">
            <a:normAutofit/>
          </a:bodyPr>
          <a:lstStyle/>
          <a:p>
            <a:pPr lvl="0" algn="l" rtl="0"/>
            <a:r>
              <a:rPr lang="en-US" sz="2800" b="1" dirty="0"/>
              <a:t>5B  </a:t>
            </a:r>
            <a:r>
              <a:rPr lang="en-US" sz="2800" b="1" i="1" dirty="0"/>
              <a:t>used to, be used to, get used to</a:t>
            </a:r>
            <a:r>
              <a:rPr kumimoji="0" lang="en-US" sz="2800" b="1" i="0" u="none" strike="noStrike" kern="1200" cap="none" spc="0" normalizeH="0" baseline="0" noProof="0" dirty="0">
                <a:ln>
                  <a:noFill/>
                </a:ln>
                <a:solidFill>
                  <a:schemeClr val="tx1"/>
                </a:solidFill>
                <a:effectLst/>
                <a:uLnTx/>
                <a:uFillTx/>
                <a:latin typeface="+mj-lt"/>
                <a:ea typeface="+mj-ea"/>
                <a:cs typeface="+mj-cs"/>
              </a:rPr>
              <a:t>             </a:t>
            </a:r>
            <a:r>
              <a:rPr kumimoji="0" lang="en-US" sz="2800" b="1" i="1" u="none" strike="noStrike" kern="1200" cap="none" spc="0" normalizeH="0" baseline="0" noProof="0" dirty="0">
                <a:ln>
                  <a:noFill/>
                </a:ln>
                <a:solidFill>
                  <a:schemeClr val="tx1"/>
                </a:solidFill>
                <a:effectLst/>
                <a:uLnTx/>
                <a:uFillTx/>
                <a:latin typeface="+mj-lt"/>
                <a:ea typeface="+mj-ea"/>
                <a:cs typeface="+mj-cs"/>
              </a:rPr>
              <a:t>p. 141</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مربع نص 5"/>
          <p:cNvSpPr txBox="1"/>
          <p:nvPr/>
        </p:nvSpPr>
        <p:spPr>
          <a:xfrm>
            <a:off x="990600" y="3276600"/>
            <a:ext cx="5486400" cy="523220"/>
          </a:xfrm>
          <a:prstGeom prst="rect">
            <a:avLst/>
          </a:prstGeom>
          <a:noFill/>
        </p:spPr>
        <p:txBody>
          <a:bodyPr wrap="square" rtlCol="1">
            <a:spAutoFit/>
          </a:bodyPr>
          <a:lstStyle/>
          <a:p>
            <a:pPr algn="l" rtl="0"/>
            <a:r>
              <a:rPr lang="en-US" sz="2800" b="1" dirty="0">
                <a:solidFill>
                  <a:srgbClr val="0070C0"/>
                </a:solidFill>
              </a:rPr>
              <a:t>X   usually go / ’m used to going</a:t>
            </a:r>
            <a:endParaRPr lang="ar-SY" sz="2800" b="1" dirty="0">
              <a:solidFill>
                <a:srgbClr val="0070C0"/>
              </a:solidFill>
            </a:endParaRPr>
          </a:p>
        </p:txBody>
      </p:sp>
      <p:sp>
        <p:nvSpPr>
          <p:cNvPr id="7" name="مربع نص 6"/>
          <p:cNvSpPr txBox="1"/>
          <p:nvPr/>
        </p:nvSpPr>
        <p:spPr>
          <a:xfrm>
            <a:off x="1066800" y="4724400"/>
            <a:ext cx="5486400" cy="523220"/>
          </a:xfrm>
          <a:prstGeom prst="rect">
            <a:avLst/>
          </a:prstGeom>
          <a:noFill/>
        </p:spPr>
        <p:txBody>
          <a:bodyPr wrap="square" rtlCol="1">
            <a:spAutoFit/>
          </a:bodyPr>
          <a:lstStyle/>
          <a:p>
            <a:pPr algn="l" rtl="0"/>
            <a:r>
              <a:rPr lang="en-US" sz="2800" b="1" dirty="0">
                <a:solidFill>
                  <a:srgbClr val="0070C0"/>
                </a:solidFill>
              </a:rPr>
              <a:t>X   get used to drinking</a:t>
            </a:r>
            <a:endParaRPr lang="ar-SY" sz="2800" b="1" dirty="0">
              <a:solidFill>
                <a:srgbClr val="0070C0"/>
              </a:solidFill>
            </a:endParaRPr>
          </a:p>
        </p:txBody>
      </p:sp>
      <p:sp>
        <p:nvSpPr>
          <p:cNvPr id="8" name="مربع نص 7"/>
          <p:cNvSpPr txBox="1"/>
          <p:nvPr/>
        </p:nvSpPr>
        <p:spPr>
          <a:xfrm>
            <a:off x="4038600" y="5715000"/>
            <a:ext cx="685800" cy="523220"/>
          </a:xfrm>
          <a:prstGeom prst="rect">
            <a:avLst/>
          </a:prstGeom>
          <a:noFill/>
        </p:spPr>
        <p:txBody>
          <a:bodyPr wrap="square" rtlCol="1">
            <a:spAutoFit/>
          </a:bodyPr>
          <a:lstStyle/>
          <a:p>
            <a:pPr algn="l" rtl="0"/>
            <a:r>
              <a:rPr lang="en-US" sz="2800" b="1" dirty="0">
                <a:solidFill>
                  <a:srgbClr val="0070C0"/>
                </a:solidFill>
              </a:rPr>
              <a:t>✓</a:t>
            </a:r>
            <a:endParaRPr lang="ar-SY" sz="2800" b="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27463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76410"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2"/>
                </p:tgtEl>
              </p:cMediaNode>
            </p:audio>
          </p:childTnLst>
        </p:cTn>
      </p:par>
    </p:tnLst>
    <p:bldLst>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14400"/>
            <a:ext cx="8382000" cy="5562600"/>
          </a:xfrm>
        </p:spPr>
        <p:txBody>
          <a:bodyPr>
            <a:normAutofit/>
          </a:bodyPr>
          <a:lstStyle/>
          <a:p>
            <a:pPr marL="514350" indent="-514350" algn="l" rtl="0">
              <a:buAutoNum type="alphaLcPeriod"/>
            </a:pPr>
            <a:r>
              <a:rPr lang="en-US" sz="2800" dirty="0"/>
              <a:t>Right (</a:t>
            </a:r>
            <a:r>
              <a:rPr lang="en-US" sz="2800" b="1" dirty="0">
                <a:solidFill>
                  <a:srgbClr val="0070C0"/>
                </a:solidFill>
              </a:rPr>
              <a:t>✓</a:t>
            </a:r>
            <a:r>
              <a:rPr lang="en-US" sz="2800" dirty="0"/>
              <a:t>) or wrong (</a:t>
            </a:r>
            <a:r>
              <a:rPr lang="en-US" sz="2800" b="1" dirty="0">
                <a:solidFill>
                  <a:srgbClr val="0070C0"/>
                </a:solidFill>
              </a:rPr>
              <a:t>X</a:t>
            </a:r>
            <a:r>
              <a:rPr lang="en-US" sz="2800" dirty="0"/>
              <a:t>)? Correct the wrong phrases. </a:t>
            </a:r>
          </a:p>
          <a:p>
            <a:pPr marL="514350" indent="-514350" algn="l" rtl="0">
              <a:buNone/>
            </a:pPr>
            <a:r>
              <a:rPr lang="en-US" sz="2800" b="1" dirty="0">
                <a:solidFill>
                  <a:srgbClr val="7030A0"/>
                </a:solidFill>
              </a:rPr>
              <a:t>      Click to check your answers.</a:t>
            </a:r>
          </a:p>
          <a:p>
            <a:pPr marL="514350" indent="-514350" algn="l" rtl="0">
              <a:buNone/>
            </a:pPr>
            <a:r>
              <a:rPr lang="en-US" sz="2800" dirty="0"/>
              <a:t>4. There </a:t>
            </a:r>
            <a:r>
              <a:rPr lang="en-US" sz="2800" b="1" dirty="0"/>
              <a:t>used to be </a:t>
            </a:r>
            <a:r>
              <a:rPr lang="en-US" sz="2800" dirty="0"/>
              <a:t>a cinema in our village, but it closed down three years ago.</a:t>
            </a:r>
          </a:p>
          <a:p>
            <a:pPr marL="514350" indent="-514350" algn="l" rtl="0">
              <a:buNone/>
            </a:pPr>
            <a:r>
              <a:rPr lang="en-US" sz="2800" dirty="0"/>
              <a:t>5. Paul </a:t>
            </a:r>
            <a:r>
              <a:rPr lang="en-US" sz="2800" b="1" dirty="0"/>
              <a:t>used to having</a:t>
            </a:r>
            <a:r>
              <a:rPr lang="en-US" sz="2800" dirty="0"/>
              <a:t> a beard when he was younger.</a:t>
            </a:r>
          </a:p>
          <a:p>
            <a:pPr marL="514350" indent="-514350" algn="l" rtl="0">
              <a:buNone/>
            </a:pPr>
            <a:endParaRPr lang="en-US" sz="2800" dirty="0"/>
          </a:p>
          <a:p>
            <a:pPr marL="514350" indent="-514350" algn="l" rtl="0">
              <a:buNone/>
            </a:pPr>
            <a:r>
              <a:rPr lang="en-US" sz="2800" b="1" dirty="0"/>
              <a:t>6. A. </a:t>
            </a:r>
            <a:r>
              <a:rPr lang="en-US" sz="2800" dirty="0"/>
              <a:t>I don’t think I could work at night.</a:t>
            </a:r>
          </a:p>
          <a:p>
            <a:pPr marL="514350" indent="-514350" algn="l" rtl="0">
              <a:buNone/>
            </a:pPr>
            <a:r>
              <a:rPr lang="en-US" sz="2800" b="1" dirty="0"/>
              <a:t>    B. </a:t>
            </a:r>
            <a:r>
              <a:rPr lang="en-US" sz="2800" dirty="0"/>
              <a:t>It’s not so bad. I </a:t>
            </a:r>
            <a:r>
              <a:rPr lang="en-US" sz="2800" b="1" dirty="0"/>
              <a:t>use to it</a:t>
            </a:r>
            <a:r>
              <a:rPr lang="en-US" sz="2800" dirty="0"/>
              <a:t> now.</a:t>
            </a:r>
          </a:p>
          <a:p>
            <a:pPr marL="514350" indent="-514350" algn="l" rtl="0">
              <a:buNone/>
            </a:pPr>
            <a:endParaRPr lang="en-US" sz="2800" dirty="0"/>
          </a:p>
          <a:p>
            <a:pPr marL="514350" indent="-514350" algn="l" rtl="0">
              <a:buNone/>
            </a:pPr>
            <a:r>
              <a:rPr lang="en-US" sz="2800" b="1" dirty="0"/>
              <a:t>7. Did you used to wear</a:t>
            </a:r>
            <a:r>
              <a:rPr lang="en-US" sz="2800" dirty="0"/>
              <a:t> a uniform at your school?</a:t>
            </a:r>
            <a:endParaRPr lang="ar-SY" sz="2800" dirty="0"/>
          </a:p>
        </p:txBody>
      </p:sp>
      <p:sp>
        <p:nvSpPr>
          <p:cNvPr id="5" name="عنوان 1"/>
          <p:cNvSpPr txBox="1">
            <a:spLocks noGrp="1"/>
          </p:cNvSpPr>
          <p:nvPr>
            <p:ph type="title"/>
          </p:nvPr>
        </p:nvSpPr>
        <p:spPr>
          <a:xfrm>
            <a:off x="457200" y="274638"/>
            <a:ext cx="8229600" cy="563562"/>
          </a:xfrm>
          <a:prstGeom prst="rect">
            <a:avLst/>
          </a:prstGeom>
          <a:solidFill>
            <a:schemeClr val="accent4">
              <a:lumMod val="20000"/>
              <a:lumOff val="80000"/>
            </a:schemeClr>
          </a:solidFill>
        </p:spPr>
        <p:txBody>
          <a:bodyPr vert="horz" lIns="91440" tIns="45720" rIns="91440" bIns="45720" rtlCol="1" anchor="ctr">
            <a:normAutofit/>
          </a:bodyPr>
          <a:lstStyle/>
          <a:p>
            <a:pPr lvl="0" algn="l" rtl="0"/>
            <a:r>
              <a:rPr lang="en-US" sz="2800" b="1" dirty="0"/>
              <a:t>5B  </a:t>
            </a:r>
            <a:r>
              <a:rPr lang="en-US" sz="2800" b="1" i="1" dirty="0"/>
              <a:t>used to, be used to, get used to</a:t>
            </a:r>
            <a:r>
              <a:rPr kumimoji="0" lang="en-US" sz="2800" b="1" i="0" u="none" strike="noStrike" kern="1200" cap="none" spc="0" normalizeH="0" baseline="0" noProof="0" dirty="0">
                <a:ln>
                  <a:noFill/>
                </a:ln>
                <a:solidFill>
                  <a:schemeClr val="tx1"/>
                </a:solidFill>
                <a:effectLst/>
                <a:uLnTx/>
                <a:uFillTx/>
                <a:latin typeface="+mj-lt"/>
                <a:ea typeface="+mj-ea"/>
                <a:cs typeface="+mj-cs"/>
              </a:rPr>
              <a:t>             </a:t>
            </a:r>
            <a:r>
              <a:rPr kumimoji="0" lang="en-US" sz="2800" b="1" i="1" u="none" strike="noStrike" kern="1200" cap="none" spc="0" normalizeH="0" baseline="0" noProof="0" dirty="0">
                <a:ln>
                  <a:noFill/>
                </a:ln>
                <a:solidFill>
                  <a:schemeClr val="tx1"/>
                </a:solidFill>
                <a:effectLst/>
                <a:uLnTx/>
                <a:uFillTx/>
                <a:latin typeface="+mj-lt"/>
                <a:ea typeface="+mj-ea"/>
                <a:cs typeface="+mj-cs"/>
              </a:rPr>
              <a:t>p. 141</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مربع نص 5"/>
          <p:cNvSpPr txBox="1"/>
          <p:nvPr/>
        </p:nvSpPr>
        <p:spPr>
          <a:xfrm>
            <a:off x="4419600" y="2362200"/>
            <a:ext cx="762000" cy="523220"/>
          </a:xfrm>
          <a:prstGeom prst="rect">
            <a:avLst/>
          </a:prstGeom>
          <a:noFill/>
        </p:spPr>
        <p:txBody>
          <a:bodyPr wrap="square" rtlCol="1">
            <a:spAutoFit/>
          </a:bodyPr>
          <a:lstStyle/>
          <a:p>
            <a:pPr algn="l" rtl="0"/>
            <a:r>
              <a:rPr lang="en-US" sz="2800" b="1" dirty="0">
                <a:solidFill>
                  <a:srgbClr val="0070C0"/>
                </a:solidFill>
              </a:rPr>
              <a:t>✓</a:t>
            </a:r>
            <a:endParaRPr lang="ar-SY" sz="2800" b="1" dirty="0">
              <a:solidFill>
                <a:srgbClr val="0070C0"/>
              </a:solidFill>
            </a:endParaRPr>
          </a:p>
        </p:txBody>
      </p:sp>
      <p:sp>
        <p:nvSpPr>
          <p:cNvPr id="7" name="مربع نص 6"/>
          <p:cNvSpPr txBox="1"/>
          <p:nvPr/>
        </p:nvSpPr>
        <p:spPr>
          <a:xfrm>
            <a:off x="838200" y="3352800"/>
            <a:ext cx="4419600" cy="523220"/>
          </a:xfrm>
          <a:prstGeom prst="rect">
            <a:avLst/>
          </a:prstGeom>
          <a:noFill/>
        </p:spPr>
        <p:txBody>
          <a:bodyPr wrap="square" rtlCol="1">
            <a:spAutoFit/>
          </a:bodyPr>
          <a:lstStyle/>
          <a:p>
            <a:pPr algn="l" rtl="0"/>
            <a:r>
              <a:rPr lang="en-US" sz="2800" b="1" dirty="0">
                <a:solidFill>
                  <a:srgbClr val="0070C0"/>
                </a:solidFill>
              </a:rPr>
              <a:t>X  used to have</a:t>
            </a:r>
            <a:endParaRPr lang="ar-SY" sz="2800" b="1" dirty="0">
              <a:solidFill>
                <a:srgbClr val="0070C0"/>
              </a:solidFill>
            </a:endParaRPr>
          </a:p>
        </p:txBody>
      </p:sp>
      <p:sp>
        <p:nvSpPr>
          <p:cNvPr id="8" name="مربع نص 7"/>
          <p:cNvSpPr txBox="1"/>
          <p:nvPr/>
        </p:nvSpPr>
        <p:spPr>
          <a:xfrm>
            <a:off x="762000" y="4800600"/>
            <a:ext cx="4419600" cy="523220"/>
          </a:xfrm>
          <a:prstGeom prst="rect">
            <a:avLst/>
          </a:prstGeom>
          <a:noFill/>
        </p:spPr>
        <p:txBody>
          <a:bodyPr wrap="square" rtlCol="1">
            <a:spAutoFit/>
          </a:bodyPr>
          <a:lstStyle/>
          <a:p>
            <a:pPr algn="l" rtl="0"/>
            <a:r>
              <a:rPr lang="en-US" sz="2800" b="1" dirty="0">
                <a:solidFill>
                  <a:srgbClr val="0070C0"/>
                </a:solidFill>
              </a:rPr>
              <a:t>X   I’m used to it</a:t>
            </a:r>
            <a:endParaRPr lang="ar-SY" sz="2800" b="1" dirty="0">
              <a:solidFill>
                <a:srgbClr val="0070C0"/>
              </a:solidFill>
            </a:endParaRPr>
          </a:p>
        </p:txBody>
      </p:sp>
      <p:sp>
        <p:nvSpPr>
          <p:cNvPr id="9" name="مربع نص 8"/>
          <p:cNvSpPr txBox="1"/>
          <p:nvPr/>
        </p:nvSpPr>
        <p:spPr>
          <a:xfrm>
            <a:off x="762000" y="5867400"/>
            <a:ext cx="4419600" cy="523220"/>
          </a:xfrm>
          <a:prstGeom prst="rect">
            <a:avLst/>
          </a:prstGeom>
          <a:noFill/>
        </p:spPr>
        <p:txBody>
          <a:bodyPr wrap="square" rtlCol="1">
            <a:spAutoFit/>
          </a:bodyPr>
          <a:lstStyle/>
          <a:p>
            <a:pPr algn="l" rtl="0"/>
            <a:r>
              <a:rPr lang="en-US" sz="2800" b="1" dirty="0">
                <a:solidFill>
                  <a:srgbClr val="0070C0"/>
                </a:solidFill>
              </a:rPr>
              <a:t>X   Did you use to wear</a:t>
            </a:r>
            <a:endParaRPr lang="ar-SY" sz="2800"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990600"/>
            <a:ext cx="8305800" cy="5562600"/>
          </a:xfrm>
        </p:spPr>
        <p:txBody>
          <a:bodyPr>
            <a:normAutofit fontScale="92500" lnSpcReduction="20000"/>
          </a:bodyPr>
          <a:lstStyle/>
          <a:p>
            <a:pPr algn="l" rtl="0">
              <a:buNone/>
            </a:pPr>
            <a:r>
              <a:rPr lang="en-US" dirty="0"/>
              <a:t>b. Complete with </a:t>
            </a:r>
            <a:r>
              <a:rPr lang="en-US" b="1" i="1" dirty="0"/>
              <a:t>used to</a:t>
            </a:r>
            <a:r>
              <a:rPr lang="en-US" i="1" dirty="0"/>
              <a:t>, </a:t>
            </a:r>
            <a:r>
              <a:rPr lang="en-US" b="1" i="1" dirty="0"/>
              <a:t>be used to</a:t>
            </a:r>
            <a:r>
              <a:rPr lang="en-US" i="1" dirty="0"/>
              <a:t>,</a:t>
            </a:r>
            <a:r>
              <a:rPr lang="en-US" dirty="0"/>
              <a:t> or </a:t>
            </a:r>
            <a:r>
              <a:rPr lang="en-US" b="1" i="1" dirty="0"/>
              <a:t>get used to</a:t>
            </a:r>
            <a:r>
              <a:rPr lang="en-US" b="1" dirty="0"/>
              <a:t> </a:t>
            </a:r>
            <a:r>
              <a:rPr lang="en-US" dirty="0"/>
              <a:t>and the verb in brackets. </a:t>
            </a:r>
            <a:r>
              <a:rPr lang="en-US" b="1" dirty="0">
                <a:solidFill>
                  <a:srgbClr val="7030A0"/>
                </a:solidFill>
              </a:rPr>
              <a:t>Click to check your answers.</a:t>
            </a:r>
            <a:r>
              <a:rPr lang="en-US" dirty="0"/>
              <a:t/>
            </a:r>
            <a:br>
              <a:rPr lang="en-US" dirty="0"/>
            </a:br>
            <a:r>
              <a:rPr lang="en-US" dirty="0"/>
              <a:t>He’s Spanish so he’s </a:t>
            </a:r>
            <a:r>
              <a:rPr lang="en-US" b="1" i="1" dirty="0">
                <a:solidFill>
                  <a:srgbClr val="0070C0"/>
                </a:solidFill>
              </a:rPr>
              <a:t>used to driving </a:t>
            </a:r>
            <a:r>
              <a:rPr lang="en-US" dirty="0"/>
              <a:t>on the right. (drive)</a:t>
            </a:r>
          </a:p>
          <a:p>
            <a:pPr algn="l" rtl="0">
              <a:buNone/>
            </a:pPr>
            <a:r>
              <a:rPr lang="en-US" dirty="0"/>
              <a:t>1. When Nathan started his first job, he couldn’t _________________ at 6 a.m. (get up)</a:t>
            </a:r>
          </a:p>
          <a:p>
            <a:pPr algn="l" rtl="0">
              <a:buNone/>
            </a:pPr>
            <a:r>
              <a:rPr lang="en-US" dirty="0"/>
              <a:t>2. If you want to lose weight, then you’ll have to _________________ less. (eat)</a:t>
            </a:r>
          </a:p>
          <a:p>
            <a:pPr algn="l" rtl="0">
              <a:buNone/>
            </a:pPr>
            <a:r>
              <a:rPr lang="en-US" dirty="0"/>
              <a:t>3. I don’t like having dinner at 10.00 –  </a:t>
            </a:r>
          </a:p>
          <a:p>
            <a:pPr algn="l" rtl="0">
              <a:buNone/>
            </a:pPr>
            <a:r>
              <a:rPr lang="en-US" dirty="0"/>
              <a:t>    I _________________ a meal so late. (not / have)</a:t>
            </a:r>
          </a:p>
          <a:p>
            <a:pPr algn="l" rtl="0">
              <a:buNone/>
            </a:pPr>
            <a:r>
              <a:rPr lang="en-US" dirty="0"/>
              <a:t>4. When we were children we _______________ all day playing football in the park. (spend)</a:t>
            </a:r>
          </a:p>
        </p:txBody>
      </p:sp>
      <p:sp>
        <p:nvSpPr>
          <p:cNvPr id="4" name="عنوان 1"/>
          <p:cNvSpPr txBox="1">
            <a:spLocks/>
          </p:cNvSpPr>
          <p:nvPr/>
        </p:nvSpPr>
        <p:spPr>
          <a:xfrm>
            <a:off x="457200" y="274638"/>
            <a:ext cx="8229600" cy="563562"/>
          </a:xfrm>
          <a:prstGeom prst="rect">
            <a:avLst/>
          </a:prstGeom>
          <a:solidFill>
            <a:schemeClr val="accent4">
              <a:lumMod val="20000"/>
              <a:lumOff val="80000"/>
            </a:schemeClr>
          </a:solidFill>
        </p:spPr>
        <p:txBody>
          <a:bodyPr vert="horz" lIns="91440" tIns="45720" rIns="91440" bIns="45720" rtlCol="1"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mj-lt"/>
                <a:ea typeface="+mj-ea"/>
                <a:cs typeface="+mj-cs"/>
              </a:rPr>
              <a:t>5B  </a:t>
            </a:r>
            <a:r>
              <a:rPr kumimoji="0" lang="en-US" sz="2800" b="1" i="1" u="none" strike="noStrike" kern="1200" cap="none" spc="0" normalizeH="0" baseline="0" noProof="0">
                <a:ln>
                  <a:noFill/>
                </a:ln>
                <a:solidFill>
                  <a:schemeClr val="tx1"/>
                </a:solidFill>
                <a:effectLst/>
                <a:uLnTx/>
                <a:uFillTx/>
                <a:latin typeface="+mj-lt"/>
                <a:ea typeface="+mj-ea"/>
                <a:cs typeface="+mj-cs"/>
              </a:rPr>
              <a:t>used to, be used to, get used to</a:t>
            </a:r>
            <a:r>
              <a:rPr kumimoji="0" lang="en-US" sz="2800" b="1" i="0" u="none" strike="noStrike" kern="1200" cap="none" spc="0" normalizeH="0" baseline="0" noProof="0">
                <a:ln>
                  <a:noFill/>
                </a:ln>
                <a:solidFill>
                  <a:schemeClr val="tx1"/>
                </a:solidFill>
                <a:effectLst/>
                <a:uLnTx/>
                <a:uFillTx/>
                <a:latin typeface="+mj-lt"/>
                <a:ea typeface="+mj-ea"/>
                <a:cs typeface="+mj-cs"/>
              </a:rPr>
              <a:t>             </a:t>
            </a:r>
            <a:r>
              <a:rPr kumimoji="0" lang="en-US" sz="2800" b="1" i="1" u="none" strike="noStrike" kern="1200" cap="none" spc="0" normalizeH="0" baseline="0" noProof="0">
                <a:ln>
                  <a:noFill/>
                </a:ln>
                <a:solidFill>
                  <a:schemeClr val="tx1"/>
                </a:solidFill>
                <a:effectLst/>
                <a:uLnTx/>
                <a:uFillTx/>
                <a:latin typeface="+mj-lt"/>
                <a:ea typeface="+mj-ea"/>
                <a:cs typeface="+mj-cs"/>
              </a:rPr>
              <a:t>p. 141</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مربع نص 5"/>
          <p:cNvSpPr txBox="1"/>
          <p:nvPr/>
        </p:nvSpPr>
        <p:spPr>
          <a:xfrm>
            <a:off x="685800" y="3200400"/>
            <a:ext cx="3505200" cy="523220"/>
          </a:xfrm>
          <a:prstGeom prst="rect">
            <a:avLst/>
          </a:prstGeom>
          <a:noFill/>
        </p:spPr>
        <p:txBody>
          <a:bodyPr wrap="square" rtlCol="1">
            <a:spAutoFit/>
          </a:bodyPr>
          <a:lstStyle/>
          <a:p>
            <a:pPr algn="l" rtl="0"/>
            <a:r>
              <a:rPr lang="en-US" sz="2800" b="1" i="1" dirty="0">
                <a:solidFill>
                  <a:srgbClr val="0070C0"/>
                </a:solidFill>
              </a:rPr>
              <a:t>get used to getting up</a:t>
            </a:r>
            <a:endParaRPr lang="ar-SY" sz="2800" b="1" i="1" dirty="0">
              <a:solidFill>
                <a:srgbClr val="0070C0"/>
              </a:solidFill>
            </a:endParaRPr>
          </a:p>
        </p:txBody>
      </p:sp>
      <p:sp>
        <p:nvSpPr>
          <p:cNvPr id="9" name="مربع نص 8"/>
          <p:cNvSpPr txBox="1"/>
          <p:nvPr/>
        </p:nvSpPr>
        <p:spPr>
          <a:xfrm>
            <a:off x="914400" y="4038600"/>
            <a:ext cx="3352800" cy="523220"/>
          </a:xfrm>
          <a:prstGeom prst="rect">
            <a:avLst/>
          </a:prstGeom>
          <a:noFill/>
        </p:spPr>
        <p:txBody>
          <a:bodyPr wrap="square" rtlCol="1">
            <a:spAutoFit/>
          </a:bodyPr>
          <a:lstStyle/>
          <a:p>
            <a:pPr algn="l" rtl="0"/>
            <a:r>
              <a:rPr lang="en-US" sz="2800" b="1" i="1" dirty="0">
                <a:solidFill>
                  <a:srgbClr val="0070C0"/>
                </a:solidFill>
              </a:rPr>
              <a:t>get used to eating</a:t>
            </a:r>
            <a:endParaRPr lang="ar-SY" sz="2800" b="1" i="1" dirty="0">
              <a:solidFill>
                <a:srgbClr val="0070C0"/>
              </a:solidFill>
            </a:endParaRPr>
          </a:p>
        </p:txBody>
      </p:sp>
      <p:sp>
        <p:nvSpPr>
          <p:cNvPr id="10" name="مربع نص 9"/>
          <p:cNvSpPr txBox="1"/>
          <p:nvPr/>
        </p:nvSpPr>
        <p:spPr>
          <a:xfrm>
            <a:off x="5334000" y="5410200"/>
            <a:ext cx="2667000" cy="523220"/>
          </a:xfrm>
          <a:prstGeom prst="rect">
            <a:avLst/>
          </a:prstGeom>
          <a:noFill/>
        </p:spPr>
        <p:txBody>
          <a:bodyPr wrap="square" rtlCol="1">
            <a:spAutoFit/>
          </a:bodyPr>
          <a:lstStyle/>
          <a:p>
            <a:pPr algn="l" rtl="0"/>
            <a:r>
              <a:rPr lang="en-US" sz="2800" b="1" i="1" dirty="0">
                <a:solidFill>
                  <a:srgbClr val="0070C0"/>
                </a:solidFill>
              </a:rPr>
              <a:t>used to spend</a:t>
            </a:r>
            <a:endParaRPr lang="ar-SY" sz="2800" b="1" i="1" dirty="0">
              <a:solidFill>
                <a:srgbClr val="0070C0"/>
              </a:solidFill>
            </a:endParaRPr>
          </a:p>
        </p:txBody>
      </p:sp>
      <p:sp>
        <p:nvSpPr>
          <p:cNvPr id="11" name="مربع نص 10"/>
          <p:cNvSpPr txBox="1"/>
          <p:nvPr/>
        </p:nvSpPr>
        <p:spPr>
          <a:xfrm>
            <a:off x="838200" y="4953000"/>
            <a:ext cx="3581400" cy="523220"/>
          </a:xfrm>
          <a:prstGeom prst="rect">
            <a:avLst/>
          </a:prstGeom>
          <a:noFill/>
        </p:spPr>
        <p:txBody>
          <a:bodyPr wrap="square" rtlCol="1">
            <a:spAutoFit/>
          </a:bodyPr>
          <a:lstStyle/>
          <a:p>
            <a:pPr algn="l" rtl="0"/>
            <a:r>
              <a:rPr lang="en-US" sz="2800" b="1" i="1" dirty="0">
                <a:solidFill>
                  <a:srgbClr val="0070C0"/>
                </a:solidFill>
              </a:rPr>
              <a:t>’m not used to having</a:t>
            </a:r>
            <a:endParaRPr lang="ar-SY" sz="28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77200" y="304800"/>
            <a:ext cx="609600" cy="609600"/>
          </a:xfrm>
          <a:prstGeom prst="rect">
            <a:avLst/>
          </a:prstGeom>
        </p:spPr>
      </p:pic>
      <p:pic>
        <p:nvPicPr>
          <p:cNvPr id="5"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077200" y="59436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72092" fill="hold"/>
                                        <p:tgtEl>
                                          <p:spTgt spid="2"/>
                                        </p:tgtEl>
                                      </p:cBhvr>
                                    </p:cmd>
                                  </p:childTnLst>
                                </p:cTn>
                              </p:par>
                            </p:childTnLst>
                          </p:cTn>
                        </p:par>
                      </p:childTnLst>
                    </p:cTn>
                  </p:par>
                </p:childTnLst>
              </p:cTn>
              <p:nextCondLst>
                <p:cond evt="onClick" delay="0">
                  <p:tgtEl>
                    <p:spTgt spid="2"/>
                  </p:tgtEl>
                </p:cond>
              </p:nextCondLst>
            </p:seq>
            <p:audio>
              <p:cMediaNode vol="80000">
                <p:cTn id="28" fill="hold" display="0">
                  <p:stCondLst>
                    <p:cond delay="indefinite"/>
                  </p:stCondLst>
                  <p:endCondLst>
                    <p:cond evt="onStopAudio" delay="0">
                      <p:tgtEl>
                        <p:sldTgt/>
                      </p:tgtEl>
                    </p:cond>
                  </p:endCondLst>
                </p:cTn>
                <p:tgtEl>
                  <p:spTgt spid="2"/>
                </p:tgtEl>
              </p:cMediaNode>
            </p:audio>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69096" fill="hold"/>
                                        <p:tgtEl>
                                          <p:spTgt spid="5"/>
                                        </p:tgtEl>
                                      </p:cBhvr>
                                    </p:cmd>
                                  </p:childTnLst>
                                </p:cTn>
                              </p:par>
                            </p:childTnLst>
                          </p:cTn>
                        </p:par>
                      </p:childTnLst>
                    </p:cTn>
                  </p:par>
                </p:childTnLst>
              </p:cTn>
              <p:nextCondLst>
                <p:cond evt="onClick" delay="0">
                  <p:tgtEl>
                    <p:spTgt spid="5"/>
                  </p:tgtEl>
                </p:cond>
              </p:nextCondLst>
            </p:seq>
            <p:audio>
              <p:cMediaNode vol="80000">
                <p:cTn id="34" fill="hold" display="0">
                  <p:stCondLst>
                    <p:cond delay="indefinite"/>
                  </p:stCondLst>
                  <p:endCondLst>
                    <p:cond evt="onStopAudio" delay="0">
                      <p:tgtEl>
                        <p:sldTgt/>
                      </p:tgtEl>
                    </p:cond>
                  </p:endCondLst>
                </p:cTn>
                <p:tgtEl>
                  <p:spTgt spid="5"/>
                </p:tgtEl>
              </p:cMediaNode>
            </p:audio>
          </p:childTnLst>
        </p:cTn>
      </p:par>
    </p:tnLst>
    <p:bldLst>
      <p:bldP spid="6"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600"/>
            <a:ext cx="8382000" cy="5410200"/>
          </a:xfrm>
        </p:spPr>
        <p:txBody>
          <a:bodyPr>
            <a:normAutofit fontScale="92500" lnSpcReduction="10000"/>
          </a:bodyPr>
          <a:lstStyle/>
          <a:p>
            <a:pPr algn="l" rtl="0">
              <a:buNone/>
            </a:pPr>
            <a:r>
              <a:rPr lang="en-US" dirty="0"/>
              <a:t>b. Complete with </a:t>
            </a:r>
            <a:r>
              <a:rPr lang="en-US" b="1" i="1" dirty="0"/>
              <a:t>used to</a:t>
            </a:r>
            <a:r>
              <a:rPr lang="en-US" i="1" dirty="0"/>
              <a:t>, </a:t>
            </a:r>
            <a:r>
              <a:rPr lang="en-US" b="1" i="1" dirty="0"/>
              <a:t>be used to</a:t>
            </a:r>
            <a:r>
              <a:rPr lang="en-US" i="1" dirty="0"/>
              <a:t>,</a:t>
            </a:r>
            <a:r>
              <a:rPr lang="en-US" dirty="0"/>
              <a:t> or </a:t>
            </a:r>
            <a:r>
              <a:rPr lang="en-US" b="1" i="1" dirty="0"/>
              <a:t>get used to</a:t>
            </a:r>
            <a:r>
              <a:rPr lang="en-US" b="1" dirty="0"/>
              <a:t> </a:t>
            </a:r>
            <a:r>
              <a:rPr lang="en-US" dirty="0"/>
              <a:t>and the verb in brackets. </a:t>
            </a:r>
          </a:p>
          <a:p>
            <a:pPr algn="l" rtl="0">
              <a:buNone/>
            </a:pPr>
            <a:r>
              <a:rPr lang="en-US" b="1" dirty="0">
                <a:solidFill>
                  <a:srgbClr val="7030A0"/>
                </a:solidFill>
              </a:rPr>
              <a:t>    Click to check your answers.</a:t>
            </a:r>
          </a:p>
          <a:p>
            <a:pPr algn="l" rtl="0">
              <a:buNone/>
            </a:pPr>
            <a:r>
              <a:rPr lang="en-US" dirty="0"/>
              <a:t>5. Jasmine has been a nurse all her life so she _______________ nights. (work)</a:t>
            </a:r>
          </a:p>
          <a:p>
            <a:pPr algn="l" rtl="0">
              <a:buNone/>
            </a:pPr>
            <a:r>
              <a:rPr lang="en-US" dirty="0"/>
              <a:t>6. I’ve never worn glasses before, but I’ll have to _______________ them. (wear)</a:t>
            </a:r>
          </a:p>
          <a:p>
            <a:pPr algn="l" rtl="0">
              <a:buNone/>
            </a:pPr>
            <a:r>
              <a:rPr lang="en-US" dirty="0"/>
              <a:t>7. I didn’t recognize you! You ______________ long hair, didn’t you? (have)</a:t>
            </a:r>
          </a:p>
          <a:p>
            <a:pPr algn="l" rtl="0">
              <a:buNone/>
            </a:pPr>
            <a:r>
              <a:rPr lang="en-US" dirty="0"/>
              <a:t>8. Amelia is an only child. She _________________ her things. (not / share)</a:t>
            </a:r>
            <a:endParaRPr lang="ar-SY" dirty="0"/>
          </a:p>
        </p:txBody>
      </p:sp>
      <p:sp>
        <p:nvSpPr>
          <p:cNvPr id="4" name="عنوان 1"/>
          <p:cNvSpPr txBox="1">
            <a:spLocks/>
          </p:cNvSpPr>
          <p:nvPr/>
        </p:nvSpPr>
        <p:spPr>
          <a:xfrm>
            <a:off x="457200" y="274638"/>
            <a:ext cx="8229600" cy="563562"/>
          </a:xfrm>
          <a:prstGeom prst="rect">
            <a:avLst/>
          </a:prstGeom>
          <a:solidFill>
            <a:schemeClr val="accent4">
              <a:lumMod val="20000"/>
              <a:lumOff val="80000"/>
            </a:schemeClr>
          </a:solidFill>
        </p:spPr>
        <p:txBody>
          <a:bodyPr vert="horz" lIns="91440" tIns="45720" rIns="91440" bIns="45720" rtlCol="1"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mj-lt"/>
                <a:ea typeface="+mj-ea"/>
                <a:cs typeface="+mj-cs"/>
              </a:rPr>
              <a:t>5B  </a:t>
            </a:r>
            <a:r>
              <a:rPr kumimoji="0" lang="en-US" sz="2800" b="1" i="1" u="none" strike="noStrike" kern="1200" cap="none" spc="0" normalizeH="0" baseline="0" noProof="0">
                <a:ln>
                  <a:noFill/>
                </a:ln>
                <a:solidFill>
                  <a:schemeClr val="tx1"/>
                </a:solidFill>
                <a:effectLst/>
                <a:uLnTx/>
                <a:uFillTx/>
                <a:latin typeface="+mj-lt"/>
                <a:ea typeface="+mj-ea"/>
                <a:cs typeface="+mj-cs"/>
              </a:rPr>
              <a:t>used to, be used to, get used to</a:t>
            </a:r>
            <a:r>
              <a:rPr kumimoji="0" lang="en-US" sz="2800" b="1" i="0" u="none" strike="noStrike" kern="1200" cap="none" spc="0" normalizeH="0" baseline="0" noProof="0">
                <a:ln>
                  <a:noFill/>
                </a:ln>
                <a:solidFill>
                  <a:schemeClr val="tx1"/>
                </a:solidFill>
                <a:effectLst/>
                <a:uLnTx/>
                <a:uFillTx/>
                <a:latin typeface="+mj-lt"/>
                <a:ea typeface="+mj-ea"/>
                <a:cs typeface="+mj-cs"/>
              </a:rPr>
              <a:t>             </a:t>
            </a:r>
            <a:r>
              <a:rPr kumimoji="0" lang="en-US" sz="2800" b="1" i="1" u="none" strike="noStrike" kern="1200" cap="none" spc="0" normalizeH="0" baseline="0" noProof="0">
                <a:ln>
                  <a:noFill/>
                </a:ln>
                <a:solidFill>
                  <a:schemeClr val="tx1"/>
                </a:solidFill>
                <a:effectLst/>
                <a:uLnTx/>
                <a:uFillTx/>
                <a:latin typeface="+mj-lt"/>
                <a:ea typeface="+mj-ea"/>
                <a:cs typeface="+mj-cs"/>
              </a:rPr>
              <a:t>p. 141</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مربع نص 4"/>
          <p:cNvSpPr txBox="1"/>
          <p:nvPr/>
        </p:nvSpPr>
        <p:spPr>
          <a:xfrm>
            <a:off x="5181600" y="5105400"/>
            <a:ext cx="3505200" cy="523220"/>
          </a:xfrm>
          <a:prstGeom prst="rect">
            <a:avLst/>
          </a:prstGeom>
          <a:noFill/>
        </p:spPr>
        <p:txBody>
          <a:bodyPr wrap="square" rtlCol="1">
            <a:spAutoFit/>
          </a:bodyPr>
          <a:lstStyle/>
          <a:p>
            <a:pPr algn="l" rtl="0"/>
            <a:r>
              <a:rPr lang="en-US" sz="2800" b="1" i="1" dirty="0">
                <a:solidFill>
                  <a:srgbClr val="0070C0"/>
                </a:solidFill>
              </a:rPr>
              <a:t>isn’t used to sharing</a:t>
            </a:r>
            <a:endParaRPr lang="ar-SY" sz="2800" b="1" i="1" dirty="0">
              <a:solidFill>
                <a:srgbClr val="0070C0"/>
              </a:solidFill>
            </a:endParaRPr>
          </a:p>
        </p:txBody>
      </p:sp>
      <p:sp>
        <p:nvSpPr>
          <p:cNvPr id="6" name="مربع نص 5"/>
          <p:cNvSpPr txBox="1"/>
          <p:nvPr/>
        </p:nvSpPr>
        <p:spPr>
          <a:xfrm>
            <a:off x="5181600" y="4191000"/>
            <a:ext cx="2362200" cy="523220"/>
          </a:xfrm>
          <a:prstGeom prst="rect">
            <a:avLst/>
          </a:prstGeom>
          <a:noFill/>
        </p:spPr>
        <p:txBody>
          <a:bodyPr wrap="square" rtlCol="1">
            <a:spAutoFit/>
          </a:bodyPr>
          <a:lstStyle/>
          <a:p>
            <a:pPr algn="l" rtl="0"/>
            <a:r>
              <a:rPr lang="en-US" sz="2800" b="1" i="1" dirty="0">
                <a:solidFill>
                  <a:srgbClr val="0070C0"/>
                </a:solidFill>
              </a:rPr>
              <a:t>used to have</a:t>
            </a:r>
            <a:endParaRPr lang="ar-SY" sz="2800" b="1" i="1" dirty="0">
              <a:solidFill>
                <a:srgbClr val="0070C0"/>
              </a:solidFill>
            </a:endParaRPr>
          </a:p>
        </p:txBody>
      </p:sp>
      <p:sp>
        <p:nvSpPr>
          <p:cNvPr id="7" name="مربع نص 6"/>
          <p:cNvSpPr txBox="1"/>
          <p:nvPr/>
        </p:nvSpPr>
        <p:spPr>
          <a:xfrm>
            <a:off x="762000" y="3657600"/>
            <a:ext cx="3124200" cy="523220"/>
          </a:xfrm>
          <a:prstGeom prst="rect">
            <a:avLst/>
          </a:prstGeom>
          <a:noFill/>
        </p:spPr>
        <p:txBody>
          <a:bodyPr wrap="square" rtlCol="1">
            <a:spAutoFit/>
          </a:bodyPr>
          <a:lstStyle/>
          <a:p>
            <a:pPr algn="l" rtl="0"/>
            <a:r>
              <a:rPr lang="en-US" sz="2800" b="1" i="1" dirty="0">
                <a:solidFill>
                  <a:srgbClr val="0070C0"/>
                </a:solidFill>
              </a:rPr>
              <a:t>get used to wearing</a:t>
            </a:r>
            <a:endParaRPr lang="ar-SY" sz="2800" b="1" i="1" dirty="0">
              <a:solidFill>
                <a:srgbClr val="0070C0"/>
              </a:solidFill>
            </a:endParaRPr>
          </a:p>
        </p:txBody>
      </p:sp>
      <p:sp>
        <p:nvSpPr>
          <p:cNvPr id="8" name="مربع نص 7"/>
          <p:cNvSpPr txBox="1"/>
          <p:nvPr/>
        </p:nvSpPr>
        <p:spPr>
          <a:xfrm>
            <a:off x="840105" y="2743200"/>
            <a:ext cx="3046095" cy="523220"/>
          </a:xfrm>
          <a:prstGeom prst="rect">
            <a:avLst/>
          </a:prstGeom>
          <a:noFill/>
        </p:spPr>
        <p:txBody>
          <a:bodyPr wrap="square" rtlCol="1">
            <a:spAutoFit/>
          </a:bodyPr>
          <a:lstStyle/>
          <a:p>
            <a:pPr algn="l" rtl="0"/>
            <a:r>
              <a:rPr lang="en-US" sz="2800" b="1" i="1" dirty="0">
                <a:solidFill>
                  <a:srgbClr val="0070C0"/>
                </a:solidFill>
              </a:rPr>
              <a:t>is used to working</a:t>
            </a:r>
            <a:endParaRPr lang="ar-SY" sz="28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586344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90784" fill="hold"/>
                                        <p:tgtEl>
                                          <p:spTgt spid="2"/>
                                        </p:tgtEl>
                                      </p:cBhvr>
                                    </p:cmd>
                                  </p:childTnLst>
                                </p:cTn>
                              </p:par>
                            </p:childTnLst>
                          </p:cTn>
                        </p:par>
                      </p:childTnLst>
                    </p:cTn>
                  </p:par>
                </p:childTnLst>
              </p:cTn>
              <p:nextCondLst>
                <p:cond evt="onClick" delay="0">
                  <p:tgtEl>
                    <p:spTgt spid="2"/>
                  </p:tgtEl>
                </p:cond>
              </p:nextCondLst>
            </p:seq>
            <p:audio>
              <p:cMediaNode vol="80000">
                <p:cTn id="28"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5">
              <a:lumMod val="40000"/>
              <a:lumOff val="60000"/>
            </a:schemeClr>
          </a:solidFill>
        </p:spPr>
        <p:txBody>
          <a:bodyPr/>
          <a:lstStyle/>
          <a:p>
            <a:pPr algn="l" rtl="0"/>
            <a:r>
              <a:rPr lang="en-US" b="1" dirty="0"/>
              <a:t>READING                       </a:t>
            </a:r>
            <a:r>
              <a:rPr lang="en-US" dirty="0"/>
              <a:t>p. 73</a:t>
            </a:r>
            <a:r>
              <a:rPr lang="en-US" b="1" dirty="0"/>
              <a:t> </a:t>
            </a:r>
            <a:endParaRPr lang="ar-SA" dirty="0"/>
          </a:p>
        </p:txBody>
      </p:sp>
      <p:sp>
        <p:nvSpPr>
          <p:cNvPr id="3" name="عنصر نائب للمحتوى 2"/>
          <p:cNvSpPr>
            <a:spLocks noGrp="1"/>
          </p:cNvSpPr>
          <p:nvPr>
            <p:ph idx="1"/>
          </p:nvPr>
        </p:nvSpPr>
        <p:spPr/>
        <p:txBody>
          <a:bodyPr/>
          <a:lstStyle/>
          <a:p>
            <a:pPr marL="514350" indent="-514350" algn="l" rtl="0">
              <a:buAutoNum type="alphaLcPeriod"/>
            </a:pPr>
            <a:r>
              <a:rPr lang="en-US" dirty="0"/>
              <a:t>Read the first paragraph of the article. What</a:t>
            </a:r>
            <a:br>
              <a:rPr lang="en-US" dirty="0"/>
            </a:br>
            <a:r>
              <a:rPr lang="en-US" dirty="0"/>
              <a:t>exactly is the test and what does it show? What does the last sentence mean? </a:t>
            </a:r>
          </a:p>
          <a:p>
            <a:pPr marL="514350" indent="-514350" algn="l" rtl="0">
              <a:buAutoNum type="alphaLcPeriod"/>
            </a:pPr>
            <a:endParaRPr lang="en-US" dirty="0"/>
          </a:p>
          <a:p>
            <a:pPr marL="514350" indent="-514350" algn="l" rtl="0">
              <a:buAutoNum type="alphaLcPeriod"/>
            </a:pPr>
            <a:endParaRPr lang="en-US" dirty="0"/>
          </a:p>
          <a:p>
            <a:pPr marL="514350" indent="-514350" algn="l" rtl="0">
              <a:buNone/>
            </a:pPr>
            <a:r>
              <a:rPr lang="en-US" b="1" dirty="0">
                <a:solidFill>
                  <a:srgbClr val="7030A0"/>
                </a:solidFill>
              </a:rPr>
              <a:t>               Read, then click to check your answers. </a:t>
            </a:r>
            <a:endParaRPr lang="ar-SA" b="1" dirty="0">
              <a:solidFill>
                <a:srgbClr val="7030A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487339"/>
            <a:ext cx="609600" cy="609600"/>
          </a:xfrm>
          <a:prstGeom prst="rect">
            <a:avLst/>
          </a:prstGeom>
        </p:spPr>
      </p:pic>
    </p:spTree>
    <p:extLst>
      <p:ext uri="{BB962C8B-B14F-4D97-AF65-F5344CB8AC3E}">
        <p14:creationId xmlns:p14="http://schemas.microsoft.com/office/powerpoint/2010/main" val="8768719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42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74638"/>
            <a:ext cx="8382000" cy="792162"/>
          </a:xfrm>
          <a:solidFill>
            <a:srgbClr val="FFFFCC"/>
          </a:solidFill>
        </p:spPr>
        <p:txBody>
          <a:bodyPr>
            <a:normAutofit/>
          </a:bodyPr>
          <a:lstStyle/>
          <a:p>
            <a:pPr algn="l" rtl="0"/>
            <a:r>
              <a:rPr lang="en-US" sz="2800" b="1" dirty="0">
                <a:solidFill>
                  <a:srgbClr val="7030A0"/>
                </a:solidFill>
              </a:rPr>
              <a:t>Sleepy people – the dangers of sleep deprivation   </a:t>
            </a:r>
            <a:r>
              <a:rPr lang="en-US" sz="2800" dirty="0">
                <a:solidFill>
                  <a:srgbClr val="7030A0"/>
                </a:solidFill>
              </a:rPr>
              <a:t>p. 73</a:t>
            </a:r>
            <a:endParaRPr lang="ar-SA" sz="2800" dirty="0">
              <a:solidFill>
                <a:srgbClr val="7030A0"/>
              </a:solidFill>
            </a:endParaRPr>
          </a:p>
        </p:txBody>
      </p:sp>
      <p:sp>
        <p:nvSpPr>
          <p:cNvPr id="3" name="عنصر نائب للمحتوى 2"/>
          <p:cNvSpPr>
            <a:spLocks noGrp="1"/>
          </p:cNvSpPr>
          <p:nvPr>
            <p:ph idx="1"/>
          </p:nvPr>
        </p:nvSpPr>
        <p:spPr>
          <a:xfrm>
            <a:off x="304800" y="1219200"/>
            <a:ext cx="8534400" cy="5334000"/>
          </a:xfrm>
        </p:spPr>
        <p:txBody>
          <a:bodyPr>
            <a:normAutofit fontScale="77500" lnSpcReduction="20000"/>
          </a:bodyPr>
          <a:lstStyle/>
          <a:p>
            <a:pPr algn="l" rtl="0">
              <a:buNone/>
            </a:pPr>
            <a:r>
              <a:rPr lang="en-US" dirty="0"/>
              <a:t>    Do this test tonight when you go to bed. Put a plate on the floor next to your bed. Lie down with one hand hanging over the bed holding a spoon above the plate. When you fall asleep, the spoon will fall on the plate and should wake you up. If you don't wake up until the next day, it probably means you are ‘sleep deprived’.</a:t>
            </a:r>
            <a:br>
              <a:rPr lang="en-US" dirty="0"/>
            </a:br>
            <a:endParaRPr lang="en-US" dirty="0"/>
          </a:p>
          <a:p>
            <a:pPr algn="l" rtl="0">
              <a:buNone/>
            </a:pPr>
            <a:r>
              <a:rPr lang="en-US" dirty="0"/>
              <a:t>     We live in a world of tired, sleep deprived people. This is the theory of </a:t>
            </a:r>
            <a:r>
              <a:rPr lang="en-US" dirty="0" err="1"/>
              <a:t>behavioural</a:t>
            </a:r>
            <a:r>
              <a:rPr lang="en-US" dirty="0"/>
              <a:t> biologist, Paul Martin. In his book </a:t>
            </a:r>
            <a:r>
              <a:rPr lang="en-US" i="1" dirty="0"/>
              <a:t>Counting Sheep, </a:t>
            </a:r>
            <a:r>
              <a:rPr lang="en-US" dirty="0"/>
              <a:t>he describes a society which is just too busy to sleep and which does not give sleeping the importance it deserves. We all know the importance of having a healthy diet and doing exercise, but we don't worry enough about sleeping the hours we need. Paul Martin says: ‘We might live longer and happier lives if we took our beds as seriously as our running shoes.’</a:t>
            </a:r>
            <a:endParaRPr lang="ar-SA"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259170" y="838200"/>
            <a:ext cx="609600" cy="609600"/>
          </a:xfrm>
          <a:prstGeom prst="rect">
            <a:avLst/>
          </a:prstGeom>
        </p:spPr>
      </p:pic>
    </p:spTree>
    <p:extLst>
      <p:ext uri="{BB962C8B-B14F-4D97-AF65-F5344CB8AC3E}">
        <p14:creationId xmlns:p14="http://schemas.microsoft.com/office/powerpoint/2010/main" val="26030581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54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5">
              <a:lumMod val="40000"/>
              <a:lumOff val="60000"/>
            </a:schemeClr>
          </a:solidFill>
        </p:spPr>
        <p:txBody>
          <a:bodyPr/>
          <a:lstStyle/>
          <a:p>
            <a:pPr algn="l" rtl="0"/>
            <a:r>
              <a:rPr lang="en-US" b="1" dirty="0"/>
              <a:t>READING                       </a:t>
            </a:r>
            <a:r>
              <a:rPr lang="en-US" dirty="0"/>
              <a:t>p. 73</a:t>
            </a:r>
            <a:r>
              <a:rPr lang="en-US" b="1" dirty="0"/>
              <a:t> </a:t>
            </a:r>
            <a:endParaRPr lang="ar-SA" dirty="0"/>
          </a:p>
        </p:txBody>
      </p:sp>
      <p:sp>
        <p:nvSpPr>
          <p:cNvPr id="3" name="عنصر نائب للمحتوى 2"/>
          <p:cNvSpPr>
            <a:spLocks noGrp="1"/>
          </p:cNvSpPr>
          <p:nvPr>
            <p:ph idx="1"/>
          </p:nvPr>
        </p:nvSpPr>
        <p:spPr>
          <a:xfrm>
            <a:off x="381000" y="1371601"/>
            <a:ext cx="8305800" cy="2057400"/>
          </a:xfrm>
        </p:spPr>
        <p:txBody>
          <a:bodyPr>
            <a:normAutofit/>
          </a:bodyPr>
          <a:lstStyle/>
          <a:p>
            <a:pPr marL="514350" indent="-514350" algn="l" rtl="0">
              <a:buAutoNum type="alphaLcPeriod"/>
            </a:pPr>
            <a:r>
              <a:rPr lang="en-US" sz="2800" dirty="0"/>
              <a:t>Read the first paragraph of the article. What exactly is the test and what does it show? </a:t>
            </a:r>
          </a:p>
          <a:p>
            <a:pPr marL="514350" indent="-514350" algn="l" rtl="0">
              <a:buNone/>
            </a:pPr>
            <a:r>
              <a:rPr lang="en-US" sz="2800" dirty="0"/>
              <a:t>       What does the last sentence mean? </a:t>
            </a:r>
          </a:p>
          <a:p>
            <a:pPr marL="514350" indent="-514350" algn="l" rtl="0">
              <a:buNone/>
            </a:pPr>
            <a:r>
              <a:rPr lang="en-US" sz="2800" dirty="0"/>
              <a:t>      </a:t>
            </a:r>
            <a:r>
              <a:rPr lang="en-US" sz="2800" b="1" dirty="0">
                <a:solidFill>
                  <a:srgbClr val="7030A0"/>
                </a:solidFill>
              </a:rPr>
              <a:t>Click to check your answers. </a:t>
            </a:r>
            <a:endParaRPr lang="ar-SA" sz="2800" b="1" dirty="0">
              <a:solidFill>
                <a:srgbClr val="7030A0"/>
              </a:solidFill>
            </a:endParaRPr>
          </a:p>
        </p:txBody>
      </p:sp>
      <p:sp>
        <p:nvSpPr>
          <p:cNvPr id="4" name="مربع نص 3"/>
          <p:cNvSpPr txBox="1"/>
          <p:nvPr/>
        </p:nvSpPr>
        <p:spPr>
          <a:xfrm>
            <a:off x="457200" y="3429000"/>
            <a:ext cx="8305800" cy="2785378"/>
          </a:xfrm>
          <a:prstGeom prst="rect">
            <a:avLst/>
          </a:prstGeom>
          <a:solidFill>
            <a:schemeClr val="accent6">
              <a:lumMod val="20000"/>
              <a:lumOff val="80000"/>
            </a:schemeClr>
          </a:solidFill>
        </p:spPr>
        <p:txBody>
          <a:bodyPr wrap="square" rtlCol="1">
            <a:spAutoFit/>
          </a:bodyPr>
          <a:lstStyle/>
          <a:p>
            <a:pPr algn="l" rtl="0"/>
            <a:r>
              <a:rPr lang="en-US" sz="2500" b="1" i="1" dirty="0">
                <a:solidFill>
                  <a:srgbClr val="0070C0"/>
                </a:solidFill>
              </a:rPr>
              <a:t>The test involves going to bed holding a spoon in your hand. When you fall asleep the spoon falls onto a plate and wakes you up. If you are already sleeping so deeply that the spoon doesn’t wake you up, then you are ‘sleep deprived.’</a:t>
            </a:r>
            <a:br>
              <a:rPr lang="en-US" sz="2500" b="1" i="1" dirty="0">
                <a:solidFill>
                  <a:srgbClr val="0070C0"/>
                </a:solidFill>
              </a:rPr>
            </a:br>
            <a:r>
              <a:rPr lang="en-US" sz="2500" b="1" i="1" dirty="0">
                <a:solidFill>
                  <a:srgbClr val="0070C0"/>
                </a:solidFill>
              </a:rPr>
              <a:t>The last sentence means that we need to give as much importance to sleeping enough as we do to taking exercise  (because both are vital for good health).</a:t>
            </a:r>
            <a:endParaRPr lang="ar-SY" sz="2500" b="1" i="1" dirty="0">
              <a:solidFill>
                <a:srgbClr val="0070C0"/>
              </a:solidFill>
            </a:endParaRPr>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609600"/>
            <a:ext cx="609600" cy="609600"/>
          </a:xfrm>
          <a:prstGeom prst="rect">
            <a:avLst/>
          </a:prstGeom>
        </p:spPr>
      </p:pic>
    </p:spTree>
    <p:extLst>
      <p:ext uri="{BB962C8B-B14F-4D97-AF65-F5344CB8AC3E}">
        <p14:creationId xmlns:p14="http://schemas.microsoft.com/office/powerpoint/2010/main" val="87687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402"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382000" cy="4983163"/>
          </a:xfrm>
        </p:spPr>
        <p:txBody>
          <a:bodyPr>
            <a:normAutofit fontScale="92500" lnSpcReduction="20000"/>
          </a:bodyPr>
          <a:lstStyle/>
          <a:p>
            <a:pPr algn="l" rtl="0">
              <a:buNone/>
            </a:pPr>
            <a:r>
              <a:rPr lang="en-US" b="1" dirty="0"/>
              <a:t>b. Read the article and answer these questions.</a:t>
            </a:r>
          </a:p>
          <a:p>
            <a:pPr algn="l" rtl="0">
              <a:buNone/>
            </a:pPr>
            <a:r>
              <a:rPr lang="en-US" b="1" dirty="0">
                <a:solidFill>
                  <a:srgbClr val="7030A0"/>
                </a:solidFill>
              </a:rPr>
              <a:t>    Read, then click to check your answers.</a:t>
            </a:r>
            <a:endParaRPr lang="en-US" b="1" dirty="0"/>
          </a:p>
          <a:p>
            <a:pPr marL="514350" indent="-514350" algn="l" rtl="0">
              <a:buAutoNum type="arabicPeriod"/>
            </a:pPr>
            <a:r>
              <a:rPr lang="en-US" dirty="0"/>
              <a:t>How did the invention of the electric light change our sleep habits?</a:t>
            </a:r>
          </a:p>
          <a:p>
            <a:pPr marL="514350" indent="-514350" algn="l" rtl="0">
              <a:buAutoNum type="arabicPeriod"/>
            </a:pPr>
            <a:r>
              <a:rPr lang="en-US" dirty="0"/>
              <a:t>Why is it probably better to have an operation during the day than at night?</a:t>
            </a:r>
          </a:p>
          <a:p>
            <a:pPr marL="514350" indent="-514350" algn="l" rtl="0">
              <a:buAutoNum type="arabicPeriod"/>
            </a:pPr>
            <a:r>
              <a:rPr lang="en-US" dirty="0"/>
              <a:t>Are naps really useful?</a:t>
            </a:r>
          </a:p>
          <a:p>
            <a:pPr marL="514350" indent="-514350" algn="l" rtl="0">
              <a:buAutoNum type="arabicPeriod"/>
            </a:pPr>
            <a:r>
              <a:rPr lang="en-US" dirty="0"/>
              <a:t>How much does the average person sleep?</a:t>
            </a:r>
          </a:p>
          <a:p>
            <a:pPr marL="514350" indent="-514350" algn="l" rtl="0">
              <a:buAutoNum type="arabicPeriod"/>
            </a:pPr>
            <a:r>
              <a:rPr lang="en-US" dirty="0"/>
              <a:t>Does it vary according to profession? Why should politicians sleep more?</a:t>
            </a:r>
          </a:p>
          <a:p>
            <a:pPr marL="514350" indent="-514350" algn="l" rtl="0">
              <a:buAutoNum type="arabicPeriod"/>
            </a:pPr>
            <a:r>
              <a:rPr lang="en-US" dirty="0"/>
              <a:t>What is our ‘sleep debt’?</a:t>
            </a:r>
            <a:endParaRPr lang="ar-SY" dirty="0"/>
          </a:p>
        </p:txBody>
      </p:sp>
      <p:sp>
        <p:nvSpPr>
          <p:cNvPr id="4" name="عنوان 1"/>
          <p:cNvSpPr>
            <a:spLocks noGrp="1"/>
          </p:cNvSpPr>
          <p:nvPr>
            <p:ph type="title"/>
          </p:nvPr>
        </p:nvSpPr>
        <p:spPr>
          <a:xfrm>
            <a:off x="457200" y="274638"/>
            <a:ext cx="8229600" cy="715962"/>
          </a:xfrm>
          <a:solidFill>
            <a:schemeClr val="accent5">
              <a:lumMod val="40000"/>
              <a:lumOff val="60000"/>
            </a:schemeClr>
          </a:solidFill>
        </p:spPr>
        <p:txBody>
          <a:bodyPr>
            <a:normAutofit fontScale="90000"/>
          </a:bodyPr>
          <a:lstStyle/>
          <a:p>
            <a:pPr algn="l" rtl="0"/>
            <a:r>
              <a:rPr lang="en-US" b="1" dirty="0"/>
              <a:t>READING                       </a:t>
            </a:r>
            <a:r>
              <a:rPr lang="en-US" dirty="0"/>
              <a:t>p. 73</a:t>
            </a:r>
            <a:r>
              <a:rPr lang="en-US" b="1" dirty="0"/>
              <a:t> </a:t>
            </a:r>
            <a:endParaRPr lang="ar-SA"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2781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1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382000" cy="5334000"/>
          </a:xfrm>
        </p:spPr>
        <p:txBody>
          <a:bodyPr>
            <a:normAutofit fontScale="92500" lnSpcReduction="20000"/>
          </a:bodyPr>
          <a:lstStyle/>
          <a:p>
            <a:pPr algn="l" rtl="0">
              <a:buNone/>
            </a:pPr>
            <a:r>
              <a:rPr lang="en-US" b="1" dirty="0"/>
              <a:t>b. Read the article and answer these questions.</a:t>
            </a:r>
          </a:p>
          <a:p>
            <a:pPr algn="l" rtl="0">
              <a:buNone/>
            </a:pPr>
            <a:r>
              <a:rPr lang="en-US" b="1" dirty="0"/>
              <a:t>    </a:t>
            </a:r>
            <a:r>
              <a:rPr lang="en-US" b="1" dirty="0">
                <a:solidFill>
                  <a:srgbClr val="7030A0"/>
                </a:solidFill>
              </a:rPr>
              <a:t>Read, then click to check your answers.</a:t>
            </a:r>
            <a:endParaRPr lang="en-US" b="1" dirty="0"/>
          </a:p>
          <a:p>
            <a:pPr marL="514350" indent="-514350" algn="l" rtl="0">
              <a:buNone/>
            </a:pPr>
            <a:r>
              <a:rPr lang="en-US" dirty="0"/>
              <a:t>7. What is the world’s most popular drug?</a:t>
            </a:r>
          </a:p>
          <a:p>
            <a:pPr marL="514350" indent="-514350" algn="l" rtl="0">
              <a:buNone/>
            </a:pPr>
            <a:r>
              <a:rPr lang="en-US" dirty="0"/>
              <a:t>8. What’s the difference between driving when you are drunk and when you are very tired? </a:t>
            </a:r>
          </a:p>
          <a:p>
            <a:pPr marL="514350" indent="-514350" algn="l" rtl="0">
              <a:buNone/>
            </a:pPr>
            <a:r>
              <a:rPr lang="en-US" dirty="0"/>
              <a:t>9. Do people sleep more or less than they used to? Why?</a:t>
            </a:r>
          </a:p>
          <a:p>
            <a:pPr marL="514350" indent="-514350" algn="l" rtl="0">
              <a:buNone/>
            </a:pPr>
            <a:r>
              <a:rPr lang="en-US" dirty="0"/>
              <a:t>10. What should your bedroom </a:t>
            </a:r>
            <a:r>
              <a:rPr lang="en-US" i="1" dirty="0"/>
              <a:t>not </a:t>
            </a:r>
            <a:r>
              <a:rPr lang="en-US" dirty="0"/>
              <a:t>be if you want to sleep well?</a:t>
            </a:r>
          </a:p>
          <a:p>
            <a:pPr marL="514350" indent="-514350" algn="l" rtl="0">
              <a:buNone/>
            </a:pPr>
            <a:r>
              <a:rPr lang="en-US" dirty="0"/>
              <a:t>11. How did lack of sleep cause the Chernobyl nuclear disaster?</a:t>
            </a:r>
          </a:p>
          <a:p>
            <a:pPr marL="514350" indent="-514350" algn="l" rtl="0">
              <a:buNone/>
            </a:pPr>
            <a:r>
              <a:rPr lang="en-US" dirty="0"/>
              <a:t>12. How much sleep does the average person need?</a:t>
            </a:r>
            <a:endParaRPr lang="ar-SY" dirty="0"/>
          </a:p>
        </p:txBody>
      </p:sp>
      <p:sp>
        <p:nvSpPr>
          <p:cNvPr id="4" name="عنوان 1"/>
          <p:cNvSpPr>
            <a:spLocks noGrp="1"/>
          </p:cNvSpPr>
          <p:nvPr>
            <p:ph type="title"/>
          </p:nvPr>
        </p:nvSpPr>
        <p:spPr>
          <a:xfrm>
            <a:off x="457200" y="274638"/>
            <a:ext cx="8229600" cy="715962"/>
          </a:xfrm>
          <a:solidFill>
            <a:schemeClr val="accent5">
              <a:lumMod val="40000"/>
              <a:lumOff val="60000"/>
            </a:schemeClr>
          </a:solidFill>
        </p:spPr>
        <p:txBody>
          <a:bodyPr>
            <a:normAutofit fontScale="90000"/>
          </a:bodyPr>
          <a:lstStyle/>
          <a:p>
            <a:pPr algn="l" rtl="0"/>
            <a:r>
              <a:rPr lang="en-US" b="1" dirty="0"/>
              <a:t>READING                       </a:t>
            </a:r>
            <a:r>
              <a:rPr lang="en-US" dirty="0"/>
              <a:t>p. 73</a:t>
            </a:r>
            <a:r>
              <a:rPr lang="en-US" b="1" dirty="0"/>
              <a:t> </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990600"/>
            <a:ext cx="5638800" cy="5562600"/>
          </a:xfrm>
        </p:spPr>
        <p:txBody>
          <a:bodyPr>
            <a:normAutofit fontScale="70000" lnSpcReduction="20000"/>
          </a:bodyPr>
          <a:lstStyle/>
          <a:p>
            <a:pPr algn="l" rtl="0">
              <a:buNone/>
            </a:pPr>
            <a:r>
              <a:rPr lang="en-US" dirty="0"/>
              <a:t>      Modem society has invented reasons not to sleep. We are now a 24/ 7 society where shops and services must be available all hours. We spend longer at work than we used to, and more time getting to work. Mobile phones and email allow us to stay in touch round the clock and late-night TV and the Internet tempt us away from our beds. When we need more time for work or pleasure, the easy solution is to sleep less. The average adult sleeps only 6.2 hours a night during the week, whereas research shows that most people need eight or even eight and a half hours' sleep to feel at their best. Nowadays many people have got used to sleeping less than they need and they live in an almost permanent state of 'sleep debt', owing their bodies perhaps 25-30 hours of sleep. </a:t>
            </a:r>
            <a:endParaRPr lang="ar-SA" dirty="0"/>
          </a:p>
        </p:txBody>
      </p:sp>
      <p:sp>
        <p:nvSpPr>
          <p:cNvPr id="6" name="عنوان 1"/>
          <p:cNvSpPr>
            <a:spLocks noGrp="1"/>
          </p:cNvSpPr>
          <p:nvPr>
            <p:ph type="title"/>
          </p:nvPr>
        </p:nvSpPr>
        <p:spPr>
          <a:xfrm>
            <a:off x="304800" y="274638"/>
            <a:ext cx="8382000" cy="639762"/>
          </a:xfrm>
          <a:solidFill>
            <a:srgbClr val="FFFFCC"/>
          </a:solidFill>
        </p:spPr>
        <p:txBody>
          <a:bodyPr>
            <a:normAutofit/>
          </a:bodyPr>
          <a:lstStyle/>
          <a:p>
            <a:pPr algn="l" rtl="0"/>
            <a:r>
              <a:rPr lang="en-US" sz="2800" b="1" dirty="0">
                <a:solidFill>
                  <a:srgbClr val="7030A0"/>
                </a:solidFill>
              </a:rPr>
              <a:t>  So much to do, so little time                   p. 73</a:t>
            </a:r>
            <a:endParaRPr lang="ar-SA" sz="2800" b="1" dirty="0">
              <a:solidFill>
                <a:srgbClr val="7030A0"/>
              </a:solidFill>
            </a:endParaRPr>
          </a:p>
        </p:txBody>
      </p:sp>
      <p:sp>
        <p:nvSpPr>
          <p:cNvPr id="8" name="مربع نص 7"/>
          <p:cNvSpPr txBox="1"/>
          <p:nvPr/>
        </p:nvSpPr>
        <p:spPr>
          <a:xfrm>
            <a:off x="5715000" y="2667000"/>
            <a:ext cx="3200400" cy="2862322"/>
          </a:xfrm>
          <a:prstGeom prst="rect">
            <a:avLst/>
          </a:prstGeom>
          <a:solidFill>
            <a:schemeClr val="bg2"/>
          </a:solidFill>
        </p:spPr>
        <p:txBody>
          <a:bodyPr wrap="square" rtlCol="1">
            <a:spAutoFit/>
          </a:bodyPr>
          <a:lstStyle/>
          <a:p>
            <a:pPr algn="l" rtl="0"/>
            <a:r>
              <a:rPr lang="en-US" sz="2000" b="1" dirty="0"/>
              <a:t>Hours slept a night</a:t>
            </a:r>
          </a:p>
          <a:p>
            <a:pPr algn="l" rtl="0"/>
            <a:r>
              <a:rPr lang="en-US" sz="2000" dirty="0"/>
              <a:t>Lawyers                                7.8 </a:t>
            </a:r>
            <a:br>
              <a:rPr lang="en-US" sz="2000" dirty="0"/>
            </a:br>
            <a:r>
              <a:rPr lang="en-US" sz="2000" dirty="0"/>
              <a:t>Architects                             7.5 </a:t>
            </a:r>
            <a:br>
              <a:rPr lang="en-US" sz="2000" dirty="0"/>
            </a:br>
            <a:r>
              <a:rPr lang="en-US" sz="2000" dirty="0"/>
              <a:t>Social workers                     6.9 </a:t>
            </a:r>
            <a:br>
              <a:rPr lang="en-US" sz="2000" dirty="0"/>
            </a:br>
            <a:r>
              <a:rPr lang="en-US" sz="2000" dirty="0"/>
              <a:t>Teachers                               6 </a:t>
            </a:r>
            <a:br>
              <a:rPr lang="en-US" sz="2000" dirty="0"/>
            </a:br>
            <a:r>
              <a:rPr lang="en-US" sz="2000" dirty="0"/>
              <a:t>Politicians                            5.2 </a:t>
            </a:r>
            <a:br>
              <a:rPr lang="en-US" sz="2000" dirty="0"/>
            </a:br>
            <a:r>
              <a:rPr lang="en-US" sz="2000" dirty="0"/>
              <a:t>Hospital doctors (on call) 4.5 </a:t>
            </a:r>
            <a:br>
              <a:rPr lang="en-US" sz="2000" dirty="0"/>
            </a:br>
            <a:endParaRPr lang="en-US" sz="2000" dirty="0"/>
          </a:p>
          <a:p>
            <a:pPr algn="l" rtl="0"/>
            <a:r>
              <a:rPr lang="en-US" sz="2000" dirty="0"/>
              <a:t>UK Sleep Council survey</a:t>
            </a:r>
            <a:endParaRPr lang="ar-SY" sz="2000" dirty="0"/>
          </a:p>
        </p:txBody>
      </p:sp>
    </p:spTree>
    <p:extLst>
      <p:ext uri="{BB962C8B-B14F-4D97-AF65-F5344CB8AC3E}">
        <p14:creationId xmlns:p14="http://schemas.microsoft.com/office/powerpoint/2010/main" val="2838975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371600"/>
            <a:ext cx="8229600" cy="4953000"/>
          </a:xfrm>
        </p:spPr>
        <p:txBody>
          <a:bodyPr>
            <a:noAutofit/>
          </a:bodyPr>
          <a:lstStyle/>
          <a:p>
            <a:pPr algn="l" rtl="0"/>
            <a:r>
              <a:rPr lang="en-US" sz="2800" dirty="0"/>
              <a:t>Until the invention of electric light in 1879 our daily cycle of sleep used to depend on the hours of daylight. People would get up with the sun and go to bed at nightfall. But nowadays our hours of sleep are mainly determined by our working hours (or our social life) and most people are woken up artificially by an alarm clock. During the day caffeine, the world's most popular drug, helps to keep us awake. 75% of the world's population habitually consume caffeine which, up to a point, masks the symptoms of sleep deprivation.</a:t>
            </a:r>
            <a:endParaRPr lang="ar-SA" sz="2800" dirty="0"/>
          </a:p>
        </p:txBody>
      </p:sp>
      <p:sp>
        <p:nvSpPr>
          <p:cNvPr id="5" name="عنوان 1"/>
          <p:cNvSpPr txBox="1">
            <a:spLocks/>
          </p:cNvSpPr>
          <p:nvPr/>
        </p:nvSpPr>
        <p:spPr>
          <a:xfrm>
            <a:off x="381000" y="274638"/>
            <a:ext cx="8305800" cy="868362"/>
          </a:xfrm>
          <a:prstGeom prst="rect">
            <a:avLst/>
          </a:prstGeom>
          <a:solidFill>
            <a:srgbClr val="FFFFCC"/>
          </a:solidFill>
        </p:spPr>
        <p:txBody>
          <a:bodyPr vert="horz" lIns="91440" tIns="45720" rIns="91440" bIns="45720" rtlCol="1" anchor="ctr">
            <a:noAutofit/>
          </a:bodyPr>
          <a:lstStyle/>
          <a:p>
            <a:pPr lvl="0" algn="l" rtl="0">
              <a:spcBef>
                <a:spcPct val="0"/>
              </a:spcBef>
            </a:pPr>
            <a:r>
              <a:rPr kumimoji="0" lang="en-US" sz="3600" b="1" i="0" u="none" strike="noStrike" kern="1200" cap="none" spc="0" normalizeH="0" baseline="0" noProof="0" dirty="0">
                <a:ln>
                  <a:noFill/>
                </a:ln>
                <a:solidFill>
                  <a:srgbClr val="7030A0"/>
                </a:solidFill>
                <a:effectLst/>
                <a:uLnTx/>
                <a:uFillTx/>
                <a:latin typeface="+mj-lt"/>
                <a:ea typeface="+mj-ea"/>
                <a:cs typeface="+mj-cs"/>
              </a:rPr>
              <a:t> </a:t>
            </a:r>
            <a:r>
              <a:rPr lang="en-US" sz="3600" b="1" dirty="0">
                <a:solidFill>
                  <a:srgbClr val="7030A0"/>
                </a:solidFill>
              </a:rPr>
              <a:t>Going against nature</a:t>
            </a:r>
            <a:r>
              <a:rPr kumimoji="0" lang="en-US" sz="3600" b="1" i="0" u="none" strike="noStrike" kern="1200" cap="none" spc="0" normalizeH="0" baseline="0" noProof="0" dirty="0">
                <a:ln>
                  <a:noFill/>
                </a:ln>
                <a:solidFill>
                  <a:srgbClr val="7030A0"/>
                </a:solidFill>
                <a:effectLst/>
                <a:uLnTx/>
                <a:uFillTx/>
                <a:latin typeface="+mj-lt"/>
                <a:ea typeface="+mj-ea"/>
                <a:cs typeface="+mj-cs"/>
              </a:rPr>
              <a:t>                  p. 73</a:t>
            </a:r>
            <a:endParaRPr kumimoji="0" lang="ar-SA" sz="3600" b="1" i="0" u="none" strike="noStrike" kern="1200" cap="none" spc="0" normalizeH="0" baseline="0" noProof="0" dirty="0">
              <a:ln>
                <a:noFill/>
              </a:ln>
              <a:solidFill>
                <a:srgbClr val="7030A0"/>
              </a:solidFill>
              <a:effectLst/>
              <a:uLnTx/>
              <a:uFillTx/>
              <a:latin typeface="+mj-lt"/>
              <a:ea typeface="+mj-ea"/>
              <a:cs typeface="+mj-cs"/>
            </a:endParaRPr>
          </a:p>
        </p:txBody>
      </p:sp>
    </p:spTree>
    <p:extLst>
      <p:ext uri="{BB962C8B-B14F-4D97-AF65-F5344CB8AC3E}">
        <p14:creationId xmlns:p14="http://schemas.microsoft.com/office/powerpoint/2010/main" val="2492445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914400"/>
            <a:ext cx="8686800" cy="5638800"/>
          </a:xfrm>
        </p:spPr>
        <p:txBody>
          <a:bodyPr>
            <a:normAutofit fontScale="70000" lnSpcReduction="20000"/>
          </a:bodyPr>
          <a:lstStyle/>
          <a:p>
            <a:pPr algn="l" rtl="0">
              <a:buNone/>
            </a:pPr>
            <a:r>
              <a:rPr lang="en-US" dirty="0"/>
              <a:t>      What does a chronic lack of sleep do to us? As well as making us irritable and unhappy as people it also reduces our motivation and ability to work. This has serious implications for society in general. Doctors, for example, are often chronically sleep deprived especially when they are on 'night call' and may get less than three hours' sleep. Lack of sleep can seriously impair their mood, </a:t>
            </a:r>
            <a:r>
              <a:rPr lang="en-US" dirty="0" err="1"/>
              <a:t>judgement</a:t>
            </a:r>
            <a:r>
              <a:rPr lang="en-US" dirty="0"/>
              <a:t>, and ability to take decisions. Our politicians are often 'jet lagged' after crossing time zones. World summit meetings called to deal with a crisis often result in decisions being taken after marathon sessions when everyone is severely sleep deprived. Human error caused by tiredness contributed to the worst nuclear accident in history at Chernobyl in 1986. Tired engineers, in the early hours of the morning, made a series of mistakes with catastrophic results. On our roads and motorways lack of sleep kills thousands of people every year. Tests show' that a tired driver can be just as dangerous as a drunk driver. However, driving when drunk is against the law but driving when exhausted isn't. As Paul Martin says, it is very ironic that we admire people who function on very little sleep instead of criticizing them for being irresponsible. Our world would be a much safer, happier place if everyone, whatever their job, slept eight hours a night.</a:t>
            </a:r>
            <a:endParaRPr lang="ar-SY" dirty="0"/>
          </a:p>
        </p:txBody>
      </p:sp>
      <p:sp>
        <p:nvSpPr>
          <p:cNvPr id="4" name="عنوان 1"/>
          <p:cNvSpPr txBox="1">
            <a:spLocks noGrp="1"/>
          </p:cNvSpPr>
          <p:nvPr>
            <p:ph type="title"/>
          </p:nvPr>
        </p:nvSpPr>
        <p:spPr>
          <a:xfrm>
            <a:off x="457200" y="274638"/>
            <a:ext cx="8229600" cy="563562"/>
          </a:xfrm>
          <a:prstGeom prst="rect">
            <a:avLst/>
          </a:prstGeom>
          <a:solidFill>
            <a:srgbClr val="FFFFCC"/>
          </a:solidFill>
        </p:spPr>
        <p:txBody>
          <a:bodyPr vert="horz" lIns="91440" tIns="45720" rIns="91440" bIns="45720" rtlCol="1" anchor="ctr">
            <a:noAutofit/>
          </a:bodyPr>
          <a:lstStyle/>
          <a:p>
            <a:pPr lvl="0" algn="l" rtl="0"/>
            <a:r>
              <a:rPr kumimoji="0" lang="en-US" sz="3600" b="1" i="0" u="none" strike="noStrike" kern="1200" cap="none" spc="0" normalizeH="0" baseline="0" noProof="0" dirty="0">
                <a:ln>
                  <a:noFill/>
                </a:ln>
                <a:solidFill>
                  <a:srgbClr val="7030A0"/>
                </a:solidFill>
                <a:effectLst/>
                <a:uLnTx/>
                <a:uFillTx/>
                <a:latin typeface="+mj-lt"/>
                <a:ea typeface="+mj-ea"/>
                <a:cs typeface="+mj-cs"/>
              </a:rPr>
              <a:t> </a:t>
            </a:r>
            <a:r>
              <a:rPr lang="en-US" sz="3600" b="1" dirty="0">
                <a:solidFill>
                  <a:srgbClr val="7030A0"/>
                </a:solidFill>
              </a:rPr>
              <a:t>Sleepy people</a:t>
            </a:r>
            <a:r>
              <a:rPr kumimoji="0" lang="en-US" sz="3600" b="1" i="0" u="none" strike="noStrike" kern="1200" cap="none" spc="0" normalizeH="0" baseline="0" noProof="0" dirty="0">
                <a:ln>
                  <a:noFill/>
                </a:ln>
                <a:solidFill>
                  <a:srgbClr val="7030A0"/>
                </a:solidFill>
                <a:effectLst/>
                <a:uLnTx/>
                <a:uFillTx/>
                <a:latin typeface="+mj-lt"/>
                <a:ea typeface="+mj-ea"/>
                <a:cs typeface="+mj-cs"/>
              </a:rPr>
              <a:t>                  p. 73</a:t>
            </a:r>
            <a:endParaRPr kumimoji="0" lang="ar-SA" sz="3600" b="1" i="0" u="none" strike="noStrike" kern="1200" cap="none" spc="0" normalizeH="0" baseline="0" noProof="0" dirty="0">
              <a:ln>
                <a:noFill/>
              </a:ln>
              <a:solidFill>
                <a:srgbClr val="7030A0"/>
              </a:solidFill>
              <a:effectLst/>
              <a:uLnTx/>
              <a:uFillTx/>
              <a:latin typeface="+mj-lt"/>
              <a:ea typeface="+mj-ea"/>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371600"/>
            <a:ext cx="8229600" cy="5105400"/>
          </a:xfrm>
        </p:spPr>
        <p:txBody>
          <a:bodyPr>
            <a:normAutofit fontScale="85000" lnSpcReduction="20000"/>
          </a:bodyPr>
          <a:lstStyle/>
          <a:p>
            <a:pPr marL="514350" indent="-514350" algn="l" rtl="0">
              <a:buAutoNum type="arabicPeriod"/>
            </a:pPr>
            <a:r>
              <a:rPr lang="en-US" dirty="0"/>
              <a:t>Give sleep a high priority in your life.</a:t>
            </a:r>
          </a:p>
          <a:p>
            <a:pPr marL="514350" indent="-514350" algn="l" rtl="0">
              <a:buAutoNum type="arabicPeriod"/>
            </a:pPr>
            <a:r>
              <a:rPr lang="en-US" dirty="0"/>
              <a:t>Listen to your body. If you feel tired, you probably need more sleep.</a:t>
            </a:r>
          </a:p>
          <a:p>
            <a:pPr marL="514350" indent="-514350" algn="l" rtl="0">
              <a:buAutoNum type="arabicPeriod"/>
            </a:pPr>
            <a:r>
              <a:rPr lang="en-US" dirty="0"/>
              <a:t>Pay off your 'sleep debt' by going to bed half an hour earlier for a few weeks. </a:t>
            </a:r>
          </a:p>
          <a:p>
            <a:pPr marL="514350" indent="-514350" algn="l" rtl="0">
              <a:buAutoNum type="arabicPeriod"/>
            </a:pPr>
            <a:r>
              <a:rPr lang="en-US" dirty="0"/>
              <a:t>Have a regular routine – try to go to bed at roughly the same time every day. </a:t>
            </a:r>
          </a:p>
          <a:p>
            <a:pPr marL="514350" indent="-514350" algn="l" rtl="0">
              <a:buAutoNum type="arabicPeriod"/>
            </a:pPr>
            <a:r>
              <a:rPr lang="en-US" dirty="0"/>
              <a:t>Take a nap during the day (ideally after lunch). Research has shown that short naps are very effective in restoring our energy levels and mood.</a:t>
            </a:r>
          </a:p>
          <a:p>
            <a:pPr marL="514350" indent="-514350" algn="l" rtl="0">
              <a:buAutoNum type="arabicPeriod"/>
            </a:pPr>
            <a:r>
              <a:rPr lang="en-US" dirty="0"/>
              <a:t>Make sure your bedroom isn't too hot.</a:t>
            </a:r>
          </a:p>
          <a:p>
            <a:pPr marL="514350" indent="-514350" algn="l" rtl="0">
              <a:buAutoNum type="arabicPeriod"/>
            </a:pPr>
            <a:r>
              <a:rPr lang="en-US" dirty="0"/>
              <a:t>Don't use your bedroom as an office or for watching TV.</a:t>
            </a:r>
            <a:endParaRPr lang="ar-SY" dirty="0"/>
          </a:p>
        </p:txBody>
      </p:sp>
      <p:sp>
        <p:nvSpPr>
          <p:cNvPr id="4" name="عنوان 1"/>
          <p:cNvSpPr txBox="1">
            <a:spLocks noGrp="1"/>
          </p:cNvSpPr>
          <p:nvPr>
            <p:ph type="title"/>
          </p:nvPr>
        </p:nvSpPr>
        <p:spPr>
          <a:xfrm>
            <a:off x="457200" y="274638"/>
            <a:ext cx="8229600" cy="944562"/>
          </a:xfrm>
          <a:prstGeom prst="rect">
            <a:avLst/>
          </a:prstGeom>
          <a:solidFill>
            <a:srgbClr val="FFFFCC"/>
          </a:solidFill>
        </p:spPr>
        <p:txBody>
          <a:bodyPr vert="horz" lIns="91440" tIns="45720" rIns="91440" bIns="45720" rtlCol="1" anchor="ctr">
            <a:noAutofit/>
          </a:bodyPr>
          <a:lstStyle/>
          <a:p>
            <a:pPr lvl="0" algn="l" rtl="0"/>
            <a:r>
              <a:rPr kumimoji="0" lang="en-US" sz="3600" b="1" i="0" u="none" strike="noStrike" kern="1200" cap="none" spc="0" normalizeH="0" baseline="0" noProof="0" dirty="0">
                <a:ln>
                  <a:noFill/>
                </a:ln>
                <a:solidFill>
                  <a:srgbClr val="7030A0"/>
                </a:solidFill>
                <a:effectLst/>
                <a:uLnTx/>
                <a:uFillTx/>
                <a:latin typeface="+mj-lt"/>
                <a:ea typeface="+mj-ea"/>
                <a:cs typeface="+mj-cs"/>
              </a:rPr>
              <a:t>   </a:t>
            </a:r>
            <a:r>
              <a:rPr lang="en-US" sz="3600" b="1" dirty="0">
                <a:solidFill>
                  <a:srgbClr val="7030A0"/>
                </a:solidFill>
              </a:rPr>
              <a:t>SLEEP TIPS</a:t>
            </a:r>
            <a:r>
              <a:rPr kumimoji="0" lang="en-US" sz="3600" b="1" i="0" u="none" strike="noStrike" kern="1200" cap="none" spc="0" normalizeH="0" baseline="0" noProof="0" dirty="0">
                <a:ln>
                  <a:noFill/>
                </a:ln>
                <a:solidFill>
                  <a:srgbClr val="7030A0"/>
                </a:solidFill>
                <a:effectLst/>
                <a:uLnTx/>
                <a:uFillTx/>
                <a:latin typeface="+mj-lt"/>
                <a:ea typeface="+mj-ea"/>
                <a:cs typeface="+mj-cs"/>
              </a:rPr>
              <a:t>                                   p. 73</a:t>
            </a:r>
            <a:endParaRPr kumimoji="0" lang="ar-SA" sz="3600" b="1" i="0" u="none" strike="noStrike" kern="1200" cap="none" spc="0" normalizeH="0" baseline="0" noProof="0" dirty="0">
              <a:ln>
                <a:noFill/>
              </a:ln>
              <a:solidFill>
                <a:srgbClr val="7030A0"/>
              </a:solidFill>
              <a:effectLst/>
              <a:uLnTx/>
              <a:uFillTx/>
              <a:latin typeface="+mj-lt"/>
              <a:ea typeface="+mj-ea"/>
              <a:cs typeface="+mj-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14400"/>
            <a:ext cx="8382000" cy="5715000"/>
          </a:xfrm>
        </p:spPr>
        <p:txBody>
          <a:bodyPr>
            <a:noAutofit/>
          </a:bodyPr>
          <a:lstStyle/>
          <a:p>
            <a:pPr algn="l" rtl="0">
              <a:buNone/>
            </a:pPr>
            <a:r>
              <a:rPr lang="en-US" sz="2400" b="1" dirty="0"/>
              <a:t>b. Answer these questions. </a:t>
            </a:r>
            <a:r>
              <a:rPr lang="en-US" sz="2400" b="1" dirty="0">
                <a:solidFill>
                  <a:srgbClr val="7030A0"/>
                </a:solidFill>
              </a:rPr>
              <a:t>Click to check your answers.</a:t>
            </a:r>
            <a:endParaRPr lang="en-US" sz="2400" b="1" dirty="0"/>
          </a:p>
          <a:p>
            <a:pPr marL="514350" indent="-514350" algn="l" rtl="0">
              <a:buNone/>
            </a:pPr>
            <a:r>
              <a:rPr lang="en-US" sz="2400" dirty="0"/>
              <a:t>1. How did the invention of the electric light change our sleep habits?</a:t>
            </a:r>
          </a:p>
          <a:p>
            <a:pPr marL="514350" indent="-514350" algn="l" rtl="0">
              <a:buAutoNum type="arabicPeriod"/>
            </a:pPr>
            <a:endParaRPr lang="en-US" sz="2400" dirty="0"/>
          </a:p>
          <a:p>
            <a:pPr marL="514350" indent="-514350" algn="l" rtl="0">
              <a:buNone/>
            </a:pPr>
            <a:r>
              <a:rPr lang="en-US" sz="2400" dirty="0"/>
              <a:t>2. Why is it probably better to have an operation during the day than at night?</a:t>
            </a:r>
          </a:p>
          <a:p>
            <a:pPr marL="514350" indent="-514350" algn="l" rtl="0">
              <a:buNone/>
            </a:pPr>
            <a:endParaRPr lang="en-US" sz="2400" dirty="0"/>
          </a:p>
          <a:p>
            <a:pPr marL="514350" indent="-514350" algn="l" rtl="0">
              <a:buNone/>
            </a:pPr>
            <a:r>
              <a:rPr lang="en-US" sz="2400" dirty="0"/>
              <a:t>3. Are naps really useful?</a:t>
            </a:r>
          </a:p>
          <a:p>
            <a:pPr marL="514350" indent="-514350" algn="l" rtl="0">
              <a:buAutoNum type="arabicPeriod"/>
            </a:pPr>
            <a:endParaRPr lang="en-US" sz="2400" dirty="0"/>
          </a:p>
          <a:p>
            <a:pPr marL="514350" indent="-514350" algn="l" rtl="0">
              <a:buNone/>
            </a:pPr>
            <a:r>
              <a:rPr lang="en-US" sz="2400" dirty="0"/>
              <a:t>4. How much does the average person sleep?</a:t>
            </a:r>
          </a:p>
          <a:p>
            <a:pPr marL="514350" indent="-514350" algn="l" rtl="0">
              <a:buNone/>
            </a:pPr>
            <a:r>
              <a:rPr lang="en-US" sz="2400" dirty="0"/>
              <a:t>5. Does it vary according to profession? Why should politicians sleep more?</a:t>
            </a:r>
          </a:p>
          <a:p>
            <a:pPr marL="514350" indent="-514350" algn="l" rtl="0">
              <a:buAutoNum type="arabicPeriod"/>
            </a:pPr>
            <a:endParaRPr lang="en-US" sz="2400" dirty="0"/>
          </a:p>
        </p:txBody>
      </p:sp>
      <p:sp>
        <p:nvSpPr>
          <p:cNvPr id="4" name="عنوان 1"/>
          <p:cNvSpPr>
            <a:spLocks noGrp="1"/>
          </p:cNvSpPr>
          <p:nvPr>
            <p:ph type="title"/>
          </p:nvPr>
        </p:nvSpPr>
        <p:spPr>
          <a:xfrm>
            <a:off x="457200" y="274638"/>
            <a:ext cx="8229600" cy="563562"/>
          </a:xfrm>
          <a:solidFill>
            <a:schemeClr val="accent5">
              <a:lumMod val="40000"/>
              <a:lumOff val="60000"/>
            </a:schemeClr>
          </a:solidFill>
        </p:spPr>
        <p:txBody>
          <a:bodyPr>
            <a:normAutofit fontScale="90000"/>
          </a:bodyPr>
          <a:lstStyle/>
          <a:p>
            <a:pPr algn="l" rtl="0"/>
            <a:r>
              <a:rPr lang="en-US" b="1" dirty="0"/>
              <a:t>READING                       </a:t>
            </a:r>
            <a:r>
              <a:rPr lang="en-US" dirty="0"/>
              <a:t>p. 73</a:t>
            </a:r>
            <a:r>
              <a:rPr lang="en-US" b="1" dirty="0"/>
              <a:t> </a:t>
            </a:r>
            <a:endParaRPr lang="ar-SA" dirty="0"/>
          </a:p>
        </p:txBody>
      </p:sp>
      <p:sp>
        <p:nvSpPr>
          <p:cNvPr id="5" name="مربع نص 4"/>
          <p:cNvSpPr txBox="1"/>
          <p:nvPr/>
        </p:nvSpPr>
        <p:spPr>
          <a:xfrm>
            <a:off x="533400" y="1752600"/>
            <a:ext cx="8153400" cy="830997"/>
          </a:xfrm>
          <a:prstGeom prst="rect">
            <a:avLst/>
          </a:prstGeom>
          <a:noFill/>
        </p:spPr>
        <p:txBody>
          <a:bodyPr wrap="square" rtlCol="1">
            <a:spAutoFit/>
          </a:bodyPr>
          <a:lstStyle/>
          <a:p>
            <a:pPr algn="l" rtl="0"/>
            <a:r>
              <a:rPr lang="en-US" sz="2400" b="1" i="1" dirty="0">
                <a:solidFill>
                  <a:srgbClr val="0070C0"/>
                </a:solidFill>
              </a:rPr>
              <a:t>                       Before the invention of the light bulb people slept during the hours of darkness.</a:t>
            </a:r>
            <a:endParaRPr lang="ar-SY" sz="2400" b="1" i="1" dirty="0">
              <a:solidFill>
                <a:srgbClr val="0070C0"/>
              </a:solidFill>
            </a:endParaRPr>
          </a:p>
        </p:txBody>
      </p:sp>
      <p:sp>
        <p:nvSpPr>
          <p:cNvPr id="6" name="مربع نص 5"/>
          <p:cNvSpPr txBox="1"/>
          <p:nvPr/>
        </p:nvSpPr>
        <p:spPr>
          <a:xfrm>
            <a:off x="609600" y="2971800"/>
            <a:ext cx="8077200" cy="830997"/>
          </a:xfrm>
          <a:prstGeom prst="rect">
            <a:avLst/>
          </a:prstGeom>
          <a:noFill/>
        </p:spPr>
        <p:txBody>
          <a:bodyPr wrap="square" rtlCol="1">
            <a:spAutoFit/>
          </a:bodyPr>
          <a:lstStyle/>
          <a:p>
            <a:pPr algn="l" rtl="0"/>
            <a:r>
              <a:rPr lang="en-US" sz="2400" b="1" i="1" dirty="0">
                <a:solidFill>
                  <a:srgbClr val="0070C0"/>
                </a:solidFill>
              </a:rPr>
              <a:t>                                 Because doctors who are on ‘night call’ are more sleep deprived than doctors working during the day.</a:t>
            </a:r>
            <a:endParaRPr lang="ar-SY" sz="2400" b="1" i="1" dirty="0">
              <a:solidFill>
                <a:srgbClr val="0070C0"/>
              </a:solidFill>
            </a:endParaRPr>
          </a:p>
        </p:txBody>
      </p:sp>
      <p:sp>
        <p:nvSpPr>
          <p:cNvPr id="7" name="مربع نص 6"/>
          <p:cNvSpPr txBox="1"/>
          <p:nvPr/>
        </p:nvSpPr>
        <p:spPr>
          <a:xfrm>
            <a:off x="609600" y="3810000"/>
            <a:ext cx="8305800" cy="830997"/>
          </a:xfrm>
          <a:prstGeom prst="rect">
            <a:avLst/>
          </a:prstGeom>
          <a:noFill/>
        </p:spPr>
        <p:txBody>
          <a:bodyPr wrap="square" rtlCol="1">
            <a:spAutoFit/>
          </a:bodyPr>
          <a:lstStyle/>
          <a:p>
            <a:pPr algn="l" rtl="0"/>
            <a:r>
              <a:rPr lang="en-US" sz="2400" b="1" i="1" dirty="0">
                <a:solidFill>
                  <a:srgbClr val="0070C0"/>
                </a:solidFill>
              </a:rPr>
              <a:t>                                             Yes. They are very effective in restoring our energy levels and making us feel happier.</a:t>
            </a:r>
            <a:endParaRPr lang="ar-SY" sz="2400" b="1" i="1" dirty="0">
              <a:solidFill>
                <a:srgbClr val="0070C0"/>
              </a:solidFill>
            </a:endParaRPr>
          </a:p>
        </p:txBody>
      </p:sp>
      <p:sp>
        <p:nvSpPr>
          <p:cNvPr id="8" name="مربع نص 7"/>
          <p:cNvSpPr txBox="1"/>
          <p:nvPr/>
        </p:nvSpPr>
        <p:spPr>
          <a:xfrm>
            <a:off x="6172200" y="4495800"/>
            <a:ext cx="2971800" cy="830997"/>
          </a:xfrm>
          <a:prstGeom prst="rect">
            <a:avLst/>
          </a:prstGeom>
          <a:noFill/>
        </p:spPr>
        <p:txBody>
          <a:bodyPr wrap="square" rtlCol="1">
            <a:spAutoFit/>
          </a:bodyPr>
          <a:lstStyle/>
          <a:p>
            <a:pPr algn="l" rtl="0"/>
            <a:r>
              <a:rPr lang="en-US" sz="2400" b="1" i="1" dirty="0">
                <a:solidFill>
                  <a:srgbClr val="0070C0"/>
                </a:solidFill>
              </a:rPr>
              <a:t>6.2 hours a night (during the week).</a:t>
            </a:r>
            <a:endParaRPr lang="ar-SY" sz="2400" b="1" i="1" dirty="0">
              <a:solidFill>
                <a:srgbClr val="0070C0"/>
              </a:solidFill>
            </a:endParaRPr>
          </a:p>
        </p:txBody>
      </p:sp>
      <p:sp>
        <p:nvSpPr>
          <p:cNvPr id="9" name="مربع نص 8"/>
          <p:cNvSpPr txBox="1"/>
          <p:nvPr/>
        </p:nvSpPr>
        <p:spPr>
          <a:xfrm>
            <a:off x="609600" y="5486400"/>
            <a:ext cx="8229600" cy="830997"/>
          </a:xfrm>
          <a:prstGeom prst="rect">
            <a:avLst/>
          </a:prstGeom>
          <a:noFill/>
        </p:spPr>
        <p:txBody>
          <a:bodyPr wrap="square" rtlCol="1">
            <a:spAutoFit/>
          </a:bodyPr>
          <a:lstStyle/>
          <a:p>
            <a:pPr algn="l" rtl="0"/>
            <a:r>
              <a:rPr lang="en-US" sz="2400" b="1" i="1" dirty="0">
                <a:solidFill>
                  <a:srgbClr val="0070C0"/>
                </a:solidFill>
              </a:rPr>
              <a:t>                               Yes. Because they often take important decisions when they are too tired.</a:t>
            </a:r>
            <a:endParaRPr lang="ar-SY" sz="24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41943" y="30840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9142"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304800"/>
            <a:ext cx="8763000" cy="6172200"/>
          </a:xfrm>
        </p:spPr>
        <p:txBody>
          <a:bodyPr>
            <a:normAutofit/>
          </a:bodyPr>
          <a:lstStyle/>
          <a:p>
            <a:pPr marL="514350" indent="-514350" algn="l" rtl="0">
              <a:buNone/>
            </a:pPr>
            <a:r>
              <a:rPr lang="en-US" sz="2400" dirty="0"/>
              <a:t>6. What is our ‘sleep debt’?</a:t>
            </a:r>
            <a:endParaRPr lang="ar-SY" sz="2400" dirty="0"/>
          </a:p>
          <a:p>
            <a:pPr marL="514350" indent="-514350" algn="l" rtl="0">
              <a:buNone/>
            </a:pPr>
            <a:endParaRPr lang="en-US" sz="2400" dirty="0"/>
          </a:p>
          <a:p>
            <a:pPr marL="514350" indent="-514350" algn="l" rtl="0">
              <a:buNone/>
            </a:pPr>
            <a:r>
              <a:rPr lang="en-US" sz="2400" dirty="0"/>
              <a:t>7. What is the world’s most popular drug?</a:t>
            </a:r>
          </a:p>
          <a:p>
            <a:pPr marL="514350" indent="-514350" algn="l" rtl="0">
              <a:buNone/>
            </a:pPr>
            <a:r>
              <a:rPr lang="en-US" sz="2400" dirty="0"/>
              <a:t>8. What’s the difference between driving when you are drunk and when you are very tired?</a:t>
            </a:r>
          </a:p>
          <a:p>
            <a:pPr marL="514350" indent="-514350" algn="l" rtl="0">
              <a:buNone/>
            </a:pPr>
            <a:r>
              <a:rPr lang="en-US" sz="2400" dirty="0"/>
              <a:t> </a:t>
            </a:r>
          </a:p>
          <a:p>
            <a:pPr marL="514350" indent="-514350" algn="l" rtl="0">
              <a:buNone/>
            </a:pPr>
            <a:r>
              <a:rPr lang="en-US" sz="2400" dirty="0"/>
              <a:t>9. Do people sleep more or less than they used to? Why?</a:t>
            </a:r>
          </a:p>
          <a:p>
            <a:pPr marL="514350" indent="-514350" algn="l" rtl="0">
              <a:buNone/>
            </a:pPr>
            <a:endParaRPr lang="en-US" sz="2400" dirty="0"/>
          </a:p>
          <a:p>
            <a:pPr marL="514350" indent="-514350" algn="l" rtl="0">
              <a:buNone/>
            </a:pPr>
            <a:endParaRPr lang="en-US" sz="2400" dirty="0"/>
          </a:p>
          <a:p>
            <a:pPr marL="514350" indent="-514350" algn="l" rtl="0">
              <a:buNone/>
            </a:pPr>
            <a:r>
              <a:rPr lang="en-US" sz="2400" dirty="0"/>
              <a:t>10. What should your bedroom </a:t>
            </a:r>
            <a:r>
              <a:rPr lang="en-US" sz="2400" i="1" dirty="0"/>
              <a:t>not </a:t>
            </a:r>
            <a:r>
              <a:rPr lang="en-US" sz="2400" dirty="0"/>
              <a:t>be if you want to sleep well?</a:t>
            </a:r>
          </a:p>
          <a:p>
            <a:pPr marL="514350" indent="-514350" algn="l" rtl="0">
              <a:buNone/>
            </a:pPr>
            <a:endParaRPr lang="en-US" sz="2400" dirty="0"/>
          </a:p>
          <a:p>
            <a:pPr marL="514350" indent="-514350" algn="l" rtl="0">
              <a:buNone/>
            </a:pPr>
            <a:r>
              <a:rPr lang="en-US" sz="2400" dirty="0"/>
              <a:t>11. How did lack of sleep cause the Chernobyl nuclear disaster?</a:t>
            </a:r>
          </a:p>
          <a:p>
            <a:pPr marL="514350" indent="-514350" algn="l" rtl="0">
              <a:buNone/>
            </a:pPr>
            <a:endParaRPr lang="en-US" sz="2400" dirty="0"/>
          </a:p>
          <a:p>
            <a:pPr marL="514350" indent="-514350" algn="l" rtl="0">
              <a:buNone/>
            </a:pPr>
            <a:r>
              <a:rPr lang="en-US" sz="2400" dirty="0"/>
              <a:t>12. How much sleep does the average person need?</a:t>
            </a:r>
            <a:endParaRPr lang="ar-SY" sz="2400" dirty="0"/>
          </a:p>
        </p:txBody>
      </p:sp>
      <p:sp>
        <p:nvSpPr>
          <p:cNvPr id="6" name="مربع نص 5"/>
          <p:cNvSpPr txBox="1"/>
          <p:nvPr/>
        </p:nvSpPr>
        <p:spPr>
          <a:xfrm>
            <a:off x="381000" y="304800"/>
            <a:ext cx="8534400" cy="830997"/>
          </a:xfrm>
          <a:prstGeom prst="rect">
            <a:avLst/>
          </a:prstGeom>
          <a:noFill/>
        </p:spPr>
        <p:txBody>
          <a:bodyPr wrap="square" rtlCol="1">
            <a:spAutoFit/>
          </a:bodyPr>
          <a:lstStyle/>
          <a:p>
            <a:pPr algn="l" rtl="0"/>
            <a:r>
              <a:rPr lang="en-US" sz="2400" b="1" i="1" dirty="0">
                <a:solidFill>
                  <a:srgbClr val="0070C0"/>
                </a:solidFill>
              </a:rPr>
              <a:t>                                               The hours of sleep that we owe our body (i.e. the extra hours we need to sleep to feel at our best).</a:t>
            </a:r>
            <a:endParaRPr lang="ar-SY" sz="2400" b="1" i="1" dirty="0">
              <a:solidFill>
                <a:srgbClr val="0070C0"/>
              </a:solidFill>
            </a:endParaRPr>
          </a:p>
        </p:txBody>
      </p:sp>
      <p:sp>
        <p:nvSpPr>
          <p:cNvPr id="7" name="مربع نص 6"/>
          <p:cNvSpPr txBox="1"/>
          <p:nvPr/>
        </p:nvSpPr>
        <p:spPr>
          <a:xfrm>
            <a:off x="152400" y="5029200"/>
            <a:ext cx="8763000" cy="815608"/>
          </a:xfrm>
          <a:prstGeom prst="rect">
            <a:avLst/>
          </a:prstGeom>
          <a:noFill/>
        </p:spPr>
        <p:txBody>
          <a:bodyPr wrap="square" rtlCol="1">
            <a:spAutoFit/>
          </a:bodyPr>
          <a:lstStyle/>
          <a:p>
            <a:pPr algn="l" rtl="0"/>
            <a:r>
              <a:rPr lang="en-US" sz="2400" b="1" i="1" dirty="0">
                <a:solidFill>
                  <a:srgbClr val="0070C0"/>
                </a:solidFill>
              </a:rPr>
              <a:t>                                                                                                                   </a:t>
            </a:r>
            <a:r>
              <a:rPr lang="en-US" sz="2300" b="1" i="1" dirty="0">
                <a:solidFill>
                  <a:srgbClr val="0070C0"/>
                </a:solidFill>
              </a:rPr>
              <a:t>Tired engineers made very serious mistakes with catastrophic consequences.</a:t>
            </a:r>
            <a:endParaRPr lang="ar-SY" sz="2300" b="1" i="1" dirty="0">
              <a:solidFill>
                <a:srgbClr val="0070C0"/>
              </a:solidFill>
            </a:endParaRPr>
          </a:p>
        </p:txBody>
      </p:sp>
      <p:sp>
        <p:nvSpPr>
          <p:cNvPr id="8" name="مربع نص 7"/>
          <p:cNvSpPr txBox="1"/>
          <p:nvPr/>
        </p:nvSpPr>
        <p:spPr>
          <a:xfrm>
            <a:off x="457200" y="4572000"/>
            <a:ext cx="8305800" cy="461665"/>
          </a:xfrm>
          <a:prstGeom prst="rect">
            <a:avLst/>
          </a:prstGeom>
          <a:noFill/>
        </p:spPr>
        <p:txBody>
          <a:bodyPr wrap="square" rtlCol="1">
            <a:spAutoFit/>
          </a:bodyPr>
          <a:lstStyle/>
          <a:p>
            <a:pPr algn="l" rtl="0"/>
            <a:r>
              <a:rPr lang="en-US" sz="2400" b="1" i="1" dirty="0">
                <a:solidFill>
                  <a:srgbClr val="0070C0"/>
                </a:solidFill>
              </a:rPr>
              <a:t>It shouldn’t be hot, used as an office, or for watching TV.</a:t>
            </a:r>
            <a:endParaRPr lang="ar-SY" sz="2400" b="1" i="1" dirty="0">
              <a:solidFill>
                <a:srgbClr val="0070C0"/>
              </a:solidFill>
            </a:endParaRPr>
          </a:p>
        </p:txBody>
      </p:sp>
      <p:sp>
        <p:nvSpPr>
          <p:cNvPr id="9" name="مربع نص 8"/>
          <p:cNvSpPr txBox="1"/>
          <p:nvPr/>
        </p:nvSpPr>
        <p:spPr>
          <a:xfrm>
            <a:off x="457200" y="3200400"/>
            <a:ext cx="8458200" cy="830997"/>
          </a:xfrm>
          <a:prstGeom prst="rect">
            <a:avLst/>
          </a:prstGeom>
          <a:noFill/>
        </p:spPr>
        <p:txBody>
          <a:bodyPr wrap="square" rtlCol="1">
            <a:spAutoFit/>
          </a:bodyPr>
          <a:lstStyle/>
          <a:p>
            <a:pPr algn="l" rtl="0"/>
            <a:r>
              <a:rPr lang="en-US" sz="2400" b="1" i="1" dirty="0">
                <a:solidFill>
                  <a:srgbClr val="0070C0"/>
                </a:solidFill>
              </a:rPr>
              <a:t> They sleep less because they have more reasons not to sleep (work, the Internet, TV 24/7, society)</a:t>
            </a:r>
            <a:endParaRPr lang="ar-SY" sz="2400" b="1" i="1" dirty="0">
              <a:solidFill>
                <a:srgbClr val="0070C0"/>
              </a:solidFill>
            </a:endParaRPr>
          </a:p>
        </p:txBody>
      </p:sp>
      <p:sp>
        <p:nvSpPr>
          <p:cNvPr id="10" name="مربع نص 9"/>
          <p:cNvSpPr txBox="1"/>
          <p:nvPr/>
        </p:nvSpPr>
        <p:spPr>
          <a:xfrm>
            <a:off x="457200" y="1981200"/>
            <a:ext cx="8153400" cy="830997"/>
          </a:xfrm>
          <a:prstGeom prst="rect">
            <a:avLst/>
          </a:prstGeom>
          <a:noFill/>
        </p:spPr>
        <p:txBody>
          <a:bodyPr wrap="square" rtlCol="1">
            <a:spAutoFit/>
          </a:bodyPr>
          <a:lstStyle/>
          <a:p>
            <a:pPr algn="l" rtl="0"/>
            <a:r>
              <a:rPr lang="en-US" sz="2400" b="1" i="1" dirty="0">
                <a:solidFill>
                  <a:srgbClr val="0070C0"/>
                </a:solidFill>
              </a:rPr>
              <a:t>                                                 Driving when you are tired isn’t against the law (but is just as dangerous).</a:t>
            </a:r>
            <a:endParaRPr lang="ar-SY" sz="2400" b="1" i="1" dirty="0">
              <a:solidFill>
                <a:srgbClr val="0070C0"/>
              </a:solidFill>
            </a:endParaRPr>
          </a:p>
        </p:txBody>
      </p:sp>
      <p:sp>
        <p:nvSpPr>
          <p:cNvPr id="11" name="مربع نص 10"/>
          <p:cNvSpPr txBox="1"/>
          <p:nvPr/>
        </p:nvSpPr>
        <p:spPr>
          <a:xfrm>
            <a:off x="6629400" y="5943600"/>
            <a:ext cx="1981200" cy="461665"/>
          </a:xfrm>
          <a:prstGeom prst="rect">
            <a:avLst/>
          </a:prstGeom>
          <a:noFill/>
        </p:spPr>
        <p:txBody>
          <a:bodyPr wrap="square" rtlCol="1">
            <a:spAutoFit/>
          </a:bodyPr>
          <a:lstStyle/>
          <a:p>
            <a:pPr algn="l" rtl="0"/>
            <a:r>
              <a:rPr lang="en-US" sz="2400" b="1" i="1" dirty="0">
                <a:solidFill>
                  <a:srgbClr val="0070C0"/>
                </a:solidFill>
              </a:rPr>
              <a:t>8 - 8.5 hours.</a:t>
            </a:r>
            <a:endParaRPr lang="ar-SY" sz="2400" b="1" i="1" dirty="0">
              <a:solidFill>
                <a:srgbClr val="0070C0"/>
              </a:solidFill>
            </a:endParaRPr>
          </a:p>
        </p:txBody>
      </p:sp>
      <p:sp>
        <p:nvSpPr>
          <p:cNvPr id="12" name="مربع نص 11"/>
          <p:cNvSpPr txBox="1"/>
          <p:nvPr/>
        </p:nvSpPr>
        <p:spPr>
          <a:xfrm>
            <a:off x="5410200" y="1143000"/>
            <a:ext cx="2057400" cy="461665"/>
          </a:xfrm>
          <a:prstGeom prst="rect">
            <a:avLst/>
          </a:prstGeom>
          <a:noFill/>
        </p:spPr>
        <p:txBody>
          <a:bodyPr wrap="square" rtlCol="1">
            <a:spAutoFit/>
          </a:bodyPr>
          <a:lstStyle/>
          <a:p>
            <a:pPr algn="l" rtl="0"/>
            <a:r>
              <a:rPr lang="en-US" sz="2400" b="1" i="1" dirty="0">
                <a:solidFill>
                  <a:srgbClr val="0070C0"/>
                </a:solidFill>
              </a:rPr>
              <a:t>Caffeine.</a:t>
            </a:r>
            <a:endParaRPr lang="ar-SY" sz="2400" b="1"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chemeClr val="accent2">
              <a:lumMod val="20000"/>
              <a:lumOff val="80000"/>
            </a:schemeClr>
          </a:solidFill>
        </p:spPr>
        <p:txBody>
          <a:bodyPr>
            <a:normAutofit/>
          </a:bodyPr>
          <a:lstStyle/>
          <a:p>
            <a:pPr algn="l" rtl="0"/>
            <a:r>
              <a:rPr lang="en-US" sz="3600" b="1" dirty="0"/>
              <a:t>VOCABULARY        sleep         p. 74</a:t>
            </a:r>
            <a:endParaRPr lang="ar-SA" sz="3600" b="1" dirty="0"/>
          </a:p>
        </p:txBody>
      </p:sp>
      <p:sp>
        <p:nvSpPr>
          <p:cNvPr id="3" name="عنصر نائب للمحتوى 2"/>
          <p:cNvSpPr>
            <a:spLocks noGrp="1"/>
          </p:cNvSpPr>
          <p:nvPr>
            <p:ph idx="1"/>
          </p:nvPr>
        </p:nvSpPr>
        <p:spPr>
          <a:xfrm>
            <a:off x="457200" y="1371600"/>
            <a:ext cx="8229600" cy="4754563"/>
          </a:xfrm>
        </p:spPr>
        <p:txBody>
          <a:bodyPr/>
          <a:lstStyle/>
          <a:p>
            <a:pPr algn="l" rtl="0">
              <a:buNone/>
            </a:pPr>
            <a:r>
              <a:rPr lang="en-US" dirty="0"/>
              <a:t>    alarm              blankets            dreams         </a:t>
            </a:r>
          </a:p>
          <a:p>
            <a:pPr algn="l" rtl="0">
              <a:buNone/>
            </a:pPr>
            <a:r>
              <a:rPr lang="en-US" dirty="0"/>
              <a:t>    duvet                  fall                  keep you awake</a:t>
            </a:r>
          </a:p>
          <a:p>
            <a:pPr algn="l" rtl="0">
              <a:buNone/>
            </a:pPr>
            <a:r>
              <a:rPr lang="en-US" dirty="0"/>
              <a:t>   insomnia         jet-lagged          log           </a:t>
            </a:r>
          </a:p>
          <a:p>
            <a:pPr algn="l" rtl="0">
              <a:buNone/>
            </a:pPr>
            <a:r>
              <a:rPr lang="en-US" dirty="0"/>
              <a:t>     nap              nightmares          oversleep   </a:t>
            </a:r>
          </a:p>
          <a:p>
            <a:pPr algn="l" rtl="0">
              <a:buNone/>
            </a:pPr>
            <a:r>
              <a:rPr lang="en-US" dirty="0"/>
              <a:t>    pillow                 set                   sheet    </a:t>
            </a:r>
          </a:p>
          <a:p>
            <a:pPr algn="l" rtl="0">
              <a:buNone/>
            </a:pPr>
            <a:r>
              <a:rPr lang="en-US" dirty="0"/>
              <a:t>    siesta       sleeping tablets       sleepy   </a:t>
            </a:r>
          </a:p>
          <a:p>
            <a:pPr algn="l" rtl="0">
              <a:buNone/>
            </a:pPr>
            <a:r>
              <a:rPr lang="en-US" dirty="0"/>
              <a:t>    snore                yawn    </a:t>
            </a:r>
            <a:endParaRPr lang="ar-SA"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772400" y="404019"/>
            <a:ext cx="609600" cy="609600"/>
          </a:xfrm>
          <a:prstGeom prst="rect">
            <a:avLst/>
          </a:prstGeom>
        </p:spPr>
      </p:pic>
    </p:spTree>
    <p:extLst>
      <p:ext uri="{BB962C8B-B14F-4D97-AF65-F5344CB8AC3E}">
        <p14:creationId xmlns:p14="http://schemas.microsoft.com/office/powerpoint/2010/main" val="41502523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10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عنصر نائب للمحتوى 5" descr="210825142027-buffy-cloud-comforter.jpg"/>
          <p:cNvPicPr>
            <a:picLocks noGrp="1" noChangeAspect="1"/>
          </p:cNvPicPr>
          <p:nvPr>
            <p:ph idx="1"/>
          </p:nvPr>
        </p:nvPicPr>
        <p:blipFill>
          <a:blip r:embed="rId4"/>
          <a:stretch>
            <a:fillRect/>
          </a:stretch>
        </p:blipFill>
        <p:spPr>
          <a:xfrm>
            <a:off x="457199" y="1219200"/>
            <a:ext cx="5105401" cy="2871788"/>
          </a:xfrm>
        </p:spPr>
      </p:pic>
      <p:pic>
        <p:nvPicPr>
          <p:cNvPr id="1026" name="Picture 2"/>
          <p:cNvPicPr>
            <a:picLocks noChangeAspect="1" noChangeArrowheads="1"/>
          </p:cNvPicPr>
          <p:nvPr/>
        </p:nvPicPr>
        <p:blipFill>
          <a:blip r:embed="rId5"/>
          <a:srcRect l="70278" t="30208" r="2782" b="39584"/>
          <a:stretch>
            <a:fillRect/>
          </a:stretch>
        </p:blipFill>
        <p:spPr bwMode="auto">
          <a:xfrm>
            <a:off x="5029200" y="4114800"/>
            <a:ext cx="3733800" cy="2353917"/>
          </a:xfrm>
          <a:prstGeom prst="rect">
            <a:avLst/>
          </a:prstGeom>
          <a:noFill/>
          <a:ln w="9525">
            <a:noFill/>
            <a:miter lim="800000"/>
            <a:headEnd/>
            <a:tailEnd/>
          </a:ln>
          <a:effectLst/>
        </p:spPr>
      </p:pic>
      <p:sp>
        <p:nvSpPr>
          <p:cNvPr id="5" name="عنوان 1"/>
          <p:cNvSpPr>
            <a:spLocks noGrp="1"/>
          </p:cNvSpPr>
          <p:nvPr>
            <p:ph type="title"/>
          </p:nvPr>
        </p:nvSpPr>
        <p:spPr>
          <a:xfrm>
            <a:off x="457200" y="274638"/>
            <a:ext cx="8229600" cy="792162"/>
          </a:xfrm>
          <a:solidFill>
            <a:schemeClr val="accent2">
              <a:lumMod val="20000"/>
              <a:lumOff val="80000"/>
            </a:schemeClr>
          </a:solidFill>
        </p:spPr>
        <p:txBody>
          <a:bodyPr>
            <a:normAutofit/>
          </a:bodyPr>
          <a:lstStyle/>
          <a:p>
            <a:pPr algn="l" rtl="0"/>
            <a:r>
              <a:rPr lang="en-US" sz="3600" b="1" dirty="0"/>
              <a:t>VOCABULARY        sleep         p. 74</a:t>
            </a:r>
            <a:endParaRPr lang="ar-SA" sz="3600" b="1" dirty="0"/>
          </a:p>
        </p:txBody>
      </p:sp>
      <p:cxnSp>
        <p:nvCxnSpPr>
          <p:cNvPr id="10" name="رابط مستقيم 9"/>
          <p:cNvCxnSpPr/>
          <p:nvPr/>
        </p:nvCxnSpPr>
        <p:spPr>
          <a:xfrm rot="10800000">
            <a:off x="4648200" y="4648200"/>
            <a:ext cx="914400" cy="3810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flipV="1">
            <a:off x="4572000" y="1524000"/>
            <a:ext cx="2209800" cy="3048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flipV="1">
            <a:off x="4953000" y="2667000"/>
            <a:ext cx="1752600" cy="22860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a:off x="4419600" y="3581400"/>
            <a:ext cx="2286000" cy="158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8" name="مربع نص 17"/>
          <p:cNvSpPr txBox="1"/>
          <p:nvPr/>
        </p:nvSpPr>
        <p:spPr>
          <a:xfrm>
            <a:off x="6781800" y="1295400"/>
            <a:ext cx="1524000" cy="523220"/>
          </a:xfrm>
          <a:prstGeom prst="rect">
            <a:avLst/>
          </a:prstGeom>
          <a:solidFill>
            <a:schemeClr val="accent5">
              <a:lumMod val="40000"/>
              <a:lumOff val="60000"/>
            </a:schemeClr>
          </a:solidFill>
        </p:spPr>
        <p:txBody>
          <a:bodyPr wrap="square" rtlCol="1">
            <a:spAutoFit/>
          </a:bodyPr>
          <a:lstStyle/>
          <a:p>
            <a:pPr algn="ctr" rtl="0"/>
            <a:r>
              <a:rPr lang="en-US" sz="2800" b="1" dirty="0"/>
              <a:t>pillow</a:t>
            </a:r>
            <a:endParaRPr lang="ar-SY" sz="2800" b="1" dirty="0"/>
          </a:p>
        </p:txBody>
      </p:sp>
      <p:sp>
        <p:nvSpPr>
          <p:cNvPr id="19" name="مربع نص 18"/>
          <p:cNvSpPr txBox="1"/>
          <p:nvPr/>
        </p:nvSpPr>
        <p:spPr>
          <a:xfrm>
            <a:off x="6705600" y="2362200"/>
            <a:ext cx="1524000" cy="523220"/>
          </a:xfrm>
          <a:prstGeom prst="rect">
            <a:avLst/>
          </a:prstGeom>
          <a:solidFill>
            <a:schemeClr val="accent5">
              <a:lumMod val="40000"/>
              <a:lumOff val="60000"/>
            </a:schemeClr>
          </a:solidFill>
        </p:spPr>
        <p:txBody>
          <a:bodyPr wrap="square" rtlCol="1">
            <a:spAutoFit/>
          </a:bodyPr>
          <a:lstStyle/>
          <a:p>
            <a:pPr algn="ctr" rtl="0"/>
            <a:r>
              <a:rPr lang="en-US" sz="2800" b="1" dirty="0"/>
              <a:t>sheet</a:t>
            </a:r>
            <a:endParaRPr lang="ar-SY" sz="2800" b="1" dirty="0"/>
          </a:p>
        </p:txBody>
      </p:sp>
      <p:sp>
        <p:nvSpPr>
          <p:cNvPr id="20" name="مربع نص 19"/>
          <p:cNvSpPr txBox="1"/>
          <p:nvPr/>
        </p:nvSpPr>
        <p:spPr>
          <a:xfrm>
            <a:off x="6705600" y="3352800"/>
            <a:ext cx="1524000" cy="523220"/>
          </a:xfrm>
          <a:prstGeom prst="rect">
            <a:avLst/>
          </a:prstGeom>
          <a:solidFill>
            <a:schemeClr val="accent5">
              <a:lumMod val="40000"/>
              <a:lumOff val="60000"/>
            </a:schemeClr>
          </a:solidFill>
        </p:spPr>
        <p:txBody>
          <a:bodyPr wrap="square" rtlCol="1">
            <a:spAutoFit/>
          </a:bodyPr>
          <a:lstStyle/>
          <a:p>
            <a:pPr algn="ctr" rtl="0"/>
            <a:r>
              <a:rPr lang="en-US" sz="2800" b="1" dirty="0"/>
              <a:t>duvet</a:t>
            </a:r>
            <a:endParaRPr lang="ar-SY" sz="2800" b="1" dirty="0"/>
          </a:p>
        </p:txBody>
      </p:sp>
      <p:sp>
        <p:nvSpPr>
          <p:cNvPr id="21" name="مربع نص 20"/>
          <p:cNvSpPr txBox="1"/>
          <p:nvPr/>
        </p:nvSpPr>
        <p:spPr>
          <a:xfrm>
            <a:off x="3124200" y="4267200"/>
            <a:ext cx="1524000" cy="523220"/>
          </a:xfrm>
          <a:prstGeom prst="rect">
            <a:avLst/>
          </a:prstGeom>
          <a:solidFill>
            <a:schemeClr val="accent5">
              <a:lumMod val="40000"/>
              <a:lumOff val="60000"/>
            </a:schemeClr>
          </a:solidFill>
        </p:spPr>
        <p:txBody>
          <a:bodyPr wrap="square" rtlCol="1">
            <a:spAutoFit/>
          </a:bodyPr>
          <a:lstStyle/>
          <a:p>
            <a:pPr algn="ctr" rtl="0"/>
            <a:r>
              <a:rPr lang="en-US" sz="2800" b="1" dirty="0"/>
              <a:t>blanket</a:t>
            </a:r>
            <a:endParaRPr lang="ar-SY" sz="2800" b="1" dirty="0"/>
          </a:p>
        </p:txBody>
      </p:sp>
      <p:pic>
        <p:nvPicPr>
          <p:cNvPr id="4098" name="Picture 2"/>
          <p:cNvPicPr>
            <a:picLocks noChangeAspect="1" noChangeArrowheads="1"/>
          </p:cNvPicPr>
          <p:nvPr/>
        </p:nvPicPr>
        <p:blipFill>
          <a:blip r:embed="rId6"/>
          <a:srcRect l="7028" t="28125" r="64275" b="38542"/>
          <a:stretch>
            <a:fillRect/>
          </a:stretch>
        </p:blipFill>
        <p:spPr bwMode="auto">
          <a:xfrm>
            <a:off x="381000" y="4923452"/>
            <a:ext cx="2362200" cy="1542661"/>
          </a:xfrm>
          <a:prstGeom prst="rect">
            <a:avLst/>
          </a:prstGeom>
          <a:noFill/>
          <a:ln w="9525">
            <a:noFill/>
            <a:miter lim="800000"/>
            <a:headEnd/>
            <a:tailEnd/>
          </a:ln>
          <a:effectLst/>
        </p:spPr>
      </p:pic>
      <p:cxnSp>
        <p:nvCxnSpPr>
          <p:cNvPr id="25" name="رابط مستقيم 24"/>
          <p:cNvCxnSpPr/>
          <p:nvPr/>
        </p:nvCxnSpPr>
        <p:spPr>
          <a:xfrm rot="10800000">
            <a:off x="2286000" y="6019800"/>
            <a:ext cx="685800" cy="158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8" name="مربع نص 27"/>
          <p:cNvSpPr txBox="1"/>
          <p:nvPr/>
        </p:nvSpPr>
        <p:spPr>
          <a:xfrm>
            <a:off x="2971800" y="5486400"/>
            <a:ext cx="1524000" cy="954107"/>
          </a:xfrm>
          <a:prstGeom prst="rect">
            <a:avLst/>
          </a:prstGeom>
          <a:solidFill>
            <a:schemeClr val="accent5">
              <a:lumMod val="40000"/>
              <a:lumOff val="60000"/>
            </a:schemeClr>
          </a:solidFill>
        </p:spPr>
        <p:txBody>
          <a:bodyPr wrap="square" rtlCol="1">
            <a:spAutoFit/>
          </a:bodyPr>
          <a:lstStyle/>
          <a:p>
            <a:pPr algn="ctr" rtl="0"/>
            <a:r>
              <a:rPr lang="en-US" sz="2800" b="1" dirty="0"/>
              <a:t>sleeping tablets</a:t>
            </a:r>
            <a:endParaRPr lang="ar-SY" sz="28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8077200" y="39009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61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bg1">
              <a:lumMod val="95000"/>
            </a:schemeClr>
          </a:solidFill>
        </p:spPr>
        <p:txBody>
          <a:bodyPr>
            <a:normAutofit fontScale="90000"/>
          </a:bodyPr>
          <a:lstStyle/>
          <a:p>
            <a:pPr algn="l" rtl="0"/>
            <a:r>
              <a:rPr lang="en-US" b="1" dirty="0">
                <a:solidFill>
                  <a:srgbClr val="FF0000"/>
                </a:solidFill>
              </a:rPr>
              <a:t>Vocabulary race             p. 74</a:t>
            </a:r>
            <a:endParaRPr lang="ar-SA" b="1" dirty="0">
              <a:solidFill>
                <a:srgbClr val="FF0000"/>
              </a:solidFill>
            </a:endParaRPr>
          </a:p>
        </p:txBody>
      </p:sp>
      <p:sp>
        <p:nvSpPr>
          <p:cNvPr id="8" name="عنصر نائب للمحتوى 7"/>
          <p:cNvSpPr>
            <a:spLocks noGrp="1"/>
          </p:cNvSpPr>
          <p:nvPr>
            <p:ph idx="1"/>
          </p:nvPr>
        </p:nvSpPr>
        <p:spPr>
          <a:xfrm>
            <a:off x="381000" y="1143000"/>
            <a:ext cx="8458200" cy="5334000"/>
          </a:xfrm>
        </p:spPr>
        <p:txBody>
          <a:bodyPr>
            <a:normAutofit fontScale="85000" lnSpcReduction="10000"/>
          </a:bodyPr>
          <a:lstStyle/>
          <a:p>
            <a:pPr algn="l" rtl="0">
              <a:buNone/>
            </a:pPr>
            <a:r>
              <a:rPr lang="en-US" b="1" dirty="0"/>
              <a:t>Fill in the gap with the correct word. </a:t>
            </a:r>
          </a:p>
          <a:p>
            <a:pPr algn="l" rtl="0">
              <a:buNone/>
            </a:pPr>
            <a:r>
              <a:rPr lang="en-US" b="1" dirty="0">
                <a:solidFill>
                  <a:srgbClr val="7030A0"/>
                </a:solidFill>
              </a:rPr>
              <a:t>Click to check your answers.</a:t>
            </a:r>
          </a:p>
          <a:p>
            <a:pPr marL="514350" indent="-514350" algn="l" rtl="0">
              <a:buNone/>
            </a:pPr>
            <a:r>
              <a:rPr lang="en-US" dirty="0"/>
              <a:t>1. Most people start feeling </a:t>
            </a:r>
            <a:r>
              <a:rPr lang="en-US" b="1" i="1" dirty="0">
                <a:solidFill>
                  <a:srgbClr val="0070C0"/>
                </a:solidFill>
              </a:rPr>
              <a:t>sleepy</a:t>
            </a:r>
            <a:r>
              <a:rPr lang="en-US" dirty="0"/>
              <a:t> around 11:00 at night. </a:t>
            </a:r>
          </a:p>
          <a:p>
            <a:pPr marL="514350" indent="-514350" algn="l" rtl="0">
              <a:buNone/>
            </a:pPr>
            <a:r>
              <a:rPr lang="en-US" dirty="0"/>
              <a:t>2. They often open their mouth and __________. </a:t>
            </a:r>
          </a:p>
          <a:p>
            <a:pPr marL="514350" indent="-514350" algn="l" rtl="0">
              <a:buNone/>
            </a:pPr>
            <a:r>
              <a:rPr lang="en-US" dirty="0"/>
              <a:t>3. They go to bed and __________ their __________ clock. </a:t>
            </a:r>
          </a:p>
          <a:p>
            <a:pPr marL="514350" indent="-514350" algn="l" rtl="0">
              <a:buNone/>
            </a:pPr>
            <a:r>
              <a:rPr lang="en-US" dirty="0"/>
              <a:t>4. They get into bed and put their head on the _________.</a:t>
            </a:r>
          </a:p>
          <a:p>
            <a:pPr marL="514350" indent="-514350" algn="l" rtl="0">
              <a:buNone/>
            </a:pPr>
            <a:r>
              <a:rPr lang="en-US" dirty="0"/>
              <a:t>5. They cover themselves up with a __________, or with __________ and __________. </a:t>
            </a:r>
          </a:p>
          <a:p>
            <a:pPr marL="514350" indent="-514350" algn="l" rtl="0">
              <a:buNone/>
            </a:pPr>
            <a:r>
              <a:rPr lang="en-US" dirty="0"/>
              <a:t>6. Soon they ________ asleep.</a:t>
            </a:r>
          </a:p>
          <a:p>
            <a:pPr marL="514350" indent="-514350" algn="l" rtl="0">
              <a:buNone/>
            </a:pPr>
            <a:r>
              <a:rPr lang="en-US" dirty="0"/>
              <a:t>7. Some people make a loud noise when they breathe. They __________.</a:t>
            </a:r>
          </a:p>
        </p:txBody>
      </p:sp>
      <p:sp>
        <p:nvSpPr>
          <p:cNvPr id="4" name="مربع نص 3"/>
          <p:cNvSpPr txBox="1"/>
          <p:nvPr/>
        </p:nvSpPr>
        <p:spPr>
          <a:xfrm>
            <a:off x="5638800" y="2438400"/>
            <a:ext cx="1371600" cy="523220"/>
          </a:xfrm>
          <a:prstGeom prst="rect">
            <a:avLst/>
          </a:prstGeom>
          <a:noFill/>
        </p:spPr>
        <p:txBody>
          <a:bodyPr wrap="square" rtlCol="1">
            <a:spAutoFit/>
          </a:bodyPr>
          <a:lstStyle/>
          <a:p>
            <a:pPr algn="l" rtl="0"/>
            <a:r>
              <a:rPr lang="en-US" sz="2800" b="1" i="1" dirty="0">
                <a:solidFill>
                  <a:srgbClr val="0070C0"/>
                </a:solidFill>
              </a:rPr>
              <a:t>yawn</a:t>
            </a:r>
            <a:endParaRPr lang="ar-SY" sz="2700" b="1" i="1" dirty="0">
              <a:solidFill>
                <a:srgbClr val="0070C0"/>
              </a:solidFill>
            </a:endParaRPr>
          </a:p>
        </p:txBody>
      </p:sp>
      <p:sp>
        <p:nvSpPr>
          <p:cNvPr id="5" name="مربع نص 4"/>
          <p:cNvSpPr txBox="1"/>
          <p:nvPr/>
        </p:nvSpPr>
        <p:spPr>
          <a:xfrm>
            <a:off x="6172200" y="2895600"/>
            <a:ext cx="1371600" cy="523220"/>
          </a:xfrm>
          <a:prstGeom prst="rect">
            <a:avLst/>
          </a:prstGeom>
          <a:noFill/>
        </p:spPr>
        <p:txBody>
          <a:bodyPr wrap="square" rtlCol="1">
            <a:spAutoFit/>
          </a:bodyPr>
          <a:lstStyle/>
          <a:p>
            <a:pPr algn="l" rtl="0"/>
            <a:r>
              <a:rPr lang="en-US" sz="2800" b="1" i="1" dirty="0">
                <a:solidFill>
                  <a:srgbClr val="0070C0"/>
                </a:solidFill>
              </a:rPr>
              <a:t>alarm</a:t>
            </a:r>
            <a:endParaRPr lang="ar-SY" sz="2700" b="1" i="1" dirty="0">
              <a:solidFill>
                <a:srgbClr val="0070C0"/>
              </a:solidFill>
            </a:endParaRPr>
          </a:p>
        </p:txBody>
      </p:sp>
      <p:sp>
        <p:nvSpPr>
          <p:cNvPr id="6" name="مربع نص 5"/>
          <p:cNvSpPr txBox="1"/>
          <p:nvPr/>
        </p:nvSpPr>
        <p:spPr>
          <a:xfrm>
            <a:off x="3810000" y="2895600"/>
            <a:ext cx="1143000" cy="523220"/>
          </a:xfrm>
          <a:prstGeom prst="rect">
            <a:avLst/>
          </a:prstGeom>
          <a:noFill/>
        </p:spPr>
        <p:txBody>
          <a:bodyPr wrap="square" rtlCol="1">
            <a:spAutoFit/>
          </a:bodyPr>
          <a:lstStyle/>
          <a:p>
            <a:pPr algn="l" rtl="0"/>
            <a:r>
              <a:rPr lang="en-US" sz="2800" b="1" i="1" dirty="0">
                <a:solidFill>
                  <a:srgbClr val="0070C0"/>
                </a:solidFill>
              </a:rPr>
              <a:t>set</a:t>
            </a:r>
            <a:endParaRPr lang="ar-SY" sz="2700" b="1" i="1" dirty="0">
              <a:solidFill>
                <a:srgbClr val="0070C0"/>
              </a:solidFill>
            </a:endParaRPr>
          </a:p>
        </p:txBody>
      </p:sp>
      <p:sp>
        <p:nvSpPr>
          <p:cNvPr id="7" name="مربع نص 6"/>
          <p:cNvSpPr txBox="1"/>
          <p:nvPr/>
        </p:nvSpPr>
        <p:spPr>
          <a:xfrm>
            <a:off x="7010400" y="3352800"/>
            <a:ext cx="1295400" cy="523220"/>
          </a:xfrm>
          <a:prstGeom prst="rect">
            <a:avLst/>
          </a:prstGeom>
          <a:noFill/>
        </p:spPr>
        <p:txBody>
          <a:bodyPr wrap="square" rtlCol="1">
            <a:spAutoFit/>
          </a:bodyPr>
          <a:lstStyle/>
          <a:p>
            <a:pPr algn="l" rtl="0"/>
            <a:r>
              <a:rPr lang="en-US" sz="2800" b="1" i="1" dirty="0">
                <a:solidFill>
                  <a:srgbClr val="0070C0"/>
                </a:solidFill>
              </a:rPr>
              <a:t>pillow</a:t>
            </a:r>
            <a:endParaRPr lang="ar-SY" sz="2700" b="1" i="1" dirty="0">
              <a:solidFill>
                <a:srgbClr val="0070C0"/>
              </a:solidFill>
            </a:endParaRPr>
          </a:p>
        </p:txBody>
      </p:sp>
      <p:sp>
        <p:nvSpPr>
          <p:cNvPr id="9" name="مربع نص 8"/>
          <p:cNvSpPr txBox="1"/>
          <p:nvPr/>
        </p:nvSpPr>
        <p:spPr>
          <a:xfrm>
            <a:off x="5562600" y="3810000"/>
            <a:ext cx="1371600" cy="523220"/>
          </a:xfrm>
          <a:prstGeom prst="rect">
            <a:avLst/>
          </a:prstGeom>
          <a:noFill/>
        </p:spPr>
        <p:txBody>
          <a:bodyPr wrap="square" rtlCol="1">
            <a:spAutoFit/>
          </a:bodyPr>
          <a:lstStyle/>
          <a:p>
            <a:pPr algn="l" rtl="0"/>
            <a:r>
              <a:rPr lang="en-US" sz="2800" b="1" i="1" dirty="0">
                <a:solidFill>
                  <a:srgbClr val="0070C0"/>
                </a:solidFill>
              </a:rPr>
              <a:t>duvet</a:t>
            </a:r>
            <a:endParaRPr lang="ar-SY" sz="2700" b="1" i="1" dirty="0">
              <a:solidFill>
                <a:srgbClr val="0070C0"/>
              </a:solidFill>
            </a:endParaRPr>
          </a:p>
        </p:txBody>
      </p:sp>
      <p:sp>
        <p:nvSpPr>
          <p:cNvPr id="10" name="مربع نص 9"/>
          <p:cNvSpPr txBox="1"/>
          <p:nvPr/>
        </p:nvSpPr>
        <p:spPr>
          <a:xfrm>
            <a:off x="3505200" y="4114800"/>
            <a:ext cx="1524000" cy="523220"/>
          </a:xfrm>
          <a:prstGeom prst="rect">
            <a:avLst/>
          </a:prstGeom>
          <a:noFill/>
        </p:spPr>
        <p:txBody>
          <a:bodyPr wrap="square" rtlCol="1">
            <a:spAutoFit/>
          </a:bodyPr>
          <a:lstStyle/>
          <a:p>
            <a:pPr algn="l" rtl="0"/>
            <a:r>
              <a:rPr lang="en-US" sz="2800" b="1" i="1" dirty="0">
                <a:solidFill>
                  <a:srgbClr val="0070C0"/>
                </a:solidFill>
              </a:rPr>
              <a:t>blankets</a:t>
            </a:r>
            <a:endParaRPr lang="ar-SY" sz="2700" b="1" i="1" dirty="0">
              <a:solidFill>
                <a:srgbClr val="0070C0"/>
              </a:solidFill>
            </a:endParaRPr>
          </a:p>
        </p:txBody>
      </p:sp>
      <p:sp>
        <p:nvSpPr>
          <p:cNvPr id="11" name="مربع نص 10"/>
          <p:cNvSpPr txBox="1"/>
          <p:nvPr/>
        </p:nvSpPr>
        <p:spPr>
          <a:xfrm>
            <a:off x="1066800" y="4114800"/>
            <a:ext cx="1371600" cy="523220"/>
          </a:xfrm>
          <a:prstGeom prst="rect">
            <a:avLst/>
          </a:prstGeom>
          <a:noFill/>
        </p:spPr>
        <p:txBody>
          <a:bodyPr wrap="square" rtlCol="1">
            <a:spAutoFit/>
          </a:bodyPr>
          <a:lstStyle/>
          <a:p>
            <a:pPr algn="l" rtl="0"/>
            <a:r>
              <a:rPr lang="en-US" sz="2800" b="1" i="1" dirty="0">
                <a:solidFill>
                  <a:srgbClr val="0070C0"/>
                </a:solidFill>
              </a:rPr>
              <a:t>sheets</a:t>
            </a:r>
            <a:endParaRPr lang="ar-SY" sz="2700" b="1" i="1" dirty="0">
              <a:solidFill>
                <a:srgbClr val="0070C0"/>
              </a:solidFill>
            </a:endParaRPr>
          </a:p>
        </p:txBody>
      </p:sp>
      <p:sp>
        <p:nvSpPr>
          <p:cNvPr id="12" name="مربع نص 11"/>
          <p:cNvSpPr txBox="1"/>
          <p:nvPr/>
        </p:nvSpPr>
        <p:spPr>
          <a:xfrm>
            <a:off x="2438400" y="4572000"/>
            <a:ext cx="1295400" cy="523220"/>
          </a:xfrm>
          <a:prstGeom prst="rect">
            <a:avLst/>
          </a:prstGeom>
          <a:noFill/>
        </p:spPr>
        <p:txBody>
          <a:bodyPr wrap="square" rtlCol="1">
            <a:spAutoFit/>
          </a:bodyPr>
          <a:lstStyle/>
          <a:p>
            <a:pPr algn="l" rtl="0"/>
            <a:r>
              <a:rPr lang="en-US" sz="2800" b="1" i="1" dirty="0">
                <a:solidFill>
                  <a:srgbClr val="0070C0"/>
                </a:solidFill>
              </a:rPr>
              <a:t>fall</a:t>
            </a:r>
            <a:endParaRPr lang="ar-SY" sz="2700" b="1" i="1" dirty="0">
              <a:solidFill>
                <a:srgbClr val="0070C0"/>
              </a:solidFill>
            </a:endParaRPr>
          </a:p>
        </p:txBody>
      </p:sp>
      <p:sp>
        <p:nvSpPr>
          <p:cNvPr id="13" name="مربع نص 12"/>
          <p:cNvSpPr txBox="1"/>
          <p:nvPr/>
        </p:nvSpPr>
        <p:spPr>
          <a:xfrm>
            <a:off x="1828800" y="5410200"/>
            <a:ext cx="1371600" cy="523220"/>
          </a:xfrm>
          <a:prstGeom prst="rect">
            <a:avLst/>
          </a:prstGeom>
          <a:noFill/>
        </p:spPr>
        <p:txBody>
          <a:bodyPr wrap="square" rtlCol="1">
            <a:spAutoFit/>
          </a:bodyPr>
          <a:lstStyle/>
          <a:p>
            <a:pPr algn="l" rtl="0"/>
            <a:r>
              <a:rPr lang="en-US" sz="2800" b="1" i="1" dirty="0">
                <a:solidFill>
                  <a:srgbClr val="0070C0"/>
                </a:solidFill>
              </a:rPr>
              <a:t>snore</a:t>
            </a:r>
            <a:endParaRPr lang="ar-SY" sz="2700" b="1" i="1" dirty="0">
              <a:solidFill>
                <a:srgbClr val="0070C0"/>
              </a:solidFill>
            </a:endParaRPr>
          </a:p>
        </p:txBody>
      </p:sp>
      <p:pic>
        <p:nvPicPr>
          <p:cNvPr id="1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01000" y="337810"/>
            <a:ext cx="609600" cy="609600"/>
          </a:xfrm>
          <a:prstGeom prst="rect">
            <a:avLst/>
          </a:prstGeom>
        </p:spPr>
      </p:pic>
    </p:spTree>
    <p:extLst>
      <p:ext uri="{BB962C8B-B14F-4D97-AF65-F5344CB8AC3E}">
        <p14:creationId xmlns:p14="http://schemas.microsoft.com/office/powerpoint/2010/main" val="57833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500"/>
                                        <p:tgtEl>
                                          <p:spTgt spid="1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linds(horizontal)">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linds(horizontal)">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4"/>
                    </p:tgtEl>
                  </p:cond>
                </p:stCondLst>
                <p:endSync evt="end" delay="0">
                  <p:rtn val="all"/>
                </p:endSync>
                <p:childTnLst>
                  <p:par>
                    <p:cTn id="43" fill="hold">
                      <p:stCondLst>
                        <p:cond delay="0"/>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17896" fill="hold"/>
                                        <p:tgtEl>
                                          <p:spTgt spid="14"/>
                                        </p:tgtEl>
                                      </p:cBhvr>
                                    </p:cmd>
                                  </p:childTnLst>
                                </p:cTn>
                              </p:par>
                            </p:childTnLst>
                          </p:cTn>
                        </p:par>
                      </p:childTnLst>
                    </p:cTn>
                  </p:par>
                </p:childTnLst>
              </p:cTn>
              <p:nextCondLst>
                <p:cond evt="onClick" delay="0">
                  <p:tgtEl>
                    <p:spTgt spid="14"/>
                  </p:tgtEl>
                </p:cond>
              </p:nextCondLst>
            </p:seq>
            <p:audio>
              <p:cMediaNode vol="80000">
                <p:cTn id="47" fill="hold" display="0">
                  <p:stCondLst>
                    <p:cond delay="indefinite"/>
                  </p:stCondLst>
                  <p:endCondLst>
                    <p:cond evt="onStopAudio" delay="0">
                      <p:tgtEl>
                        <p:sldTgt/>
                      </p:tgtEl>
                    </p:cond>
                  </p:endCondLst>
                </p:cTn>
                <p:tgtEl>
                  <p:spTgt spid="14"/>
                </p:tgtEl>
              </p:cMediaNode>
            </p:audio>
          </p:childTnLst>
        </p:cTn>
      </p:par>
    </p:tnLst>
    <p:bldLst>
      <p:bldP spid="4" grpId="0"/>
      <p:bldP spid="5" grpId="0"/>
      <p:bldP spid="6" grpId="0"/>
      <p:bldP spid="7" grpId="0"/>
      <p:bldP spid="9" grpId="0"/>
      <p:bldP spid="10" grpId="0"/>
      <p:bldP spid="11"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3562"/>
          </a:xfrm>
          <a:solidFill>
            <a:schemeClr val="bg1">
              <a:lumMod val="95000"/>
            </a:schemeClr>
          </a:solidFill>
        </p:spPr>
        <p:txBody>
          <a:bodyPr>
            <a:normAutofit fontScale="90000"/>
          </a:bodyPr>
          <a:lstStyle/>
          <a:p>
            <a:pPr algn="l" rtl="0"/>
            <a:r>
              <a:rPr lang="en-US" b="1" dirty="0">
                <a:solidFill>
                  <a:srgbClr val="FF0000"/>
                </a:solidFill>
              </a:rPr>
              <a:t>Vocabulary race             p. 74</a:t>
            </a:r>
            <a:endParaRPr lang="ar-SA" b="1" dirty="0">
              <a:solidFill>
                <a:srgbClr val="FF0000"/>
              </a:solidFill>
            </a:endParaRPr>
          </a:p>
        </p:txBody>
      </p:sp>
      <p:sp>
        <p:nvSpPr>
          <p:cNvPr id="8" name="عنصر نائب للمحتوى 7"/>
          <p:cNvSpPr>
            <a:spLocks noGrp="1"/>
          </p:cNvSpPr>
          <p:nvPr>
            <p:ph idx="1"/>
          </p:nvPr>
        </p:nvSpPr>
        <p:spPr>
          <a:xfrm>
            <a:off x="457200" y="1066800"/>
            <a:ext cx="8229600" cy="5410200"/>
          </a:xfrm>
        </p:spPr>
        <p:txBody>
          <a:bodyPr>
            <a:normAutofit fontScale="77500" lnSpcReduction="20000"/>
          </a:bodyPr>
          <a:lstStyle/>
          <a:p>
            <a:pPr marL="514350" indent="-514350" algn="l" rtl="0">
              <a:buNone/>
            </a:pPr>
            <a:r>
              <a:rPr lang="en-US" dirty="0"/>
              <a:t>8. During the night people have __________ or __________ .</a:t>
            </a:r>
          </a:p>
          <a:p>
            <a:pPr marL="514350" indent="-514350" algn="l" rtl="0">
              <a:buNone/>
            </a:pPr>
            <a:r>
              <a:rPr lang="en-US" dirty="0"/>
              <a:t>9. If you don’t hear your alarm in the morning, you might __________. </a:t>
            </a:r>
          </a:p>
          <a:p>
            <a:pPr marL="514350" indent="-514350" algn="l" rtl="0">
              <a:buNone/>
            </a:pPr>
            <a:r>
              <a:rPr lang="en-US" dirty="0"/>
              <a:t>10. If you drink coffee in the evening, it might ______ _____ ________.</a:t>
            </a:r>
          </a:p>
          <a:p>
            <a:pPr marL="514350" indent="-514350" algn="l" rtl="0">
              <a:buNone/>
            </a:pPr>
            <a:r>
              <a:rPr lang="en-US" dirty="0"/>
              <a:t>11. Some people can’t sleep because they suffer from __________ .</a:t>
            </a:r>
          </a:p>
          <a:p>
            <a:pPr marL="514350" indent="-514350" algn="l" rtl="0">
              <a:buNone/>
            </a:pPr>
            <a:r>
              <a:rPr lang="en-US" dirty="0"/>
              <a:t>12. These people often have to take __________  _________.</a:t>
            </a:r>
          </a:p>
          <a:p>
            <a:pPr marL="514350" indent="-514350" algn="l" rtl="0">
              <a:buNone/>
            </a:pPr>
            <a:r>
              <a:rPr lang="en-US" dirty="0"/>
              <a:t>13. Some people have a ________ or ________  after lunch.</a:t>
            </a:r>
          </a:p>
          <a:p>
            <a:pPr marL="514350" indent="-514350" algn="l" rtl="0">
              <a:buNone/>
            </a:pPr>
            <a:r>
              <a:rPr lang="en-US" dirty="0"/>
              <a:t>14. A person who sleeps well ‘sleeps like a ________ .’</a:t>
            </a:r>
          </a:p>
          <a:p>
            <a:pPr marL="514350" indent="-514350" algn="l" rtl="0">
              <a:buNone/>
            </a:pPr>
            <a:r>
              <a:rPr lang="en-US" dirty="0"/>
              <a:t>15. Someone who is tired after flying to another time zone is __________.</a:t>
            </a:r>
            <a:endParaRPr lang="ar-SA" dirty="0"/>
          </a:p>
        </p:txBody>
      </p:sp>
      <p:sp>
        <p:nvSpPr>
          <p:cNvPr id="4" name="مربع نص 3"/>
          <p:cNvSpPr txBox="1"/>
          <p:nvPr/>
        </p:nvSpPr>
        <p:spPr>
          <a:xfrm>
            <a:off x="6705600" y="990600"/>
            <a:ext cx="1905000" cy="461665"/>
          </a:xfrm>
          <a:prstGeom prst="rect">
            <a:avLst/>
          </a:prstGeom>
          <a:noFill/>
        </p:spPr>
        <p:txBody>
          <a:bodyPr wrap="square" rtlCol="1">
            <a:spAutoFit/>
          </a:bodyPr>
          <a:lstStyle/>
          <a:p>
            <a:pPr algn="l" rtl="0"/>
            <a:r>
              <a:rPr lang="en-US" sz="2400" b="1" i="1" dirty="0">
                <a:solidFill>
                  <a:srgbClr val="0070C0"/>
                </a:solidFill>
              </a:rPr>
              <a:t>nightmares</a:t>
            </a:r>
            <a:endParaRPr lang="ar-SY" sz="2400" b="1" i="1" dirty="0">
              <a:solidFill>
                <a:srgbClr val="0070C0"/>
              </a:solidFill>
            </a:endParaRPr>
          </a:p>
        </p:txBody>
      </p:sp>
      <p:sp>
        <p:nvSpPr>
          <p:cNvPr id="5" name="مربع نص 4"/>
          <p:cNvSpPr txBox="1"/>
          <p:nvPr/>
        </p:nvSpPr>
        <p:spPr>
          <a:xfrm>
            <a:off x="4800600" y="990600"/>
            <a:ext cx="1447800" cy="461665"/>
          </a:xfrm>
          <a:prstGeom prst="rect">
            <a:avLst/>
          </a:prstGeom>
          <a:noFill/>
        </p:spPr>
        <p:txBody>
          <a:bodyPr wrap="square" rtlCol="1">
            <a:spAutoFit/>
          </a:bodyPr>
          <a:lstStyle/>
          <a:p>
            <a:pPr algn="l" rtl="0"/>
            <a:r>
              <a:rPr lang="en-US" sz="2400" b="1" i="1" dirty="0">
                <a:solidFill>
                  <a:srgbClr val="0070C0"/>
                </a:solidFill>
              </a:rPr>
              <a:t>dreams</a:t>
            </a:r>
            <a:endParaRPr lang="ar-SY" sz="2400" b="1" i="1" dirty="0">
              <a:solidFill>
                <a:srgbClr val="0070C0"/>
              </a:solidFill>
            </a:endParaRPr>
          </a:p>
        </p:txBody>
      </p:sp>
      <p:sp>
        <p:nvSpPr>
          <p:cNvPr id="6" name="مربع نص 5"/>
          <p:cNvSpPr txBox="1"/>
          <p:nvPr/>
        </p:nvSpPr>
        <p:spPr>
          <a:xfrm>
            <a:off x="1066800" y="1676400"/>
            <a:ext cx="1524000" cy="461665"/>
          </a:xfrm>
          <a:prstGeom prst="rect">
            <a:avLst/>
          </a:prstGeom>
          <a:noFill/>
        </p:spPr>
        <p:txBody>
          <a:bodyPr wrap="square" rtlCol="1">
            <a:spAutoFit/>
          </a:bodyPr>
          <a:lstStyle/>
          <a:p>
            <a:pPr algn="l" rtl="0"/>
            <a:r>
              <a:rPr lang="en-US" sz="2400" b="1" i="1" dirty="0">
                <a:solidFill>
                  <a:srgbClr val="0070C0"/>
                </a:solidFill>
              </a:rPr>
              <a:t>oversleep</a:t>
            </a:r>
            <a:endParaRPr lang="ar-SY" sz="2400" b="1" i="1" dirty="0">
              <a:solidFill>
                <a:srgbClr val="0070C0"/>
              </a:solidFill>
            </a:endParaRPr>
          </a:p>
        </p:txBody>
      </p:sp>
      <p:sp>
        <p:nvSpPr>
          <p:cNvPr id="7" name="مربع نص 6"/>
          <p:cNvSpPr txBox="1"/>
          <p:nvPr/>
        </p:nvSpPr>
        <p:spPr>
          <a:xfrm>
            <a:off x="6477000" y="2057400"/>
            <a:ext cx="914400" cy="461665"/>
          </a:xfrm>
          <a:prstGeom prst="rect">
            <a:avLst/>
          </a:prstGeom>
          <a:noFill/>
        </p:spPr>
        <p:txBody>
          <a:bodyPr wrap="square" rtlCol="1">
            <a:spAutoFit/>
          </a:bodyPr>
          <a:lstStyle/>
          <a:p>
            <a:pPr algn="l" rtl="0"/>
            <a:r>
              <a:rPr lang="en-US" sz="2400" b="1" i="1" dirty="0">
                <a:solidFill>
                  <a:srgbClr val="0070C0"/>
                </a:solidFill>
              </a:rPr>
              <a:t>keep</a:t>
            </a:r>
            <a:endParaRPr lang="ar-SY" sz="2400" b="1" i="1" dirty="0">
              <a:solidFill>
                <a:srgbClr val="0070C0"/>
              </a:solidFill>
            </a:endParaRPr>
          </a:p>
        </p:txBody>
      </p:sp>
      <p:sp>
        <p:nvSpPr>
          <p:cNvPr id="9" name="مربع نص 8"/>
          <p:cNvSpPr txBox="1"/>
          <p:nvPr/>
        </p:nvSpPr>
        <p:spPr>
          <a:xfrm>
            <a:off x="1066800" y="2362200"/>
            <a:ext cx="1219200" cy="461665"/>
          </a:xfrm>
          <a:prstGeom prst="rect">
            <a:avLst/>
          </a:prstGeom>
          <a:noFill/>
        </p:spPr>
        <p:txBody>
          <a:bodyPr wrap="square" rtlCol="1">
            <a:spAutoFit/>
          </a:bodyPr>
          <a:lstStyle/>
          <a:p>
            <a:pPr algn="l" rtl="0"/>
            <a:r>
              <a:rPr lang="en-US" sz="2400" b="1" i="1" dirty="0">
                <a:solidFill>
                  <a:srgbClr val="0070C0"/>
                </a:solidFill>
              </a:rPr>
              <a:t>awake</a:t>
            </a:r>
            <a:endParaRPr lang="ar-SY" sz="2400" b="1" i="1" dirty="0">
              <a:solidFill>
                <a:srgbClr val="0070C0"/>
              </a:solidFill>
            </a:endParaRPr>
          </a:p>
        </p:txBody>
      </p:sp>
      <p:sp>
        <p:nvSpPr>
          <p:cNvPr id="10" name="مربع نص 9"/>
          <p:cNvSpPr txBox="1"/>
          <p:nvPr/>
        </p:nvSpPr>
        <p:spPr>
          <a:xfrm>
            <a:off x="7543800" y="2057400"/>
            <a:ext cx="685800" cy="461665"/>
          </a:xfrm>
          <a:prstGeom prst="rect">
            <a:avLst/>
          </a:prstGeom>
          <a:noFill/>
        </p:spPr>
        <p:txBody>
          <a:bodyPr wrap="square" rtlCol="1">
            <a:spAutoFit/>
          </a:bodyPr>
          <a:lstStyle/>
          <a:p>
            <a:pPr algn="l" rtl="0"/>
            <a:r>
              <a:rPr lang="en-US" sz="2400" b="1" i="1" dirty="0">
                <a:solidFill>
                  <a:srgbClr val="0070C0"/>
                </a:solidFill>
              </a:rPr>
              <a:t>you</a:t>
            </a:r>
            <a:endParaRPr lang="ar-SY" sz="2400" b="1" i="1" dirty="0">
              <a:solidFill>
                <a:srgbClr val="0070C0"/>
              </a:solidFill>
            </a:endParaRPr>
          </a:p>
        </p:txBody>
      </p:sp>
      <p:sp>
        <p:nvSpPr>
          <p:cNvPr id="11" name="مربع نص 10"/>
          <p:cNvSpPr txBox="1"/>
          <p:nvPr/>
        </p:nvSpPr>
        <p:spPr>
          <a:xfrm>
            <a:off x="1143000" y="3048000"/>
            <a:ext cx="1600200" cy="461665"/>
          </a:xfrm>
          <a:prstGeom prst="rect">
            <a:avLst/>
          </a:prstGeom>
          <a:noFill/>
        </p:spPr>
        <p:txBody>
          <a:bodyPr wrap="square" rtlCol="1">
            <a:spAutoFit/>
          </a:bodyPr>
          <a:lstStyle/>
          <a:p>
            <a:pPr algn="l" rtl="0"/>
            <a:r>
              <a:rPr lang="en-US" sz="2400" b="1" i="1" dirty="0">
                <a:solidFill>
                  <a:srgbClr val="0070C0"/>
                </a:solidFill>
              </a:rPr>
              <a:t>insomnia</a:t>
            </a:r>
            <a:endParaRPr lang="ar-SY" sz="2400" b="1" i="1" dirty="0">
              <a:solidFill>
                <a:srgbClr val="0070C0"/>
              </a:solidFill>
            </a:endParaRPr>
          </a:p>
        </p:txBody>
      </p:sp>
      <p:sp>
        <p:nvSpPr>
          <p:cNvPr id="12" name="مربع نص 11"/>
          <p:cNvSpPr txBox="1"/>
          <p:nvPr/>
        </p:nvSpPr>
        <p:spPr>
          <a:xfrm>
            <a:off x="6934200" y="3429000"/>
            <a:ext cx="1219200" cy="461665"/>
          </a:xfrm>
          <a:prstGeom prst="rect">
            <a:avLst/>
          </a:prstGeom>
          <a:noFill/>
        </p:spPr>
        <p:txBody>
          <a:bodyPr wrap="square" rtlCol="1">
            <a:spAutoFit/>
          </a:bodyPr>
          <a:lstStyle/>
          <a:p>
            <a:pPr algn="l" rtl="0"/>
            <a:r>
              <a:rPr lang="en-US" sz="2400" b="1" i="1" dirty="0">
                <a:solidFill>
                  <a:srgbClr val="0070C0"/>
                </a:solidFill>
              </a:rPr>
              <a:t>tablets</a:t>
            </a:r>
            <a:endParaRPr lang="ar-SY" sz="2400" b="1" i="1" dirty="0">
              <a:solidFill>
                <a:srgbClr val="0070C0"/>
              </a:solidFill>
            </a:endParaRPr>
          </a:p>
        </p:txBody>
      </p:sp>
      <p:sp>
        <p:nvSpPr>
          <p:cNvPr id="13" name="مربع نص 12"/>
          <p:cNvSpPr txBox="1"/>
          <p:nvPr/>
        </p:nvSpPr>
        <p:spPr>
          <a:xfrm>
            <a:off x="5334000" y="3429000"/>
            <a:ext cx="1371600" cy="461665"/>
          </a:xfrm>
          <a:prstGeom prst="rect">
            <a:avLst/>
          </a:prstGeom>
          <a:noFill/>
        </p:spPr>
        <p:txBody>
          <a:bodyPr wrap="square" rtlCol="1">
            <a:spAutoFit/>
          </a:bodyPr>
          <a:lstStyle/>
          <a:p>
            <a:pPr algn="l" rtl="0"/>
            <a:r>
              <a:rPr lang="en-US" sz="2400" b="1" i="1" dirty="0">
                <a:solidFill>
                  <a:srgbClr val="0070C0"/>
                </a:solidFill>
              </a:rPr>
              <a:t>sleeping</a:t>
            </a:r>
            <a:endParaRPr lang="ar-SY" sz="2400" b="1" i="1" dirty="0">
              <a:solidFill>
                <a:srgbClr val="0070C0"/>
              </a:solidFill>
            </a:endParaRPr>
          </a:p>
        </p:txBody>
      </p:sp>
      <p:sp>
        <p:nvSpPr>
          <p:cNvPr id="14" name="مربع نص 13"/>
          <p:cNvSpPr txBox="1"/>
          <p:nvPr/>
        </p:nvSpPr>
        <p:spPr>
          <a:xfrm>
            <a:off x="5867400" y="3810000"/>
            <a:ext cx="838200" cy="461665"/>
          </a:xfrm>
          <a:prstGeom prst="rect">
            <a:avLst/>
          </a:prstGeom>
          <a:noFill/>
        </p:spPr>
        <p:txBody>
          <a:bodyPr wrap="square" rtlCol="1">
            <a:spAutoFit/>
          </a:bodyPr>
          <a:lstStyle/>
          <a:p>
            <a:pPr algn="l" rtl="0"/>
            <a:r>
              <a:rPr lang="en-US" sz="2400" b="1" i="1" dirty="0">
                <a:solidFill>
                  <a:srgbClr val="0070C0"/>
                </a:solidFill>
              </a:rPr>
              <a:t>nap</a:t>
            </a:r>
            <a:endParaRPr lang="ar-SY" sz="2400" b="1" i="1" dirty="0">
              <a:solidFill>
                <a:srgbClr val="0070C0"/>
              </a:solidFill>
            </a:endParaRPr>
          </a:p>
        </p:txBody>
      </p:sp>
      <p:sp>
        <p:nvSpPr>
          <p:cNvPr id="15" name="مربع نص 14"/>
          <p:cNvSpPr txBox="1"/>
          <p:nvPr/>
        </p:nvSpPr>
        <p:spPr>
          <a:xfrm>
            <a:off x="3733800" y="3810000"/>
            <a:ext cx="1447800" cy="461665"/>
          </a:xfrm>
          <a:prstGeom prst="rect">
            <a:avLst/>
          </a:prstGeom>
          <a:noFill/>
        </p:spPr>
        <p:txBody>
          <a:bodyPr wrap="square" rtlCol="1">
            <a:spAutoFit/>
          </a:bodyPr>
          <a:lstStyle/>
          <a:p>
            <a:pPr algn="l" rtl="0"/>
            <a:r>
              <a:rPr lang="en-US" sz="2400" b="1" i="1" dirty="0">
                <a:solidFill>
                  <a:srgbClr val="0070C0"/>
                </a:solidFill>
              </a:rPr>
              <a:t>siesta</a:t>
            </a:r>
            <a:endParaRPr lang="ar-SY" sz="2400" b="1" i="1" dirty="0">
              <a:solidFill>
                <a:srgbClr val="0070C0"/>
              </a:solidFill>
            </a:endParaRPr>
          </a:p>
        </p:txBody>
      </p:sp>
      <p:sp>
        <p:nvSpPr>
          <p:cNvPr id="16" name="مربع نص 15"/>
          <p:cNvSpPr txBox="1"/>
          <p:nvPr/>
        </p:nvSpPr>
        <p:spPr>
          <a:xfrm>
            <a:off x="6172200" y="4191000"/>
            <a:ext cx="1143000" cy="461665"/>
          </a:xfrm>
          <a:prstGeom prst="rect">
            <a:avLst/>
          </a:prstGeom>
          <a:noFill/>
        </p:spPr>
        <p:txBody>
          <a:bodyPr wrap="square" rtlCol="1">
            <a:spAutoFit/>
          </a:bodyPr>
          <a:lstStyle/>
          <a:p>
            <a:pPr algn="l" rtl="0"/>
            <a:r>
              <a:rPr lang="en-US" sz="2400" b="1" i="1" dirty="0">
                <a:solidFill>
                  <a:srgbClr val="0070C0"/>
                </a:solidFill>
              </a:rPr>
              <a:t>log</a:t>
            </a:r>
            <a:endParaRPr lang="ar-SY" sz="2400" b="1" i="1" dirty="0">
              <a:solidFill>
                <a:srgbClr val="0070C0"/>
              </a:solidFill>
            </a:endParaRPr>
          </a:p>
        </p:txBody>
      </p:sp>
      <p:sp>
        <p:nvSpPr>
          <p:cNvPr id="17" name="مربع نص 16"/>
          <p:cNvSpPr txBox="1"/>
          <p:nvPr/>
        </p:nvSpPr>
        <p:spPr>
          <a:xfrm>
            <a:off x="1143000" y="4876800"/>
            <a:ext cx="1600200" cy="461665"/>
          </a:xfrm>
          <a:prstGeom prst="rect">
            <a:avLst/>
          </a:prstGeom>
          <a:noFill/>
        </p:spPr>
        <p:txBody>
          <a:bodyPr wrap="square" rtlCol="1">
            <a:spAutoFit/>
          </a:bodyPr>
          <a:lstStyle/>
          <a:p>
            <a:pPr algn="l" rtl="0"/>
            <a:r>
              <a:rPr lang="en-US" sz="2400" b="1" i="1" dirty="0">
                <a:solidFill>
                  <a:srgbClr val="0070C0"/>
                </a:solidFill>
              </a:rPr>
              <a:t>jet-lagged</a:t>
            </a:r>
            <a:endParaRPr lang="ar-SY" sz="2400" b="1" i="1" dirty="0">
              <a:solidFill>
                <a:srgbClr val="0070C0"/>
              </a:solidFill>
            </a:endParaRPr>
          </a:p>
        </p:txBody>
      </p:sp>
    </p:spTree>
    <p:extLst>
      <p:ext uri="{BB962C8B-B14F-4D97-AF65-F5344CB8AC3E}">
        <p14:creationId xmlns:p14="http://schemas.microsoft.com/office/powerpoint/2010/main" val="57833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linds(horizont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linds(horizontal)">
                                      <p:cBhvr>
                                        <p:cTn id="36" dur="500"/>
                                        <p:tgtEl>
                                          <p:spTgt spid="12"/>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linds(horizontal)">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linds(horizontal)">
                                      <p:cBhvr>
                                        <p:cTn id="44" dur="500"/>
                                        <p:tgtEl>
                                          <p:spTgt spid="15"/>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linds(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linds(horizontal)">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p:bldP spid="11" grpId="0"/>
      <p:bldP spid="12" grpId="0"/>
      <p:bldP spid="13"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a:srcRect l="33382" t="25000" r="29722" b="22917"/>
          <a:stretch>
            <a:fillRect/>
          </a:stretch>
        </p:blipFill>
        <p:spPr bwMode="auto">
          <a:xfrm>
            <a:off x="685800" y="228600"/>
            <a:ext cx="8001000" cy="6350000"/>
          </a:xfrm>
          <a:prstGeom prst="rect">
            <a:avLst/>
          </a:prstGeom>
          <a:noFill/>
          <a:ln w="9525">
            <a:noFill/>
            <a:miter lim="800000"/>
            <a:headEnd/>
            <a:tailEnd/>
          </a:ln>
          <a:effectLst/>
        </p:spPr>
      </p:pic>
      <p:sp>
        <p:nvSpPr>
          <p:cNvPr id="6" name="مربع نص 5"/>
          <p:cNvSpPr txBox="1"/>
          <p:nvPr/>
        </p:nvSpPr>
        <p:spPr>
          <a:xfrm>
            <a:off x="762000" y="2667000"/>
            <a:ext cx="4800600" cy="3539430"/>
          </a:xfrm>
          <a:prstGeom prst="rect">
            <a:avLst/>
          </a:prstGeom>
          <a:solidFill>
            <a:schemeClr val="bg1">
              <a:lumMod val="95000"/>
            </a:schemeClr>
          </a:solidFill>
        </p:spPr>
        <p:txBody>
          <a:bodyPr wrap="square" rtlCol="1">
            <a:spAutoFit/>
          </a:bodyPr>
          <a:lstStyle/>
          <a:p>
            <a:pPr algn="l" rtl="0">
              <a:buFont typeface="Arial" pitchFamily="34" charset="0"/>
              <a:buChar char="•"/>
            </a:pPr>
            <a:r>
              <a:rPr lang="en-US" sz="2800" dirty="0"/>
              <a:t> Look at the photo and the headline. Why do you think the girl was asleep on the crane?</a:t>
            </a:r>
          </a:p>
          <a:p>
            <a:pPr algn="l" rtl="0">
              <a:buFont typeface="Arial" pitchFamily="34" charset="0"/>
              <a:buChar char="•"/>
            </a:pPr>
            <a:r>
              <a:rPr lang="en-US" sz="2800" dirty="0"/>
              <a:t> How did she get there?</a:t>
            </a:r>
          </a:p>
          <a:p>
            <a:pPr algn="l" rtl="0">
              <a:buFont typeface="Arial" pitchFamily="34" charset="0"/>
              <a:buChar char="•"/>
            </a:pPr>
            <a:r>
              <a:rPr lang="en-US" sz="2800" dirty="0"/>
              <a:t> What do you think happened next?</a:t>
            </a:r>
            <a:endParaRPr lang="en-US" sz="2800" b="1" dirty="0">
              <a:solidFill>
                <a:srgbClr val="7030A0"/>
              </a:solidFill>
            </a:endParaRPr>
          </a:p>
          <a:p>
            <a:pPr algn="l" rtl="0"/>
            <a:r>
              <a:rPr lang="en-US" sz="2800" b="1" dirty="0">
                <a:solidFill>
                  <a:srgbClr val="7030A0"/>
                </a:solidFill>
              </a:rPr>
              <a:t>Read the newspaper article and check your answers. </a:t>
            </a:r>
            <a:r>
              <a:rPr lang="en-US" sz="2800" dirty="0"/>
              <a:t> </a:t>
            </a:r>
            <a:endParaRPr lang="ar-SY" sz="2800" dirty="0"/>
          </a:p>
        </p:txBody>
      </p:sp>
      <p:sp>
        <p:nvSpPr>
          <p:cNvPr id="7" name="مربع نص 6"/>
          <p:cNvSpPr txBox="1"/>
          <p:nvPr/>
        </p:nvSpPr>
        <p:spPr>
          <a:xfrm>
            <a:off x="7467600" y="2209800"/>
            <a:ext cx="1143000" cy="523220"/>
          </a:xfrm>
          <a:prstGeom prst="rect">
            <a:avLst/>
          </a:prstGeom>
          <a:noFill/>
        </p:spPr>
        <p:txBody>
          <a:bodyPr wrap="square" rtlCol="1">
            <a:spAutoFit/>
          </a:bodyPr>
          <a:lstStyle/>
          <a:p>
            <a:pPr algn="l" rtl="0"/>
            <a:r>
              <a:rPr lang="en-US" sz="2800" b="1" dirty="0"/>
              <a:t>crane</a:t>
            </a:r>
            <a:endParaRPr lang="ar-SY" sz="2800" b="1" dirty="0"/>
          </a:p>
        </p:txBody>
      </p:sp>
      <p:cxnSp>
        <p:nvCxnSpPr>
          <p:cNvPr id="17" name="رابط كسهم مستقيم 16"/>
          <p:cNvCxnSpPr/>
          <p:nvPr/>
        </p:nvCxnSpPr>
        <p:spPr>
          <a:xfrm>
            <a:off x="6705600" y="2514600"/>
            <a:ext cx="838200" cy="1588"/>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947313" y="242822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48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6">
              <a:lumMod val="20000"/>
              <a:lumOff val="80000"/>
            </a:schemeClr>
          </a:solidFill>
        </p:spPr>
        <p:txBody>
          <a:bodyPr>
            <a:noAutofit/>
          </a:bodyPr>
          <a:lstStyle/>
          <a:p>
            <a:pPr algn="l" rtl="0"/>
            <a:r>
              <a:rPr lang="en-US" sz="3200" b="1" dirty="0"/>
              <a:t>15-year-old girl found asleep on crane</a:t>
            </a:r>
            <a:r>
              <a:rPr lang="en-US" sz="3200" dirty="0"/>
              <a:t>     p. 75</a:t>
            </a:r>
            <a:endParaRPr lang="ar-SA" sz="3200" dirty="0"/>
          </a:p>
        </p:txBody>
      </p:sp>
      <p:sp>
        <p:nvSpPr>
          <p:cNvPr id="3" name="عنصر نائب للمحتوى 2"/>
          <p:cNvSpPr>
            <a:spLocks noGrp="1"/>
          </p:cNvSpPr>
          <p:nvPr>
            <p:ph idx="1"/>
          </p:nvPr>
        </p:nvSpPr>
        <p:spPr>
          <a:xfrm>
            <a:off x="304800" y="1066800"/>
            <a:ext cx="8534400" cy="5486400"/>
          </a:xfrm>
        </p:spPr>
        <p:txBody>
          <a:bodyPr>
            <a:normAutofit fontScale="70000" lnSpcReduction="20000"/>
          </a:bodyPr>
          <a:lstStyle/>
          <a:p>
            <a:pPr algn="l" rtl="0">
              <a:buNone/>
            </a:pPr>
            <a:r>
              <a:rPr lang="en-US" sz="3400" dirty="0"/>
              <a:t>Yesterday a 15-year-old girl was discovered lying on top of a 30-metrehigh crane. A passer-by saw her when he was walking past a </a:t>
            </a:r>
            <a:r>
              <a:rPr lang="en-US" sz="3400" b="1" dirty="0"/>
              <a:t>building site</a:t>
            </a:r>
            <a:r>
              <a:rPr lang="en-US" sz="3400" dirty="0"/>
              <a:t> in </a:t>
            </a:r>
            <a:r>
              <a:rPr lang="en-US" sz="3400" dirty="0" err="1"/>
              <a:t>Dulwich</a:t>
            </a:r>
            <a:r>
              <a:rPr lang="en-US" sz="3400" dirty="0"/>
              <a:t>, south-west London, and immediately called the </a:t>
            </a:r>
            <a:r>
              <a:rPr lang="en-US" sz="3400" b="1" dirty="0"/>
              <a:t>fire brigade</a:t>
            </a:r>
            <a:r>
              <a:rPr lang="en-US" sz="3400" dirty="0"/>
              <a:t>. The police and fire brigade arrived at 1.30 in the morning. At first they thought the girl was suicidal but when a fireman climbed up the crane, he realized she was drunk. The fireman </a:t>
            </a:r>
            <a:r>
              <a:rPr lang="en-US" sz="3400" b="1" dirty="0"/>
              <a:t>crawled</a:t>
            </a:r>
            <a:r>
              <a:rPr lang="en-US" sz="3400" dirty="0"/>
              <a:t> along the arm of the crane and carefully put a </a:t>
            </a:r>
            <a:r>
              <a:rPr lang="en-US" sz="3400" b="1" dirty="0"/>
              <a:t>safety harness</a:t>
            </a:r>
            <a:r>
              <a:rPr lang="en-US" sz="3400" dirty="0"/>
              <a:t> on the girl. Then the girl used her mobile phone to call her parents, who came quickly to the building site. The rescue took two hours and the girl was brought safely down from the crane on a </a:t>
            </a:r>
            <a:r>
              <a:rPr lang="en-US" sz="3400" b="1" dirty="0"/>
              <a:t>ladder</a:t>
            </a:r>
            <a:r>
              <a:rPr lang="en-US" sz="3400" dirty="0"/>
              <a:t>.</a:t>
            </a:r>
          </a:p>
          <a:p>
            <a:pPr algn="l" rtl="0">
              <a:buNone/>
            </a:pPr>
            <a:r>
              <a:rPr lang="en-US" sz="3400" dirty="0"/>
              <a:t>After talking to her parents, the police discovered that the girl had been sleepwalking. She had left her house during the night, and had been able to get into the building site because the security guard was asleep. Her parents said that it wasn’t the first time that she had sleepwalked, and that she had left the house on several other occasions. </a:t>
            </a:r>
            <a:endParaRPr lang="ar-SA" sz="3400"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382000" y="289719"/>
            <a:ext cx="609600" cy="609600"/>
          </a:xfrm>
          <a:prstGeom prst="rect">
            <a:avLst/>
          </a:prstGeom>
        </p:spPr>
      </p:pic>
    </p:spTree>
    <p:extLst>
      <p:ext uri="{BB962C8B-B14F-4D97-AF65-F5344CB8AC3E}">
        <p14:creationId xmlns:p14="http://schemas.microsoft.com/office/powerpoint/2010/main" val="8686102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65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4"/>
          <a:srcRect l="11347" t="35417" r="76940" b="41666"/>
          <a:stretch>
            <a:fillRect/>
          </a:stretch>
        </p:blipFill>
        <p:spPr bwMode="auto">
          <a:xfrm>
            <a:off x="6823364" y="1143000"/>
            <a:ext cx="1939636" cy="21336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5"/>
          <a:srcRect l="4100" t="43750" r="59004" b="25000"/>
          <a:stretch>
            <a:fillRect/>
          </a:stretch>
        </p:blipFill>
        <p:spPr bwMode="auto">
          <a:xfrm>
            <a:off x="457200" y="1066800"/>
            <a:ext cx="6080760" cy="2895600"/>
          </a:xfrm>
          <a:prstGeom prst="rect">
            <a:avLst/>
          </a:prstGeom>
          <a:noFill/>
          <a:ln w="9525">
            <a:noFill/>
            <a:miter lim="800000"/>
            <a:headEnd/>
            <a:tailEnd/>
          </a:ln>
          <a:effectLst/>
        </p:spPr>
      </p:pic>
      <p:pic>
        <p:nvPicPr>
          <p:cNvPr id="3077" name="Picture 5"/>
          <p:cNvPicPr>
            <a:picLocks noChangeAspect="1" noChangeArrowheads="1"/>
          </p:cNvPicPr>
          <p:nvPr/>
        </p:nvPicPr>
        <p:blipFill>
          <a:blip r:embed="rId6"/>
          <a:srcRect l="3514" t="35417" r="64275" b="27083"/>
          <a:stretch>
            <a:fillRect/>
          </a:stretch>
        </p:blipFill>
        <p:spPr bwMode="auto">
          <a:xfrm>
            <a:off x="457199" y="4191000"/>
            <a:ext cx="3056467" cy="2000596"/>
          </a:xfrm>
          <a:prstGeom prst="rect">
            <a:avLst/>
          </a:prstGeom>
          <a:noFill/>
          <a:ln w="9525">
            <a:noFill/>
            <a:miter lim="800000"/>
            <a:headEnd/>
            <a:tailEnd/>
          </a:ln>
          <a:effectLst/>
        </p:spPr>
      </p:pic>
      <p:sp>
        <p:nvSpPr>
          <p:cNvPr id="8" name="عنوان 1"/>
          <p:cNvSpPr>
            <a:spLocks noGrp="1"/>
          </p:cNvSpPr>
          <p:nvPr>
            <p:ph type="title"/>
          </p:nvPr>
        </p:nvSpPr>
        <p:spPr>
          <a:xfrm>
            <a:off x="457200" y="274638"/>
            <a:ext cx="8229600" cy="792162"/>
          </a:xfrm>
          <a:solidFill>
            <a:schemeClr val="accent6">
              <a:lumMod val="20000"/>
              <a:lumOff val="80000"/>
            </a:schemeClr>
          </a:solidFill>
        </p:spPr>
        <p:txBody>
          <a:bodyPr>
            <a:noAutofit/>
          </a:bodyPr>
          <a:lstStyle/>
          <a:p>
            <a:pPr algn="l" rtl="0"/>
            <a:r>
              <a:rPr lang="en-US" sz="3200" b="1" dirty="0"/>
              <a:t>15-year-old girl found asleep on crane</a:t>
            </a:r>
            <a:r>
              <a:rPr lang="en-US" sz="3200" dirty="0"/>
              <a:t>  p. 75</a:t>
            </a:r>
            <a:endParaRPr lang="ar-SA" sz="3200" dirty="0"/>
          </a:p>
        </p:txBody>
      </p:sp>
      <p:sp>
        <p:nvSpPr>
          <p:cNvPr id="9" name="مربع نص 8"/>
          <p:cNvSpPr txBox="1"/>
          <p:nvPr/>
        </p:nvSpPr>
        <p:spPr>
          <a:xfrm>
            <a:off x="6705600" y="2819400"/>
            <a:ext cx="1066800" cy="461665"/>
          </a:xfrm>
          <a:prstGeom prst="rect">
            <a:avLst/>
          </a:prstGeom>
          <a:solidFill>
            <a:schemeClr val="bg2"/>
          </a:solidFill>
        </p:spPr>
        <p:txBody>
          <a:bodyPr wrap="square" rtlCol="1">
            <a:spAutoFit/>
          </a:bodyPr>
          <a:lstStyle/>
          <a:p>
            <a:pPr algn="l" rtl="0"/>
            <a:r>
              <a:rPr lang="en-US" sz="2400" b="1" i="1" dirty="0">
                <a:solidFill>
                  <a:srgbClr val="0070C0"/>
                </a:solidFill>
              </a:rPr>
              <a:t>ladder</a:t>
            </a:r>
            <a:endParaRPr lang="ar-SY" sz="2400" b="1" i="1" dirty="0">
              <a:solidFill>
                <a:srgbClr val="0070C0"/>
              </a:solidFill>
            </a:endParaRPr>
          </a:p>
        </p:txBody>
      </p:sp>
      <p:sp>
        <p:nvSpPr>
          <p:cNvPr id="10" name="مربع نص 9"/>
          <p:cNvSpPr txBox="1"/>
          <p:nvPr/>
        </p:nvSpPr>
        <p:spPr>
          <a:xfrm>
            <a:off x="7696200" y="3657600"/>
            <a:ext cx="1219200" cy="830997"/>
          </a:xfrm>
          <a:prstGeom prst="rect">
            <a:avLst/>
          </a:prstGeom>
          <a:solidFill>
            <a:schemeClr val="bg2"/>
          </a:solidFill>
        </p:spPr>
        <p:txBody>
          <a:bodyPr wrap="square" rtlCol="1">
            <a:spAutoFit/>
          </a:bodyPr>
          <a:lstStyle/>
          <a:p>
            <a:pPr algn="l" rtl="0"/>
            <a:r>
              <a:rPr lang="en-US" sz="2400" b="1" i="1" dirty="0">
                <a:solidFill>
                  <a:srgbClr val="0070C0"/>
                </a:solidFill>
              </a:rPr>
              <a:t>safety harness</a:t>
            </a:r>
            <a:endParaRPr lang="ar-SY" sz="2400" b="1" i="1" dirty="0">
              <a:solidFill>
                <a:srgbClr val="0070C0"/>
              </a:solidFill>
            </a:endParaRPr>
          </a:p>
        </p:txBody>
      </p:sp>
      <p:sp>
        <p:nvSpPr>
          <p:cNvPr id="11" name="مربع نص 10"/>
          <p:cNvSpPr txBox="1"/>
          <p:nvPr/>
        </p:nvSpPr>
        <p:spPr>
          <a:xfrm>
            <a:off x="2590800" y="5715000"/>
            <a:ext cx="1066800" cy="461665"/>
          </a:xfrm>
          <a:prstGeom prst="rect">
            <a:avLst/>
          </a:prstGeom>
          <a:solidFill>
            <a:schemeClr val="bg1">
              <a:lumMod val="85000"/>
            </a:schemeClr>
          </a:solidFill>
        </p:spPr>
        <p:txBody>
          <a:bodyPr wrap="square" rtlCol="1">
            <a:spAutoFit/>
          </a:bodyPr>
          <a:lstStyle/>
          <a:p>
            <a:pPr algn="l" rtl="0"/>
            <a:r>
              <a:rPr lang="en-US" sz="2400" b="1" i="1" dirty="0">
                <a:solidFill>
                  <a:srgbClr val="0070C0"/>
                </a:solidFill>
              </a:rPr>
              <a:t>crawl</a:t>
            </a:r>
            <a:endParaRPr lang="ar-SY" sz="2400" b="1" i="1" dirty="0">
              <a:solidFill>
                <a:srgbClr val="0070C0"/>
              </a:solidFill>
            </a:endParaRPr>
          </a:p>
        </p:txBody>
      </p:sp>
      <p:sp>
        <p:nvSpPr>
          <p:cNvPr id="12" name="مربع نص 11"/>
          <p:cNvSpPr txBox="1"/>
          <p:nvPr/>
        </p:nvSpPr>
        <p:spPr>
          <a:xfrm>
            <a:off x="3429000" y="3581400"/>
            <a:ext cx="1752600" cy="461665"/>
          </a:xfrm>
          <a:prstGeom prst="rect">
            <a:avLst/>
          </a:prstGeom>
          <a:solidFill>
            <a:schemeClr val="bg2"/>
          </a:solidFill>
        </p:spPr>
        <p:txBody>
          <a:bodyPr wrap="square" rtlCol="1">
            <a:spAutoFit/>
          </a:bodyPr>
          <a:lstStyle/>
          <a:p>
            <a:pPr algn="l" rtl="0"/>
            <a:r>
              <a:rPr lang="en-US" sz="2400" b="1" i="1" dirty="0">
                <a:solidFill>
                  <a:srgbClr val="0070C0"/>
                </a:solidFill>
              </a:rPr>
              <a:t>building site</a:t>
            </a:r>
            <a:endParaRPr lang="ar-SY" sz="2400" b="1" i="1" dirty="0">
              <a:solidFill>
                <a:srgbClr val="0070C0"/>
              </a:solidFill>
            </a:endParaRPr>
          </a:p>
        </p:txBody>
      </p:sp>
      <p:pic>
        <p:nvPicPr>
          <p:cNvPr id="3078" name="Picture 6"/>
          <p:cNvPicPr>
            <a:picLocks noChangeAspect="1" noChangeArrowheads="1"/>
          </p:cNvPicPr>
          <p:nvPr/>
        </p:nvPicPr>
        <p:blipFill>
          <a:blip r:embed="rId7"/>
          <a:srcRect l="4100" t="38542" r="64861" b="20833"/>
          <a:stretch>
            <a:fillRect/>
          </a:stretch>
        </p:blipFill>
        <p:spPr bwMode="auto">
          <a:xfrm>
            <a:off x="4648200" y="4114800"/>
            <a:ext cx="3048000" cy="2242868"/>
          </a:xfrm>
          <a:prstGeom prst="rect">
            <a:avLst/>
          </a:prstGeom>
          <a:noFill/>
          <a:ln w="9525">
            <a:noFill/>
            <a:miter lim="800000"/>
            <a:headEnd/>
            <a:tailEnd/>
          </a:ln>
          <a:effectLst/>
        </p:spPr>
      </p:pic>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8175009" y="342900"/>
            <a:ext cx="609600" cy="609600"/>
          </a:xfrm>
          <a:prstGeom prst="rect">
            <a:avLst/>
          </a:prstGeom>
        </p:spPr>
      </p:pic>
      <p:cxnSp>
        <p:nvCxnSpPr>
          <p:cNvPr id="6" name="رابط كسهم مستقيم 5"/>
          <p:cNvCxnSpPr/>
          <p:nvPr/>
        </p:nvCxnSpPr>
        <p:spPr>
          <a:xfrm flipH="1">
            <a:off x="6324600" y="3962400"/>
            <a:ext cx="1371600" cy="76200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0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95400"/>
            <a:ext cx="8229600" cy="4830763"/>
          </a:xfrm>
        </p:spPr>
        <p:txBody>
          <a:bodyPr>
            <a:normAutofit/>
          </a:bodyPr>
          <a:lstStyle/>
          <a:p>
            <a:pPr algn="l" rtl="0"/>
            <a:r>
              <a:rPr lang="en-US" sz="2800" dirty="0"/>
              <a:t>Why do you think the girl was asleep on the crane?</a:t>
            </a:r>
          </a:p>
          <a:p>
            <a:pPr algn="l" rtl="0"/>
            <a:r>
              <a:rPr lang="en-US" sz="2800" dirty="0"/>
              <a:t> How did she get there?</a:t>
            </a:r>
          </a:p>
          <a:p>
            <a:pPr algn="l" rtl="0"/>
            <a:r>
              <a:rPr lang="en-US" sz="2800" dirty="0"/>
              <a:t>What do you think happened next?</a:t>
            </a:r>
          </a:p>
          <a:p>
            <a:pPr algn="l" rtl="0">
              <a:buNone/>
            </a:pPr>
            <a:r>
              <a:rPr lang="en-US" sz="2800" b="1" dirty="0">
                <a:solidFill>
                  <a:srgbClr val="7030A0"/>
                </a:solidFill>
              </a:rPr>
              <a:t>Click to check your answers. </a:t>
            </a:r>
          </a:p>
          <a:p>
            <a:pPr algn="l" rtl="0"/>
            <a:endParaRPr lang="en-US" sz="2800" dirty="0"/>
          </a:p>
          <a:p>
            <a:pPr algn="l" rtl="0">
              <a:buNone/>
            </a:pPr>
            <a:r>
              <a:rPr lang="en-US" sz="2800" dirty="0"/>
              <a:t/>
            </a:r>
            <a:br>
              <a:rPr lang="en-US" sz="2800" dirty="0"/>
            </a:br>
            <a:r>
              <a:rPr lang="en-US" sz="2800" dirty="0"/>
              <a:t/>
            </a:r>
            <a:br>
              <a:rPr lang="en-US" sz="2800" dirty="0"/>
            </a:br>
            <a:endParaRPr lang="ar-SY" sz="2800" dirty="0"/>
          </a:p>
        </p:txBody>
      </p:sp>
      <p:sp>
        <p:nvSpPr>
          <p:cNvPr id="4" name="عنوان 1"/>
          <p:cNvSpPr>
            <a:spLocks noGrp="1"/>
          </p:cNvSpPr>
          <p:nvPr>
            <p:ph type="title"/>
          </p:nvPr>
        </p:nvSpPr>
        <p:spPr>
          <a:xfrm>
            <a:off x="457200" y="274638"/>
            <a:ext cx="8229600" cy="715962"/>
          </a:xfrm>
          <a:solidFill>
            <a:schemeClr val="accent6">
              <a:lumMod val="20000"/>
              <a:lumOff val="80000"/>
            </a:schemeClr>
          </a:solidFill>
        </p:spPr>
        <p:txBody>
          <a:bodyPr>
            <a:noAutofit/>
          </a:bodyPr>
          <a:lstStyle/>
          <a:p>
            <a:pPr algn="l" rtl="0"/>
            <a:r>
              <a:rPr lang="en-US" sz="2800" b="1" dirty="0"/>
              <a:t>15-year-old girl found asleep on crane</a:t>
            </a:r>
            <a:r>
              <a:rPr lang="en-US" sz="2800" dirty="0"/>
              <a:t> </a:t>
            </a:r>
            <a:endParaRPr lang="ar-SA" sz="2800" dirty="0"/>
          </a:p>
        </p:txBody>
      </p:sp>
      <p:sp>
        <p:nvSpPr>
          <p:cNvPr id="5" name="مربع نص 4"/>
          <p:cNvSpPr txBox="1"/>
          <p:nvPr/>
        </p:nvSpPr>
        <p:spPr>
          <a:xfrm>
            <a:off x="533400" y="3505200"/>
            <a:ext cx="7924800" cy="1384995"/>
          </a:xfrm>
          <a:prstGeom prst="rect">
            <a:avLst/>
          </a:prstGeom>
          <a:noFill/>
        </p:spPr>
        <p:txBody>
          <a:bodyPr wrap="square" rtlCol="1">
            <a:spAutoFit/>
          </a:bodyPr>
          <a:lstStyle/>
          <a:p>
            <a:pPr algn="l" rtl="0"/>
            <a:r>
              <a:rPr lang="en-US" sz="2800" b="1" i="1" dirty="0">
                <a:solidFill>
                  <a:srgbClr val="0070C0"/>
                </a:solidFill>
              </a:rPr>
              <a:t>The girl had been sleepwalking and had walked from her house to the building site. </a:t>
            </a:r>
          </a:p>
          <a:p>
            <a:pPr algn="l" rtl="0"/>
            <a:r>
              <a:rPr lang="en-US" sz="2800" b="1" i="1" dirty="0">
                <a:solidFill>
                  <a:srgbClr val="0070C0"/>
                </a:solidFill>
              </a:rPr>
              <a:t>A fireman rescued her from the top of a crane.</a:t>
            </a:r>
            <a:endParaRPr lang="ar-SY" sz="28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3810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771"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thank-you-from-christian-vision-alliance.jpg"/>
          <p:cNvPicPr>
            <a:picLocks noChangeAspect="1"/>
          </p:cNvPicPr>
          <p:nvPr/>
        </p:nvPicPr>
        <p:blipFill>
          <a:blip r:embed="rId4"/>
          <a:stretch>
            <a:fillRect/>
          </a:stretch>
        </p:blipFill>
        <p:spPr>
          <a:xfrm>
            <a:off x="379810" y="457200"/>
            <a:ext cx="8306989" cy="5867400"/>
          </a:xfrm>
          <a:prstGeom prst="rect">
            <a:avLst/>
          </a:prstGeom>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229600" y="6019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2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2892</Words>
  <Application>Microsoft Office PowerPoint</Application>
  <PresentationFormat>عرض على الشاشة (3:4)‏</PresentationFormat>
  <Paragraphs>255</Paragraphs>
  <Slides>31</Slides>
  <Notes>0</Notes>
  <HiddenSlides>0</HiddenSlides>
  <MMClips>23</MMClips>
  <ScaleCrop>false</ScaleCrop>
  <HeadingPairs>
    <vt:vector size="6" baseType="variant">
      <vt:variant>
        <vt:lpstr>الخطوط المستخدمة</vt:lpstr>
      </vt:variant>
      <vt:variant>
        <vt:i4>4</vt:i4>
      </vt:variant>
      <vt:variant>
        <vt:lpstr>نسق</vt:lpstr>
      </vt:variant>
      <vt:variant>
        <vt:i4>2</vt:i4>
      </vt:variant>
      <vt:variant>
        <vt:lpstr>عناوين الشرائح</vt:lpstr>
      </vt:variant>
      <vt:variant>
        <vt:i4>31</vt:i4>
      </vt:variant>
    </vt:vector>
  </HeadingPairs>
  <TitlesOfParts>
    <vt:vector size="37" baseType="lpstr">
      <vt:lpstr>Arial</vt:lpstr>
      <vt:lpstr>Calibri</vt:lpstr>
      <vt:lpstr>Times New Roman</vt:lpstr>
      <vt:lpstr>Wingdings</vt:lpstr>
      <vt:lpstr>سمة Office</vt:lpstr>
      <vt:lpstr>1_سمة Office</vt:lpstr>
      <vt:lpstr>عرض تقديمي في PowerPoint</vt:lpstr>
      <vt:lpstr>عرض تقديمي في PowerPoint</vt:lpstr>
      <vt:lpstr>Counting sheep    p. 72</vt:lpstr>
      <vt:lpstr>GRAMMAR BANK                                        p. 140 5B  used to, be used to, get used to</vt:lpstr>
      <vt:lpstr>GRAMMAR BANK                                        p. 140 5B  used to, be used to, get used to</vt:lpstr>
      <vt:lpstr>عرض تقديمي في PowerPoint</vt:lpstr>
      <vt:lpstr>عرض تقديمي في PowerPoint</vt:lpstr>
      <vt:lpstr>5B  used to, be used to, get used to             p. 141</vt:lpstr>
      <vt:lpstr>5B  used to, be used to, get used to             p. 141</vt:lpstr>
      <vt:lpstr>عرض تقديمي في PowerPoint</vt:lpstr>
      <vt:lpstr>عرض تقديمي في PowerPoint</vt:lpstr>
      <vt:lpstr>READING                       p. 73 </vt:lpstr>
      <vt:lpstr>Sleepy people – the dangers of sleep deprivation   p. 73</vt:lpstr>
      <vt:lpstr>READING                       p. 73 </vt:lpstr>
      <vt:lpstr>READING                       p. 73 </vt:lpstr>
      <vt:lpstr>READING                       p. 73 </vt:lpstr>
      <vt:lpstr>  So much to do, so little time                   p. 73</vt:lpstr>
      <vt:lpstr>عرض تقديمي في PowerPoint</vt:lpstr>
      <vt:lpstr> Sleepy people                  p. 73</vt:lpstr>
      <vt:lpstr>   SLEEP TIPS                                   p. 73</vt:lpstr>
      <vt:lpstr>READING                       p. 73 </vt:lpstr>
      <vt:lpstr>عرض تقديمي في PowerPoint</vt:lpstr>
      <vt:lpstr>VOCABULARY        sleep         p. 74</vt:lpstr>
      <vt:lpstr>VOCABULARY        sleep         p. 74</vt:lpstr>
      <vt:lpstr>Vocabulary race             p. 74</vt:lpstr>
      <vt:lpstr>Vocabulary race             p. 74</vt:lpstr>
      <vt:lpstr>عرض تقديمي في PowerPoint</vt:lpstr>
      <vt:lpstr>15-year-old girl found asleep on crane     p. 75</vt:lpstr>
      <vt:lpstr>15-year-old girl found asleep on crane  p. 75</vt:lpstr>
      <vt:lpstr>15-year-old girl found asleep on crane </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mmmm</dc:title>
  <dc:creator/>
  <cp:lastModifiedBy/>
  <cp:revision>1060</cp:revision>
  <dcterms:created xsi:type="dcterms:W3CDTF">2022-11-01T11:07:45Z</dcterms:created>
  <dcterms:modified xsi:type="dcterms:W3CDTF">2025-09-15T09:58:57Z</dcterms:modified>
</cp:coreProperties>
</file>