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6" r:id="rId2"/>
    <p:sldId id="258" r:id="rId3"/>
    <p:sldId id="307" r:id="rId4"/>
    <p:sldId id="334" r:id="rId5"/>
    <p:sldId id="335" r:id="rId6"/>
    <p:sldId id="336" r:id="rId7"/>
    <p:sldId id="337" r:id="rId8"/>
    <p:sldId id="338" r:id="rId9"/>
    <p:sldId id="339" r:id="rId10"/>
    <p:sldId id="347" r:id="rId11"/>
    <p:sldId id="340" r:id="rId12"/>
    <p:sldId id="349" r:id="rId13"/>
    <p:sldId id="350" r:id="rId14"/>
    <p:sldId id="351" r:id="rId15"/>
    <p:sldId id="352" r:id="rId16"/>
    <p:sldId id="353" r:id="rId17"/>
    <p:sldId id="354" r:id="rId18"/>
    <p:sldId id="355" r:id="rId19"/>
    <p:sldId id="348" r:id="rId20"/>
    <p:sldId id="341" r:id="rId21"/>
    <p:sldId id="342" r:id="rId22"/>
    <p:sldId id="30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DUM659A8J92NkduqMJRcew==" hashData="cSi/ni92GPBo/UDWECmmH2ZRXGLYYM6sVu4QszLw6Egfjuq2nzi2TD/lPhni+hfT84KXm+U+XBsGPEf6riZEBg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8" y="3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3EE0CD-3E60-A242-ADB2-D660CB30D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1F910A8-5DA4-0F1A-EE38-6803142E76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FAFFD7E-202D-06CE-D54D-C0DD5CE40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65FC100-6168-2DD2-1408-B607B424E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8A75981-5CD4-9AD2-6D64-8E8475001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31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6B6961-9F76-2213-34C9-1BC39E4B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F914131-1487-F4A7-A22B-0A790E777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05CCF7F-3810-A6EA-B80B-7BD54AA20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C68291C-FB6E-AD84-2EB6-0C9E9DB4F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9F5B316-8F73-7457-9737-3CDEF5A56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967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3027D8-A41A-900A-212B-FF510023D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651BEDB-D9D9-5AD3-17EE-F6411EDF5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13E1E50-5A9A-F3A6-5621-544C53059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2B1584E-9B70-A6AD-3A80-39D9CE39D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5AB8DD8-471B-AAD4-9045-B0D636BAD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107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F0C56D-5F38-F17B-3068-0E0D89235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7E4E09F-9D36-39FE-D29E-7D08668889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49DE846-3F29-E46B-7D2D-6202CCB397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FEFAB2E-2441-C3B3-E0AA-2487C3DEF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42F1020-BAC9-FB4D-0423-16D923B37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4740613-7B20-DFF3-CC53-A634EC64E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321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328A8F-15E7-9B08-9623-D622B7B92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1A565BF-C749-FF12-D6DE-52EB7D9E7B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69C8A32-C055-45A1-9F27-15A2D5F684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3784770-1750-972F-76DE-451963E8BC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FFD98DB-E251-0853-9B67-1E11DE856C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2A05F27-4EB0-0E08-C93F-BD2749A45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5DEDFF2-F346-68D9-E751-2EF8B7807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8579FAB8-723C-B586-349E-1894F9F1B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895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DB33DB-1868-4941-6517-57E2ED3C3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6E36031-58ED-93F1-08FF-ADAB5C926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A4F4AA6-D9F2-0F2C-4D12-03473BD09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D2A5DAF-0A18-A15A-B4A4-445105F0D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211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173A1E2-EA8A-BCF4-AEBB-F7C8F7A8A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AC6532B-5F4C-5985-1871-A76099CF0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06844EC-3FF2-22A2-85B2-EE8A60239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371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A6201D-9DE8-8C92-FBD3-E048DD082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A514599-D839-B7E0-87BD-DEDC4F3F1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AA69151-8163-8D5C-C1AD-617733CDB3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195840B-1217-0FA4-1F0D-9192F6E6E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05F550B-F006-3005-4A1A-37FC27E08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05F6259-E21F-17D9-7C74-6609F6AA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74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C0C1D4-AA8E-1A36-400A-93D469936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7C416AD-7610-AF62-9843-37E4C248EA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73E3D07-C088-11B9-CFE9-B4FCB79273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4CCE445-B796-9400-9911-B5CE170B2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09F69A4-13CF-0C76-37A8-E383FEF6F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653DBD7-1663-45D6-E99F-399BA021A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726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430E22E-D4E8-B804-ECF1-D08EA69D6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D8A39C4-0F65-C708-A363-90238D2C8B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B0A724F-0FF4-91A5-C423-8982F5DFC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9BC90DC-D928-43EF-5EA6-28CF246D1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954B8AE-7B2A-2D8D-A368-7D3495D10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76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EA6CE66-2C69-EE26-AEAC-122CF682B6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F925EC7-6F16-AE45-CD0D-15E45EFF33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D53C22D-5B63-CD72-78BB-3F98EC5FD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B1A20E8-83FE-EBDB-07C8-3BFDCEE12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F009F78-7EE9-40AD-0C2C-1F80D4313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752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000"/>
            <a:lum/>
          </a:blip>
          <a:srcRect/>
          <a:stretch>
            <a:fillRect t="-75000" b="-7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4801A57-15EC-F67B-1B63-E4B2D72EA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3DD78B6-D338-1620-E457-B5BA59271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D975A36-09BF-8A7B-6599-8F1D5BFA7B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EA5C67F-7EB8-8286-AE3E-0C4B83B9DE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3F97F75-00DC-304C-E43A-3AF361739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13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7" Type="http://schemas.openxmlformats.org/officeDocument/2006/relationships/image" Target="../media/image2.png"/><Relationship Id="rId2" Type="http://schemas.microsoft.com/office/2007/relationships/media" Target="../media/media6.m4a"/><Relationship Id="rId1" Type="http://schemas.openxmlformats.org/officeDocument/2006/relationships/tags" Target="../tags/tag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2" Type="http://schemas.microsoft.com/office/2007/relationships/media" Target="../media/media7.m4a"/><Relationship Id="rId1" Type="http://schemas.openxmlformats.org/officeDocument/2006/relationships/tags" Target="../tags/tag5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2" Type="http://schemas.microsoft.com/office/2007/relationships/media" Target="../media/media8.m4a"/><Relationship Id="rId1" Type="http://schemas.openxmlformats.org/officeDocument/2006/relationships/tags" Target="../tags/tag6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7" Type="http://schemas.openxmlformats.org/officeDocument/2006/relationships/image" Target="../media/image2.png"/><Relationship Id="rId2" Type="http://schemas.microsoft.com/office/2007/relationships/media" Target="../media/media9.m4a"/><Relationship Id="rId1" Type="http://schemas.openxmlformats.org/officeDocument/2006/relationships/tags" Target="../tags/tag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2" Type="http://schemas.microsoft.com/office/2007/relationships/media" Target="../media/media11.m4a"/><Relationship Id="rId1" Type="http://schemas.openxmlformats.org/officeDocument/2006/relationships/tags" Target="../tags/tag8.xml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2" Type="http://schemas.microsoft.com/office/2007/relationships/media" Target="../media/media12.m4a"/><Relationship Id="rId1" Type="http://schemas.openxmlformats.org/officeDocument/2006/relationships/tags" Target="../tags/tag9.xml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4a"/><Relationship Id="rId2" Type="http://schemas.microsoft.com/office/2007/relationships/media" Target="../media/media13.m4a"/><Relationship Id="rId1" Type="http://schemas.openxmlformats.org/officeDocument/2006/relationships/tags" Target="../tags/tag10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m4a"/><Relationship Id="rId2" Type="http://schemas.microsoft.com/office/2007/relationships/media" Target="../media/media14.m4a"/><Relationship Id="rId1" Type="http://schemas.openxmlformats.org/officeDocument/2006/relationships/tags" Target="../tags/tag1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m4a"/><Relationship Id="rId2" Type="http://schemas.microsoft.com/office/2007/relationships/media" Target="../media/media15.m4a"/><Relationship Id="rId1" Type="http://schemas.openxmlformats.org/officeDocument/2006/relationships/tags" Target="../tags/tag12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media17.m4a"/><Relationship Id="rId2" Type="http://schemas.microsoft.com/office/2007/relationships/media" Target="../media/media17.m4a"/><Relationship Id="rId1" Type="http://schemas.openxmlformats.org/officeDocument/2006/relationships/tags" Target="../tags/tag13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media18.m4a"/><Relationship Id="rId2" Type="http://schemas.microsoft.com/office/2007/relationships/media" Target="../media/media18.m4a"/><Relationship Id="rId1" Type="http://schemas.openxmlformats.org/officeDocument/2006/relationships/tags" Target="../tags/tag14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media20.m4a"/><Relationship Id="rId2" Type="http://schemas.microsoft.com/office/2007/relationships/media" Target="../media/media20.m4a"/><Relationship Id="rId1" Type="http://schemas.openxmlformats.org/officeDocument/2006/relationships/tags" Target="../tags/tag15.xml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media21.m4a"/><Relationship Id="rId2" Type="http://schemas.microsoft.com/office/2007/relationships/media" Target="../media/media21.m4a"/><Relationship Id="rId1" Type="http://schemas.openxmlformats.org/officeDocument/2006/relationships/tags" Target="../tags/tag16.xml"/><Relationship Id="rId6" Type="http://schemas.openxmlformats.org/officeDocument/2006/relationships/image" Target="../media/image2.png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C125AA-CABC-241E-49C3-2F407EF2B0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9932" y="981686"/>
            <a:ext cx="8653670" cy="87871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New English File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8B1C1C4-8963-DE6E-9CE9-DC34F98046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4974" y="1122363"/>
            <a:ext cx="8653670" cy="878715"/>
          </a:xfrm>
        </p:spPr>
        <p:txBody>
          <a:bodyPr>
            <a:normAutofit fontScale="92500" lnSpcReduction="20000"/>
          </a:bodyPr>
          <a:lstStyle/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Intermediate</a:t>
            </a:r>
          </a:p>
          <a:p>
            <a:r>
              <a:rPr lang="en-US" sz="3200" b="1" dirty="0"/>
              <a:t>Session 3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xmlns="" id="{D6BD9DD3-10F5-C4B9-4E21-4308465415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20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24"/>
    </mc:Choice>
    <mc:Fallback xmlns="">
      <p:transition spd="slow" advTm="66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9FF6C63-EDB0-C63C-80E7-4BE11AE41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6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Unit 5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Part C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VOCABULARY (</a:t>
            </a:r>
            <a:r>
              <a:rPr lang="en-US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Work</a:t>
            </a: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en-US" sz="44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F27E3E3B-2558-A5EC-565A-496BB60071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02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80"/>
    </mc:Choice>
    <mc:Fallback xmlns="">
      <p:transition spd="slow" advTm="52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F538D24-ECF7-E41B-1758-0037A5B79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329" y="437322"/>
            <a:ext cx="11171583" cy="6069495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Look at the picture story and match a sentence with each picture.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en-US" sz="2400" b="1" dirty="0"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en-US" sz="2400" b="1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en-US" sz="2400" b="1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He applied for a job with a food company, and sent in his cv. ____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Jake was unemployed and was looking for a job. ____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He had an interview, and he got the job. ____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 rtl="0">
              <a:lnSpc>
                <a:spcPct val="115000"/>
              </a:lnSpc>
              <a:spcAft>
                <a:spcPts val="1000"/>
              </a:spcAft>
              <a:buNone/>
            </a:pP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489FD15-8910-B441-73AB-9DB4D9A6517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458"/>
          <a:stretch/>
        </p:blipFill>
        <p:spPr>
          <a:xfrm>
            <a:off x="1951171" y="1060174"/>
            <a:ext cx="8289657" cy="21601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E83AFA0-351A-5BCC-C370-0A7314C8BD72}"/>
              </a:ext>
            </a:extLst>
          </p:cNvPr>
          <p:cNvSpPr txBox="1"/>
          <p:nvPr/>
        </p:nvSpPr>
        <p:spPr>
          <a:xfrm>
            <a:off x="6838122" y="4441207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6D850D1-F3DC-0FCC-3C04-193526C9C7B1}"/>
              </a:ext>
            </a:extLst>
          </p:cNvPr>
          <p:cNvSpPr txBox="1"/>
          <p:nvPr/>
        </p:nvSpPr>
        <p:spPr>
          <a:xfrm>
            <a:off x="8328991" y="373221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6FD1CE78-75CE-2B68-8558-72E227845998}"/>
              </a:ext>
            </a:extLst>
          </p:cNvPr>
          <p:cNvSpPr txBox="1"/>
          <p:nvPr/>
        </p:nvSpPr>
        <p:spPr>
          <a:xfrm>
            <a:off x="5892416" y="5083937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3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71635FF9-53FE-0822-88BE-ABA747F29E0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161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680"/>
    </mc:Choice>
    <mc:Fallback xmlns="">
      <p:transition spd="slow" advTm="776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F538D24-ECF7-E41B-1758-0037A5B79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347" y="410817"/>
            <a:ext cx="11171583" cy="6069495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Look at the picture story and match a sentence with each picture.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en-US" sz="2400" b="1" dirty="0"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en-US" sz="2400" b="1" dirty="0">
              <a:latin typeface="+mn-lt"/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en-US" sz="2400" b="1" dirty="0"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en-US" sz="2400" b="1" dirty="0">
              <a:latin typeface="+mn-lt"/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But he was happy because he had a good salary and a company car. ____ 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He had to work very hard and do overtime. ____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en-US" sz="2400" b="1" dirty="0">
              <a:latin typeface="+mn-lt"/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 rtl="0">
              <a:lnSpc>
                <a:spcPct val="115000"/>
              </a:lnSpc>
              <a:spcAft>
                <a:spcPts val="1000"/>
              </a:spcAft>
              <a:buNone/>
            </a:pP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AFF8831-2368-EE78-F63B-66A114BF51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9774" y="1182179"/>
            <a:ext cx="7447722" cy="24859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63C821F-E3F4-EBED-3F20-35F28FE3A3C9}"/>
              </a:ext>
            </a:extLst>
          </p:cNvPr>
          <p:cNvSpPr txBox="1"/>
          <p:nvPr/>
        </p:nvSpPr>
        <p:spPr>
          <a:xfrm>
            <a:off x="6294784" y="4439518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CAE70E4-09D5-D68F-B64B-E3F20346FF5B}"/>
              </a:ext>
            </a:extLst>
          </p:cNvPr>
          <p:cNvSpPr txBox="1"/>
          <p:nvPr/>
        </p:nvSpPr>
        <p:spPr>
          <a:xfrm>
            <a:off x="9356035" y="366815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5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xmlns="" id="{A15FF179-1550-DF47-A42C-8EE0206DC5B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2136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203"/>
    </mc:Choice>
    <mc:Fallback xmlns="">
      <p:transition spd="slow" advTm="402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F538D24-ECF7-E41B-1758-0037A5B79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329" y="437322"/>
            <a:ext cx="11171583" cy="6069495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Look at the picture story and match a sentence with each picture.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He was sacked. Jake was unemployed again.. ____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After six months he got promoted. ____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But then he had an argument with his boss. ____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 rtl="0">
              <a:lnSpc>
                <a:spcPct val="115000"/>
              </a:lnSpc>
              <a:spcAft>
                <a:spcPts val="1000"/>
              </a:spcAft>
              <a:buNone/>
            </a:pP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3C506F6-9BEC-40E2-0AB7-8D978991B4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0347" y="998391"/>
            <a:ext cx="7116417" cy="25664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3F733E5-7D39-F261-3462-EBF8231D5F48}"/>
              </a:ext>
            </a:extLst>
          </p:cNvPr>
          <p:cNvSpPr txBox="1"/>
          <p:nvPr/>
        </p:nvSpPr>
        <p:spPr>
          <a:xfrm>
            <a:off x="6398973" y="3700039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AE72B3C-26F8-BBBE-089E-1311F8819183}"/>
              </a:ext>
            </a:extLst>
          </p:cNvPr>
          <p:cNvSpPr txBox="1"/>
          <p:nvPr/>
        </p:nvSpPr>
        <p:spPr>
          <a:xfrm>
            <a:off x="5009323" y="4358463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D2A848E-DB4C-0EB5-0318-B366F7A24146}"/>
              </a:ext>
            </a:extLst>
          </p:cNvPr>
          <p:cNvSpPr txBox="1"/>
          <p:nvPr/>
        </p:nvSpPr>
        <p:spPr>
          <a:xfrm>
            <a:off x="6215269" y="5118975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7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xmlns="" id="{B667E138-2E2D-246C-25C0-1E15244259D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2326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595"/>
    </mc:Choice>
    <mc:Fallback xmlns="">
      <p:transition spd="slow" advTm="425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F538D24-ECF7-E41B-1758-0037A5B79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329" y="437322"/>
            <a:ext cx="11171583" cy="606949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Describing your job</a:t>
            </a:r>
          </a:p>
          <a:p>
            <a:pPr marL="457200" indent="-457200">
              <a:lnSpc>
                <a:spcPct val="100000"/>
              </a:lnSpc>
              <a:spcAft>
                <a:spcPts val="1000"/>
              </a:spcAft>
              <a:buAutoNum type="alphaUcPeriod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Read the texts and match them to the pictures. What are the jobs?</a:t>
            </a:r>
          </a:p>
          <a:p>
            <a:pPr marL="0" indent="0">
              <a:lnSpc>
                <a:spcPct val="100000"/>
              </a:lnSpc>
              <a:spcAft>
                <a:spcPts val="1000"/>
              </a:spcAft>
              <a:buNone/>
            </a:pP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1000"/>
              </a:spcAft>
              <a:buNone/>
            </a:pPr>
            <a:endParaRPr lang="en-US" sz="2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 rtl="0">
              <a:lnSpc>
                <a:spcPct val="100000"/>
              </a:lnSpc>
              <a:spcAft>
                <a:spcPts val="1000"/>
              </a:spcAft>
              <a:buNone/>
            </a:pP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88D2699-1DBE-B1DA-EF76-2452E23789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1914" y="1821762"/>
            <a:ext cx="7951304" cy="35372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4D25C90-652F-6BC4-76F2-05B628D491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782" y="1821762"/>
            <a:ext cx="3511826" cy="37316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07F668A-ED4C-68EB-FD20-A5E1E0C75C68}"/>
              </a:ext>
            </a:extLst>
          </p:cNvPr>
          <p:cNvSpPr txBox="1"/>
          <p:nvPr/>
        </p:nvSpPr>
        <p:spPr>
          <a:xfrm>
            <a:off x="3424376" y="319027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46A4B31-FDE1-B41C-E783-881857BE9C5D}"/>
              </a:ext>
            </a:extLst>
          </p:cNvPr>
          <p:cNvSpPr txBox="1"/>
          <p:nvPr/>
        </p:nvSpPr>
        <p:spPr>
          <a:xfrm>
            <a:off x="3424376" y="5158960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2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A92763DA-111D-9D33-1A00-DAC5C1A6384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62394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552"/>
    </mc:Choice>
    <mc:Fallback xmlns="">
      <p:transition spd="slow" advTm="555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F538D24-ECF7-E41B-1758-0037A5B79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329" y="437322"/>
            <a:ext cx="11171583" cy="6069495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B. Match the highlighted words in the texts with their definitions.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 written legal agreement ______________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knowledge you get from doing a job ______________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 series of lessons to learn to do a job ______________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time you spend doing a job ______________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working for yourself, not for a company ______________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to stop working when you reach a certain age, e.g. 65 ______________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left a job because you wanted to ______________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8.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lasting for a short time ______________ opposite of permanent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9.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for only a part of the day or the week ______________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exams you've passed or courses you’ve done ______________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 rtl="0">
              <a:lnSpc>
                <a:spcPct val="115000"/>
              </a:lnSpc>
              <a:spcAft>
                <a:spcPts val="1000"/>
              </a:spcAft>
              <a:buNone/>
            </a:pP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A1AEDE6-A5FC-B7FB-EC8E-7806B2F2D1C0}"/>
              </a:ext>
            </a:extLst>
          </p:cNvPr>
          <p:cNvSpPr txBox="1"/>
          <p:nvPr/>
        </p:nvSpPr>
        <p:spPr>
          <a:xfrm>
            <a:off x="7050156" y="1643269"/>
            <a:ext cx="15856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experience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1EEEE0E-0384-D30B-CA98-BFDDBB8927EC}"/>
              </a:ext>
            </a:extLst>
          </p:cNvPr>
          <p:cNvSpPr txBox="1"/>
          <p:nvPr/>
        </p:nvSpPr>
        <p:spPr>
          <a:xfrm>
            <a:off x="6659217" y="2104934"/>
            <a:ext cx="20834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training course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C7B5AB8-4672-392F-87F2-2B9377E04567}"/>
              </a:ext>
            </a:extLst>
          </p:cNvPr>
          <p:cNvSpPr txBox="1"/>
          <p:nvPr/>
        </p:nvSpPr>
        <p:spPr>
          <a:xfrm>
            <a:off x="5758069" y="2638404"/>
            <a:ext cx="2012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working hours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3C9EEDC-FAA9-557F-E621-9987DC5674A4}"/>
              </a:ext>
            </a:extLst>
          </p:cNvPr>
          <p:cNvSpPr txBox="1"/>
          <p:nvPr/>
        </p:nvSpPr>
        <p:spPr>
          <a:xfrm>
            <a:off x="4916556" y="1076198"/>
            <a:ext cx="1236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contract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3E43460-D9F1-DBD5-31DD-36126205323B}"/>
              </a:ext>
            </a:extLst>
          </p:cNvPr>
          <p:cNvSpPr txBox="1"/>
          <p:nvPr/>
        </p:nvSpPr>
        <p:spPr>
          <a:xfrm>
            <a:off x="7050156" y="3198167"/>
            <a:ext cx="2003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self-employed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2559973-0100-57BF-A4F2-D73273755674}"/>
              </a:ext>
            </a:extLst>
          </p:cNvPr>
          <p:cNvSpPr txBox="1"/>
          <p:nvPr/>
        </p:nvSpPr>
        <p:spPr>
          <a:xfrm>
            <a:off x="9071113" y="3682589"/>
            <a:ext cx="9562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retire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B93708D-3E94-FCC7-57E6-643E6BDAFF5A}"/>
              </a:ext>
            </a:extLst>
          </p:cNvPr>
          <p:cNvSpPr txBox="1"/>
          <p:nvPr/>
        </p:nvSpPr>
        <p:spPr>
          <a:xfrm>
            <a:off x="6076120" y="4160207"/>
            <a:ext cx="13449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resigned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E49A8C4-AAC9-44F6-62C7-5EF572FE9DFE}"/>
              </a:ext>
            </a:extLst>
          </p:cNvPr>
          <p:cNvSpPr txBox="1"/>
          <p:nvPr/>
        </p:nvSpPr>
        <p:spPr>
          <a:xfrm>
            <a:off x="4711147" y="4684386"/>
            <a:ext cx="1603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temporary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21FC641-D4F1-9433-2037-C19407E43688}"/>
              </a:ext>
            </a:extLst>
          </p:cNvPr>
          <p:cNvSpPr txBox="1"/>
          <p:nvPr/>
        </p:nvSpPr>
        <p:spPr>
          <a:xfrm>
            <a:off x="6659217" y="5182061"/>
            <a:ext cx="34551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Part-time </a:t>
            </a:r>
            <a:r>
              <a:rPr lang="en-US" sz="2400" b="1" dirty="0" err="1"/>
              <a:t>opp</a:t>
            </a:r>
            <a:r>
              <a:rPr lang="en-US" sz="2400" b="1" dirty="0"/>
              <a:t> of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full-time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21A438E-E343-FFB0-6B04-9C97F7229580}"/>
              </a:ext>
            </a:extLst>
          </p:cNvPr>
          <p:cNvSpPr txBox="1"/>
          <p:nvPr/>
        </p:nvSpPr>
        <p:spPr>
          <a:xfrm>
            <a:off x="7997686" y="5742250"/>
            <a:ext cx="19032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qualifications</a:t>
            </a:r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xmlns="" id="{056F57EF-BCB5-C7B3-E412-0B3F14ABD0B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37768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324"/>
    </mc:Choice>
    <mc:Fallback xmlns="">
      <p:transition spd="slow" advTm="1123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F538D24-ECF7-E41B-1758-0037A5B79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329" y="437322"/>
            <a:ext cx="11171583" cy="6069495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Saying what you do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Complete the sentences with the appropriate prepositions. </a:t>
            </a:r>
          </a:p>
          <a:p>
            <a:pPr marL="0" indent="0"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1. I work____ a multinational company.</a:t>
            </a:r>
          </a:p>
          <a:p>
            <a:pPr marL="0" indent="0"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2. I work ____ a manager.</a:t>
            </a:r>
          </a:p>
          <a:p>
            <a:pPr marL="0" indent="0"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3. I'm ____ charge the marketing department.</a:t>
            </a:r>
          </a:p>
          <a:p>
            <a:pPr marL="0" indent="0"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4. I work ____ a factory.</a:t>
            </a:r>
          </a:p>
          <a:p>
            <a:pPr marL="0" indent="0"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5. I’m responsible ____ customer loans.</a:t>
            </a:r>
          </a:p>
          <a:p>
            <a:pPr marL="0" indent="0"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6. I’m ____ school / university.</a:t>
            </a:r>
          </a:p>
          <a:p>
            <a:pPr marL="0" indent="0"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7. I'm ____ my third year.</a:t>
            </a:r>
          </a:p>
          <a:p>
            <a:pPr marL="0" indent="0" algn="l" rtl="0">
              <a:lnSpc>
                <a:spcPct val="115000"/>
              </a:lnSpc>
              <a:spcAft>
                <a:spcPts val="1000"/>
              </a:spcAft>
              <a:buNone/>
            </a:pP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688D208-EE83-784E-41DE-101DC77EAE46}"/>
              </a:ext>
            </a:extLst>
          </p:cNvPr>
          <p:cNvSpPr txBox="1"/>
          <p:nvPr/>
        </p:nvSpPr>
        <p:spPr>
          <a:xfrm>
            <a:off x="1709529" y="1722782"/>
            <a:ext cx="5518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for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B647072-98E8-0769-28FA-606917EB2CAB}"/>
              </a:ext>
            </a:extLst>
          </p:cNvPr>
          <p:cNvSpPr txBox="1"/>
          <p:nvPr/>
        </p:nvSpPr>
        <p:spPr>
          <a:xfrm>
            <a:off x="1709529" y="2184447"/>
            <a:ext cx="4603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as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E93B010-7CD5-94E3-0BCA-39174FA1470F}"/>
              </a:ext>
            </a:extLst>
          </p:cNvPr>
          <p:cNvSpPr txBox="1"/>
          <p:nvPr/>
        </p:nvSpPr>
        <p:spPr>
          <a:xfrm>
            <a:off x="1405471" y="2646112"/>
            <a:ext cx="425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B2E97F2-2F6B-5C1C-EB66-1683A6C40485}"/>
              </a:ext>
            </a:extLst>
          </p:cNvPr>
          <p:cNvSpPr txBox="1"/>
          <p:nvPr/>
        </p:nvSpPr>
        <p:spPr>
          <a:xfrm>
            <a:off x="1724308" y="3107777"/>
            <a:ext cx="425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CEF8DE8-2F7E-6D8B-3DB2-3F9382404A0A}"/>
              </a:ext>
            </a:extLst>
          </p:cNvPr>
          <p:cNvSpPr txBox="1"/>
          <p:nvPr/>
        </p:nvSpPr>
        <p:spPr>
          <a:xfrm>
            <a:off x="2935355" y="3569442"/>
            <a:ext cx="5518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for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B487EF0-3323-33CC-FF96-F729B1E2A5E3}"/>
              </a:ext>
            </a:extLst>
          </p:cNvPr>
          <p:cNvSpPr txBox="1"/>
          <p:nvPr/>
        </p:nvSpPr>
        <p:spPr>
          <a:xfrm>
            <a:off x="1342088" y="3981056"/>
            <a:ext cx="4414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at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B785F50-FB09-B09C-E1CA-337ECDA55EEC}"/>
              </a:ext>
            </a:extLst>
          </p:cNvPr>
          <p:cNvSpPr txBox="1"/>
          <p:nvPr/>
        </p:nvSpPr>
        <p:spPr>
          <a:xfrm>
            <a:off x="1344660" y="4442721"/>
            <a:ext cx="425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in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xmlns="" id="{0E9FC6E9-0ADA-6A65-EF52-DE0136D6830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907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432"/>
    </mc:Choice>
    <mc:Fallback xmlns="">
      <p:transition spd="slow" advTm="424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F538D24-ECF7-E41B-1758-0037A5B79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329" y="437322"/>
            <a:ext cx="11171583" cy="60694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Write two more jobs in each column.</a:t>
            </a:r>
          </a:p>
          <a:p>
            <a:pPr marL="0" indent="0">
              <a:buNone/>
            </a:pPr>
            <a:endParaRPr lang="en-US" sz="2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Remember!</a:t>
            </a:r>
          </a:p>
          <a:p>
            <a:pPr marL="0" indent="0">
              <a:buNone/>
            </a:pPr>
            <a:endParaRPr lang="en-US" sz="2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 rtl="0">
              <a:lnSpc>
                <a:spcPct val="115000"/>
              </a:lnSpc>
              <a:spcAft>
                <a:spcPts val="1000"/>
              </a:spcAft>
              <a:buNone/>
            </a:pP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AD8D952-AE2C-360A-6F72-A750477D87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329" y="1059802"/>
            <a:ext cx="10584623" cy="26640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55AE25C-EDCB-BA07-306B-6A2866D40365}"/>
              </a:ext>
            </a:extLst>
          </p:cNvPr>
          <p:cNvSpPr txBox="1"/>
          <p:nvPr/>
        </p:nvSpPr>
        <p:spPr>
          <a:xfrm>
            <a:off x="530088" y="2544418"/>
            <a:ext cx="11759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builder</a:t>
            </a:r>
          </a:p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teacher</a:t>
            </a:r>
          </a:p>
          <a:p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D34343B-3C79-92F5-747D-BDA3A76FC33D}"/>
              </a:ext>
            </a:extLst>
          </p:cNvPr>
          <p:cNvSpPr txBox="1"/>
          <p:nvPr/>
        </p:nvSpPr>
        <p:spPr>
          <a:xfrm>
            <a:off x="2710071" y="2544418"/>
            <a:ext cx="10486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doctor</a:t>
            </a:r>
          </a:p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author</a:t>
            </a:r>
          </a:p>
          <a:p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A57E79E-8A3C-9818-37D4-A31AAB8F0E7F}"/>
              </a:ext>
            </a:extLst>
          </p:cNvPr>
          <p:cNvSpPr txBox="1"/>
          <p:nvPr/>
        </p:nvSpPr>
        <p:spPr>
          <a:xfrm>
            <a:off x="5002937" y="2554357"/>
            <a:ext cx="17089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receptionist</a:t>
            </a:r>
          </a:p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journalist</a:t>
            </a:r>
          </a:p>
          <a:p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BC18385-B324-83AF-CF17-4882854CE76D}"/>
              </a:ext>
            </a:extLst>
          </p:cNvPr>
          <p:cNvSpPr txBox="1"/>
          <p:nvPr/>
        </p:nvSpPr>
        <p:spPr>
          <a:xfrm>
            <a:off x="7017027" y="2523532"/>
            <a:ext cx="136928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musician</a:t>
            </a:r>
          </a:p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politician</a:t>
            </a:r>
          </a:p>
          <a:p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49276CC-28C7-F82C-F462-C393C05C4E8B}"/>
              </a:ext>
            </a:extLst>
          </p:cNvPr>
          <p:cNvSpPr txBox="1"/>
          <p:nvPr/>
        </p:nvSpPr>
        <p:spPr>
          <a:xfrm>
            <a:off x="9259955" y="2554357"/>
            <a:ext cx="15099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housewife</a:t>
            </a:r>
          </a:p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nurse</a:t>
            </a:r>
          </a:p>
          <a:p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E6BDDC21-5EAD-D6BD-7A26-EDCAA6DE1D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3868" y="3941652"/>
            <a:ext cx="7096125" cy="2533650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4C90EB61-B431-1B95-79E3-80BF23987BC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630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603"/>
    </mc:Choice>
    <mc:Fallback xmlns="">
      <p:transition spd="slow" advTm="1126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9FF6C63-EDB0-C63C-80E7-4BE11AE41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6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Unit 5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Part C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GRAMMAR (</a:t>
            </a:r>
            <a:r>
              <a:rPr lang="en-US" sz="4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Gerunds and Infinitives</a:t>
            </a: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907EF65C-466B-57AF-5305-F48D3A82EF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986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07"/>
    </mc:Choice>
    <mc:Fallback xmlns="">
      <p:transition spd="slow" advTm="134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F538D24-ECF7-E41B-1758-0037A5B79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2191998" cy="6506817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Complete sentences 1-16 with the correct form of the verb.</a:t>
            </a:r>
            <a:endParaRPr lang="en-US" sz="2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D0FC789-A7B9-82C1-35CF-73E332935C3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9450" r="48819"/>
          <a:stretch/>
        </p:blipFill>
        <p:spPr>
          <a:xfrm>
            <a:off x="2941983" y="571628"/>
            <a:ext cx="8216347" cy="65068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9D8CF87-BE2E-AD6B-DACD-32A3C1DE1BF3}"/>
              </a:ext>
            </a:extLst>
          </p:cNvPr>
          <p:cNvSpPr txBox="1"/>
          <p:nvPr/>
        </p:nvSpPr>
        <p:spPr>
          <a:xfrm>
            <a:off x="4610844" y="980661"/>
            <a:ext cx="9749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helping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5BE80A5-CACD-6EF9-C74A-1FF2A8881C53}"/>
              </a:ext>
            </a:extLst>
          </p:cNvPr>
          <p:cNvSpPr txBox="1"/>
          <p:nvPr/>
        </p:nvSpPr>
        <p:spPr>
          <a:xfrm>
            <a:off x="5062330" y="1266475"/>
            <a:ext cx="15438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not earning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8293A83-8178-B6DD-FAE4-F29DA79A7EB4}"/>
              </a:ext>
            </a:extLst>
          </p:cNvPr>
          <p:cNvSpPr txBox="1"/>
          <p:nvPr/>
        </p:nvSpPr>
        <p:spPr>
          <a:xfrm>
            <a:off x="4491119" y="1589749"/>
            <a:ext cx="10071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to work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714F29B-CC33-E2E6-5090-6518EDFB91A8}"/>
              </a:ext>
            </a:extLst>
          </p:cNvPr>
          <p:cNvSpPr txBox="1"/>
          <p:nvPr/>
        </p:nvSpPr>
        <p:spPr>
          <a:xfrm>
            <a:off x="5062330" y="2205463"/>
            <a:ext cx="9653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making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CBBAF0E-8412-ED63-EB86-BE69CF9FB881}"/>
              </a:ext>
            </a:extLst>
          </p:cNvPr>
          <p:cNvSpPr txBox="1"/>
          <p:nvPr/>
        </p:nvSpPr>
        <p:spPr>
          <a:xfrm>
            <a:off x="3581081" y="2561487"/>
            <a:ext cx="8641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Taking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1ED049F-4940-EE47-5148-E5536DA9156E}"/>
              </a:ext>
            </a:extLst>
          </p:cNvPr>
          <p:cNvSpPr txBox="1"/>
          <p:nvPr/>
        </p:nvSpPr>
        <p:spPr>
          <a:xfrm>
            <a:off x="6205520" y="2822332"/>
            <a:ext cx="10071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to work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075757C-B941-2ADF-7FC0-2D684A90D4EF}"/>
              </a:ext>
            </a:extLst>
          </p:cNvPr>
          <p:cNvSpPr txBox="1"/>
          <p:nvPr/>
        </p:nvSpPr>
        <p:spPr>
          <a:xfrm>
            <a:off x="5346796" y="3177201"/>
            <a:ext cx="12282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managing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BF609DB-C530-FB5C-DDB9-53201D9D2779}"/>
              </a:ext>
            </a:extLst>
          </p:cNvPr>
          <p:cNvSpPr txBox="1"/>
          <p:nvPr/>
        </p:nvSpPr>
        <p:spPr>
          <a:xfrm>
            <a:off x="5030495" y="3766418"/>
            <a:ext cx="13126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expressing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294FD8A7-E339-A946-4624-4918F913D58F}"/>
              </a:ext>
            </a:extLst>
          </p:cNvPr>
          <p:cNvSpPr txBox="1"/>
          <p:nvPr/>
        </p:nvSpPr>
        <p:spPr>
          <a:xfrm>
            <a:off x="4952174" y="4091601"/>
            <a:ext cx="11347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to follow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536B9D8C-76E4-FB47-8C99-892D64D95C13}"/>
              </a:ext>
            </a:extLst>
          </p:cNvPr>
          <p:cNvSpPr txBox="1"/>
          <p:nvPr/>
        </p:nvSpPr>
        <p:spPr>
          <a:xfrm>
            <a:off x="6114576" y="4388633"/>
            <a:ext cx="7335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to be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224D8790-682D-78F6-01BB-D33CA874AAE8}"/>
              </a:ext>
            </a:extLst>
          </p:cNvPr>
          <p:cNvSpPr txBox="1"/>
          <p:nvPr/>
        </p:nvSpPr>
        <p:spPr>
          <a:xfrm>
            <a:off x="4371849" y="4738156"/>
            <a:ext cx="14278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improvising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B051864E-37C8-BB99-704E-96D933CCBD80}"/>
              </a:ext>
            </a:extLst>
          </p:cNvPr>
          <p:cNvSpPr txBox="1"/>
          <p:nvPr/>
        </p:nvSpPr>
        <p:spPr>
          <a:xfrm>
            <a:off x="3581081" y="5309784"/>
            <a:ext cx="8066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Doing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F9932673-EFC4-4508-7F0F-8A9277CBC67D}"/>
              </a:ext>
            </a:extLst>
          </p:cNvPr>
          <p:cNvSpPr txBox="1"/>
          <p:nvPr/>
        </p:nvSpPr>
        <p:spPr>
          <a:xfrm>
            <a:off x="4539263" y="5633058"/>
            <a:ext cx="9316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solving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FCCA8776-BE97-E87C-25F7-5FBDC785157D}"/>
              </a:ext>
            </a:extLst>
          </p:cNvPr>
          <p:cNvSpPr txBox="1"/>
          <p:nvPr/>
        </p:nvSpPr>
        <p:spPr>
          <a:xfrm>
            <a:off x="4844193" y="5961314"/>
            <a:ext cx="16852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to understand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177D96B2-3F9E-C4BB-624F-5A9B74658DC3}"/>
              </a:ext>
            </a:extLst>
          </p:cNvPr>
          <p:cNvSpPr txBox="1"/>
          <p:nvPr/>
        </p:nvSpPr>
        <p:spPr>
          <a:xfrm>
            <a:off x="4539263" y="6312313"/>
            <a:ext cx="14078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to calculate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xmlns="" id="{16B410FB-FD4B-FFDE-6C30-F3132E4CB96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50684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1048"/>
    </mc:Choice>
    <mc:Fallback xmlns="">
      <p:transition spd="slow" advTm="1410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9FF6C63-EDB0-C63C-80E7-4BE11AE41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7565"/>
            <a:ext cx="10515600" cy="577939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i="0" u="none" strike="noStrike" baseline="-25000" dirty="0">
                <a:solidFill>
                  <a:srgbClr val="000000"/>
                </a:solidFill>
              </a:rPr>
              <a:t>Look at the sentences in the questionnaire. Complete the rules with the gerund or infinitive +</a:t>
            </a:r>
            <a:r>
              <a:rPr lang="en-US" b="1" i="1" u="none" strike="noStrike" baseline="-25000" dirty="0">
                <a:solidFill>
                  <a:srgbClr val="000000"/>
                </a:solidFill>
              </a:rPr>
              <a:t>to.</a:t>
            </a:r>
          </a:p>
          <a:p>
            <a:pPr marL="0" indent="0">
              <a:lnSpc>
                <a:spcPct val="100000"/>
              </a:lnSpc>
              <a:buNone/>
            </a:pPr>
            <a:endParaRPr lang="en-US" b="1" i="1" baseline="-25000" dirty="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b="1" i="0" u="none" strike="noStrike" baseline="0" dirty="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      					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					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					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				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2118A2A-AE3E-B6BC-7F02-75C7B2795A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605" y="1524000"/>
            <a:ext cx="4485838" cy="35118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6D11B01-59D0-23AD-B8D4-B5BF51AAAA84}"/>
              </a:ext>
            </a:extLst>
          </p:cNvPr>
          <p:cNvSpPr txBox="1"/>
          <p:nvPr/>
        </p:nvSpPr>
        <p:spPr>
          <a:xfrm>
            <a:off x="4916557" y="1842916"/>
            <a:ext cx="2570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</a:rPr>
              <a:t>the gerund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00E9837-4ACB-4824-65CE-D2F269D6AD8A}"/>
              </a:ext>
            </a:extLst>
          </p:cNvPr>
          <p:cNvSpPr txBox="1"/>
          <p:nvPr/>
        </p:nvSpPr>
        <p:spPr>
          <a:xfrm>
            <a:off x="4561739" y="2654531"/>
            <a:ext cx="2570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</a:rPr>
              <a:t>to + infinitive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C0446FA-A5F5-731B-B6A9-2A370FBB0CB2}"/>
              </a:ext>
            </a:extLst>
          </p:cNvPr>
          <p:cNvSpPr txBox="1"/>
          <p:nvPr/>
        </p:nvSpPr>
        <p:spPr>
          <a:xfrm>
            <a:off x="4256940" y="3101368"/>
            <a:ext cx="32305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</a:rPr>
              <a:t>to + infinitive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1D2B397-1706-BDF0-0FCA-E25D5273DDBF}"/>
              </a:ext>
            </a:extLst>
          </p:cNvPr>
          <p:cNvSpPr txBox="1"/>
          <p:nvPr/>
        </p:nvSpPr>
        <p:spPr>
          <a:xfrm>
            <a:off x="4561740" y="3563033"/>
            <a:ext cx="2570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</a:rPr>
              <a:t>the gerund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2973083-6235-A0F5-4797-59AE364B7FE7}"/>
              </a:ext>
            </a:extLst>
          </p:cNvPr>
          <p:cNvSpPr txBox="1"/>
          <p:nvPr/>
        </p:nvSpPr>
        <p:spPr>
          <a:xfrm>
            <a:off x="4717774" y="4300331"/>
            <a:ext cx="2570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</a:rPr>
              <a:t>the gerund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21A9D026-F59B-03C9-A122-C90122220C7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160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097"/>
    </mc:Choice>
    <mc:Fallback xmlns="">
      <p:transition spd="slow" advTm="490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E3CE84B-1CAC-7695-5578-D88B4EAF2B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557" y="318052"/>
            <a:ext cx="11009243" cy="5858911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b="1" u="sng" dirty="0"/>
              <a:t>Use the gerund (</a:t>
            </a:r>
            <a:r>
              <a:rPr lang="en-US" b="1" u="sng" dirty="0" err="1"/>
              <a:t>verb+ing</a:t>
            </a:r>
            <a:r>
              <a:rPr lang="en-US" b="1" u="sng" dirty="0"/>
              <a:t>)			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1. </a:t>
            </a:r>
            <a:r>
              <a:rPr lang="en-US" dirty="0"/>
              <a:t>after prepositions and phrasal verbs.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I’m very good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at</a:t>
            </a:r>
            <a:r>
              <a:rPr lang="en-US" dirty="0"/>
              <a:t> remembering names.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She’s given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up</a:t>
            </a:r>
            <a:r>
              <a:rPr lang="en-US" dirty="0"/>
              <a:t> smoking.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2. </a:t>
            </a:r>
            <a:r>
              <a:rPr lang="en-US" dirty="0"/>
              <a:t>as the subject of a sentence.	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Eating</a:t>
            </a:r>
            <a:r>
              <a:rPr lang="en-US" dirty="0"/>
              <a:t> out is quite cheap here.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3. </a:t>
            </a:r>
            <a:r>
              <a:rPr lang="en-US" dirty="0"/>
              <a:t>after some verbs, e.g. hate, spend, don't mind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I don’t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mind</a:t>
            </a:r>
            <a:r>
              <a:rPr lang="en-US" dirty="0"/>
              <a:t> getting up early.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 rtl="0">
              <a:buNone/>
            </a:pPr>
            <a:r>
              <a:rPr lang="en-US" b="1" dirty="0"/>
              <a:t>Common verbs which take the gerund include: </a:t>
            </a:r>
            <a:r>
              <a:rPr lang="en-US" dirty="0"/>
              <a:t>enjoy, hate, finish, like, love, mind, practise, spend, stop, suggest and phrasal verbs, e.g. give up, go on, etc.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8B1C9FAA-F4CD-4E56-61EC-3A2929FB0DC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78642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716"/>
    </mc:Choice>
    <mc:Fallback xmlns="">
      <p:transition spd="slow" advTm="697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C61F805-99CF-8A3C-1255-8992D432C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035" y="198783"/>
            <a:ext cx="11141765" cy="597818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b="1" u="sng" dirty="0"/>
              <a:t>Use the infinitive+ to</a:t>
            </a:r>
            <a:r>
              <a:rPr lang="en-US" b="1" dirty="0"/>
              <a:t>		 	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1. </a:t>
            </a:r>
            <a:r>
              <a:rPr lang="en-US" dirty="0"/>
              <a:t>after adjectives.	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My flat is easy to find.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2. </a:t>
            </a:r>
            <a:r>
              <a:rPr lang="en-US" dirty="0"/>
              <a:t>to express a reason or purpose.	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He's saving money to buy a new car.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3. </a:t>
            </a:r>
            <a:r>
              <a:rPr lang="en-US" dirty="0"/>
              <a:t>after some verbs, e.g. She's never learnt to drive.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Try not to make a noise.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 want, need, learn. 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Common verbs which take the infinitive (with to) include: </a:t>
            </a:r>
            <a:r>
              <a:rPr lang="en-US" dirty="0"/>
              <a:t>(can’t) afford, agree, decide, expect, forget, help, hope, learn, need, offer, plan, pretend, promise, refuse, remember, seem, try, want, would like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xmlns="" id="{31A4AC54-1500-1DFB-3878-51CBD432532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36234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535"/>
    </mc:Choice>
    <mc:Fallback xmlns="">
      <p:transition spd="slow" advTm="555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BD46471-61EE-9F37-088D-6335EE6726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7809"/>
            <a:ext cx="10515600" cy="5819154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b="1" u="sng" dirty="0"/>
              <a:t>Use the infinitive (without to) 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1. </a:t>
            </a:r>
            <a:r>
              <a:rPr lang="en-US" dirty="0"/>
              <a:t>after most modal and auxiliary verbs	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I cant drive. We must hurry.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2. </a:t>
            </a:r>
            <a:r>
              <a:rPr lang="en-US" dirty="0"/>
              <a:t>after make and let.	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My parents don't let me go out much.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She always makes me laugh.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Gerunds and infinitives form the negative with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not</a:t>
            </a:r>
            <a:r>
              <a:rPr lang="en-US" dirty="0"/>
              <a:t>, </a:t>
            </a:r>
            <a:r>
              <a:rPr lang="en-US" b="1" dirty="0"/>
              <a:t>e.g. </a:t>
            </a:r>
            <a:r>
              <a:rPr lang="en-US" dirty="0"/>
              <a:t>not to be, not being.</a:t>
            </a:r>
          </a:p>
          <a:p>
            <a:r>
              <a:rPr lang="en-US" dirty="0"/>
              <a:t>More verbs take the infinitive than the gerund.</a:t>
            </a:r>
          </a:p>
          <a:p>
            <a:r>
              <a:rPr lang="en-US" dirty="0"/>
              <a:t>These common verbs can take either the gerund or infinitive with no difference in meaning: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begin, continue, prefer, start.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xmlns="" id="{CDB97B56-76D1-CEDD-066C-2B7668D533C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1942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984"/>
    </mc:Choice>
    <mc:Fallback xmlns="">
      <p:transition spd="slow" advTm="949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78092C4-DE4D-A80B-FF97-FA76633BC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9357"/>
            <a:ext cx="10515600" cy="5527606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200" dirty="0"/>
              <a:t>These verbs can take </a:t>
            </a:r>
            <a:r>
              <a:rPr lang="en-US" sz="3200" b="1" u="sng" dirty="0"/>
              <a:t>a gerund or an infinitive </a:t>
            </a:r>
            <a:r>
              <a:rPr lang="en-US" sz="3200" dirty="0"/>
              <a:t>but the meaning is </a:t>
            </a:r>
            <a:r>
              <a:rPr lang="en-US" sz="3200" b="1" u="sng" dirty="0"/>
              <a:t>different</a:t>
            </a:r>
            <a:r>
              <a:rPr lang="en-US" sz="3200" dirty="0"/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200" dirty="0"/>
              <a:t>Try 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to be </a:t>
            </a:r>
            <a:r>
              <a:rPr lang="en-US" sz="3200" dirty="0"/>
              <a:t>on time. = make an effort to be on time.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200" dirty="0"/>
              <a:t>Try 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doing</a:t>
            </a:r>
            <a:r>
              <a:rPr lang="en-US" sz="3200" dirty="0"/>
              <a:t> yoga. = do it to see if you like it.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200" dirty="0"/>
              <a:t>Remember 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to phone </a:t>
            </a:r>
            <a:r>
              <a:rPr lang="en-US" sz="3200" dirty="0"/>
              <a:t>him. = Don’t forget to do it.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200" dirty="0"/>
              <a:t>I remember 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meeting</a:t>
            </a:r>
            <a:r>
              <a:rPr lang="en-US" sz="3200" dirty="0"/>
              <a:t> him years ago. = I have a memory of it.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18770AED-30D8-FBDB-4951-2FACE83561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73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185"/>
    </mc:Choice>
    <mc:Fallback xmlns="">
      <p:transition spd="slow" advTm="521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FAD9A2C-29FB-06D7-D30E-FD22DBA3C3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026" y="251791"/>
            <a:ext cx="11900452" cy="6414052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a Complete with the gerund or infinitive. </a:t>
            </a:r>
            <a:endParaRPr lang="en-US" b="1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i="1" u="sng" dirty="0">
                <a:solidFill>
                  <a:schemeClr val="accent2">
                    <a:lumMod val="75000"/>
                  </a:schemeClr>
                </a:solidFill>
              </a:rPr>
              <a:t>Smoking</a:t>
            </a:r>
            <a:r>
              <a:rPr lang="en-US" dirty="0"/>
              <a:t> is banned in all public place. (smoke)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1. </a:t>
            </a:r>
            <a:r>
              <a:rPr lang="en-US" dirty="0"/>
              <a:t>It’s very expensive __________ a flat in the center. (rent)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2. </a:t>
            </a:r>
            <a:r>
              <a:rPr lang="en-US" dirty="0"/>
              <a:t>Are you afraid of ____________? (fly)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3. </a:t>
            </a:r>
            <a:r>
              <a:rPr lang="en-US" dirty="0"/>
              <a:t>I called the restaurant ____________ a table for tonight. (book)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4. </a:t>
            </a:r>
            <a:r>
              <a:rPr lang="en-US" dirty="0"/>
              <a:t>Be careful _______________ a noise when you come home tonight. (not make)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5. </a:t>
            </a:r>
            <a:r>
              <a:rPr lang="en-US" dirty="0"/>
              <a:t>She's worried about	 __________ the exam. (fail)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6. </a:t>
            </a:r>
            <a:r>
              <a:rPr lang="en-US" dirty="0"/>
              <a:t>Everybody went on __________ until after midnight. (dance)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7. </a:t>
            </a:r>
            <a:r>
              <a:rPr lang="en-US" dirty="0"/>
              <a:t>__________ an only child is a bit boring. (be)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8. </a:t>
            </a:r>
            <a:r>
              <a:rPr lang="en-US" dirty="0"/>
              <a:t>It's easy __________ the way if you look at the map. (find)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9. </a:t>
            </a:r>
            <a:r>
              <a:rPr lang="en-US" dirty="0"/>
              <a:t>He’s terrible at __________ languages. (learn)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10. A</a:t>
            </a:r>
            <a:r>
              <a:rPr lang="en-US" dirty="0"/>
              <a:t> Why are you learning Spanish? </a:t>
            </a:r>
            <a:r>
              <a:rPr lang="en-US" b="1" dirty="0"/>
              <a:t>B</a:t>
            </a:r>
            <a:r>
              <a:rPr lang="en-US" dirty="0"/>
              <a:t> _____________talk to my in-laws. They’re Argentinian, and they don’t speak English. (be able to)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0BBE2CA-107B-2578-93D5-BE08C80EFAB5}"/>
              </a:ext>
            </a:extLst>
          </p:cNvPr>
          <p:cNvSpPr txBox="1"/>
          <p:nvPr/>
        </p:nvSpPr>
        <p:spPr>
          <a:xfrm>
            <a:off x="3167269" y="1166191"/>
            <a:ext cx="11226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to rent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0E34699-32BC-0E79-8D23-034394239763}"/>
              </a:ext>
            </a:extLst>
          </p:cNvPr>
          <p:cNvSpPr txBox="1"/>
          <p:nvPr/>
        </p:nvSpPr>
        <p:spPr>
          <a:xfrm>
            <a:off x="3823252" y="2080591"/>
            <a:ext cx="1165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to book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7923124-2763-9AFB-FFAD-64653B2CB941}"/>
              </a:ext>
            </a:extLst>
          </p:cNvPr>
          <p:cNvSpPr txBox="1"/>
          <p:nvPr/>
        </p:nvSpPr>
        <p:spPr>
          <a:xfrm>
            <a:off x="2605929" y="2634410"/>
            <a:ext cx="1726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not to make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A8402E2-64F0-574E-778D-5F0234430302}"/>
              </a:ext>
            </a:extLst>
          </p:cNvPr>
          <p:cNvSpPr txBox="1"/>
          <p:nvPr/>
        </p:nvSpPr>
        <p:spPr>
          <a:xfrm>
            <a:off x="4167808" y="3084983"/>
            <a:ext cx="9668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failing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D0DFEEF-3967-63D4-0182-DB3ACD2D1C8D}"/>
              </a:ext>
            </a:extLst>
          </p:cNvPr>
          <p:cNvSpPr txBox="1"/>
          <p:nvPr/>
        </p:nvSpPr>
        <p:spPr>
          <a:xfrm>
            <a:off x="3430435" y="3572541"/>
            <a:ext cx="1181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dancing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5306F8D-3330-5756-C369-D9B6A254EA68}"/>
              </a:ext>
            </a:extLst>
          </p:cNvPr>
          <p:cNvSpPr txBox="1"/>
          <p:nvPr/>
        </p:nvSpPr>
        <p:spPr>
          <a:xfrm>
            <a:off x="788504" y="4089376"/>
            <a:ext cx="899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Being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941E588-EB81-A526-79B6-3C83AD3E4AD7}"/>
              </a:ext>
            </a:extLst>
          </p:cNvPr>
          <p:cNvSpPr txBox="1"/>
          <p:nvPr/>
        </p:nvSpPr>
        <p:spPr>
          <a:xfrm>
            <a:off x="2044589" y="4553202"/>
            <a:ext cx="10264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to find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F878B94-D999-A690-215E-7AE150ED27CE}"/>
              </a:ext>
            </a:extLst>
          </p:cNvPr>
          <p:cNvSpPr txBox="1"/>
          <p:nvPr/>
        </p:nvSpPr>
        <p:spPr>
          <a:xfrm>
            <a:off x="2913600" y="5003776"/>
            <a:ext cx="1228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learning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80D1540-7E70-AE2A-96C7-8493123FF6AC}"/>
              </a:ext>
            </a:extLst>
          </p:cNvPr>
          <p:cNvSpPr txBox="1"/>
          <p:nvPr/>
        </p:nvSpPr>
        <p:spPr>
          <a:xfrm>
            <a:off x="5509118" y="5465441"/>
            <a:ext cx="1820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To be able to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B66C3DA-38F6-448A-7AD1-B2F30E3E8BFA}"/>
              </a:ext>
            </a:extLst>
          </p:cNvPr>
          <p:cNvSpPr txBox="1"/>
          <p:nvPr/>
        </p:nvSpPr>
        <p:spPr>
          <a:xfrm>
            <a:off x="3238278" y="1663921"/>
            <a:ext cx="88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flying</a:t>
            </a: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xmlns="" id="{7A987057-A2C7-749F-0F4F-297BF5F5525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10257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078"/>
    </mc:Choice>
    <mc:Fallback xmlns="">
      <p:transition spd="slow" advTm="790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B7EC82D-63BA-BF78-F907-E8A2F9180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774" y="145774"/>
            <a:ext cx="11661913" cy="67122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b. Complete the sentences with work, to work, or working. </a:t>
            </a:r>
            <a:endParaRPr lang="en-US" b="1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US" b="1" dirty="0"/>
              <a:t>1. </a:t>
            </a:r>
            <a:r>
              <a:rPr lang="en-US" dirty="0"/>
              <a:t>I regret not </a:t>
            </a:r>
            <a:r>
              <a:rPr lang="en-US" b="1" i="1" u="sng" dirty="0">
                <a:solidFill>
                  <a:schemeClr val="accent2">
                    <a:lumMod val="75000"/>
                  </a:schemeClr>
                </a:solidFill>
              </a:rPr>
              <a:t>working  </a:t>
            </a:r>
            <a:r>
              <a:rPr lang="en-US" dirty="0"/>
              <a:t>harder when I was at school.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2.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I spent all weekend __________ on the computer.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3.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I've decided __________ abroad next year.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4.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You must __________ harder if you want to get promoted.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5.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My boss often makes me __________ late.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6.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He isn’t very good at _________ in a team.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7.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I don’t mind_________ on Saturdays if I can have a day off during the week.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8.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He's gone to the UK __________ in his uncle’s shop.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9.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__________ with members of your family can be quite difficult.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10.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My husband promised not __________ on my birthday.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11.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I used_______ in a restaurant when I was a student.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54DBC93-0258-599A-11AE-25EB9755C048}"/>
              </a:ext>
            </a:extLst>
          </p:cNvPr>
          <p:cNvSpPr txBox="1"/>
          <p:nvPr/>
        </p:nvSpPr>
        <p:spPr>
          <a:xfrm>
            <a:off x="3763617" y="1166191"/>
            <a:ext cx="1219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working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5D15983-CF15-7B70-EAD1-84D95A14F925}"/>
              </a:ext>
            </a:extLst>
          </p:cNvPr>
          <p:cNvSpPr txBox="1"/>
          <p:nvPr/>
        </p:nvSpPr>
        <p:spPr>
          <a:xfrm>
            <a:off x="2640937" y="1652199"/>
            <a:ext cx="12402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to work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E1AB381-4115-F241-7658-479973C4537C}"/>
              </a:ext>
            </a:extLst>
          </p:cNvPr>
          <p:cNvSpPr txBox="1"/>
          <p:nvPr/>
        </p:nvSpPr>
        <p:spPr>
          <a:xfrm>
            <a:off x="2138395" y="2175802"/>
            <a:ext cx="832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work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B9271D-68E4-949C-F523-21EAB6FCFA7E}"/>
              </a:ext>
            </a:extLst>
          </p:cNvPr>
          <p:cNvSpPr txBox="1"/>
          <p:nvPr/>
        </p:nvSpPr>
        <p:spPr>
          <a:xfrm>
            <a:off x="4572000" y="2648273"/>
            <a:ext cx="832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work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9DD7882-FD9A-8AA4-1596-C04E55B58804}"/>
              </a:ext>
            </a:extLst>
          </p:cNvPr>
          <p:cNvSpPr txBox="1"/>
          <p:nvPr/>
        </p:nvSpPr>
        <p:spPr>
          <a:xfrm>
            <a:off x="3811899" y="3198167"/>
            <a:ext cx="1219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working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175B494-076F-BCE6-3196-DC580B1EA6C1}"/>
              </a:ext>
            </a:extLst>
          </p:cNvPr>
          <p:cNvSpPr txBox="1"/>
          <p:nvPr/>
        </p:nvSpPr>
        <p:spPr>
          <a:xfrm>
            <a:off x="2555895" y="3682227"/>
            <a:ext cx="1219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working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11CB314-BE86-9713-9A12-BE2B8C776098}"/>
              </a:ext>
            </a:extLst>
          </p:cNvPr>
          <p:cNvSpPr txBox="1"/>
          <p:nvPr/>
        </p:nvSpPr>
        <p:spPr>
          <a:xfrm>
            <a:off x="3763616" y="4216636"/>
            <a:ext cx="1171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to work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EBF829F-8ECE-EE57-7409-642D890EB420}"/>
              </a:ext>
            </a:extLst>
          </p:cNvPr>
          <p:cNvSpPr txBox="1"/>
          <p:nvPr/>
        </p:nvSpPr>
        <p:spPr>
          <a:xfrm>
            <a:off x="735450" y="4678301"/>
            <a:ext cx="13283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Working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6CF69AA-A1DA-B2C2-9CFF-5ECC4DC4BD90}"/>
              </a:ext>
            </a:extLst>
          </p:cNvPr>
          <p:cNvSpPr txBox="1"/>
          <p:nvPr/>
        </p:nvSpPr>
        <p:spPr>
          <a:xfrm>
            <a:off x="4757485" y="5212710"/>
            <a:ext cx="1171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to work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BED539C-F534-08EF-8163-B5A89BAA7100}"/>
              </a:ext>
            </a:extLst>
          </p:cNvPr>
          <p:cNvSpPr txBox="1"/>
          <p:nvPr/>
        </p:nvSpPr>
        <p:spPr>
          <a:xfrm>
            <a:off x="1754898" y="5730838"/>
            <a:ext cx="1171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to work</a:t>
            </a: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xmlns="" id="{9ED3D94F-8ABC-246E-5979-25531E6BF96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93032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935"/>
    </mc:Choice>
    <mc:Fallback xmlns="">
      <p:transition spd="slow" advTm="889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9FF6C63-EDB0-C63C-80E7-4BE11AE41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6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Unit 5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Part C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 READING</a:t>
            </a:r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E8391AD9-E2AD-00AF-0873-040E58C28A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969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53"/>
    </mc:Choice>
    <mc:Fallback xmlns="">
      <p:transition spd="slow" advTm="29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F538D24-ECF7-E41B-1758-0037A5B79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329" y="437322"/>
            <a:ext cx="11171583" cy="6069495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 Read the title of the article. What kind of personality do you think you need to be a good political reporter?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 rtl="0">
              <a:lnSpc>
                <a:spcPct val="115000"/>
              </a:lnSpc>
              <a:spcAft>
                <a:spcPts val="1000"/>
              </a:spcAft>
              <a:buNone/>
            </a:pP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BA22773-27DA-F0A2-819A-8F1A56036A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1688" y="940370"/>
            <a:ext cx="6188765" cy="591763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DB26D60-E31D-9CF1-6BBD-8584552B40E8}"/>
              </a:ext>
            </a:extLst>
          </p:cNvPr>
          <p:cNvSpPr txBox="1"/>
          <p:nvPr/>
        </p:nvSpPr>
        <p:spPr>
          <a:xfrm>
            <a:off x="230493" y="1815548"/>
            <a:ext cx="52426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You need to be extrovert, confident,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etc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xmlns="" id="{F0A857A2-B53D-07D8-BB5F-1296845DDD8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8182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847"/>
    </mc:Choice>
    <mc:Fallback xmlns="">
      <p:transition spd="slow" advTm="598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F538D24-ECF7-E41B-1758-0037A5B79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11661912" cy="68580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 Read the text and put these headings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the right place. (page78)</a:t>
            </a:r>
          </a:p>
          <a:p>
            <a:pPr>
              <a:lnSpc>
                <a:spcPct val="100000"/>
              </a:lnSpc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The challenge </a:t>
            </a:r>
          </a:p>
          <a:p>
            <a:pPr>
              <a:lnSpc>
                <a:spcPct val="100000"/>
              </a:lnSpc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The contestant</a:t>
            </a:r>
          </a:p>
          <a:p>
            <a:pPr>
              <a:lnSpc>
                <a:spcPct val="100000"/>
              </a:lnSpc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The teachers </a:t>
            </a:r>
          </a:p>
          <a:p>
            <a:pPr>
              <a:lnSpc>
                <a:spcPct val="100000"/>
              </a:lnSpc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The training</a:t>
            </a:r>
          </a:p>
          <a:p>
            <a:pPr>
              <a:lnSpc>
                <a:spcPct val="100000"/>
              </a:lnSpc>
            </a:pPr>
            <a:r>
              <a:rPr lang="en-US" sz="2400" b="1" strike="sngStrike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b="1" strike="sngStrike" dirty="0" err="1">
                <a:latin typeface="Calibri" panose="020F0502020204030204" pitchFamily="34" charset="0"/>
                <a:cs typeface="Calibri" panose="020F0502020204030204" pitchFamily="34" charset="0"/>
              </a:rPr>
              <a:t>programme</a:t>
            </a:r>
            <a:endParaRPr lang="en-US" sz="2400" b="1" strike="sngStrik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 rtl="0">
              <a:lnSpc>
                <a:spcPct val="115000"/>
              </a:lnSpc>
              <a:spcAft>
                <a:spcPts val="1000"/>
              </a:spcAft>
              <a:buNone/>
            </a:pP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0311A21-BFDF-4BD7-DE6A-37063861D6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5670" y="0"/>
            <a:ext cx="658633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92C6195-AB6E-1143-1413-84598BBF3836}"/>
              </a:ext>
            </a:extLst>
          </p:cNvPr>
          <p:cNvSpPr txBox="1"/>
          <p:nvPr/>
        </p:nvSpPr>
        <p:spPr>
          <a:xfrm>
            <a:off x="6003634" y="1431235"/>
            <a:ext cx="16047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contestant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0C42F18-05F1-3C45-0C6F-02F76F940BBC}"/>
              </a:ext>
            </a:extLst>
          </p:cNvPr>
          <p:cNvSpPr txBox="1"/>
          <p:nvPr/>
        </p:nvSpPr>
        <p:spPr>
          <a:xfrm>
            <a:off x="5830957" y="2988366"/>
            <a:ext cx="14966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challenge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DD3FB01-D285-898E-B78F-2034EA3948BD}"/>
              </a:ext>
            </a:extLst>
          </p:cNvPr>
          <p:cNvSpPr txBox="1"/>
          <p:nvPr/>
        </p:nvSpPr>
        <p:spPr>
          <a:xfrm>
            <a:off x="5837150" y="4144617"/>
            <a:ext cx="14021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teachers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0085618-C6B9-A01E-D3BB-FD7E0700B080}"/>
              </a:ext>
            </a:extLst>
          </p:cNvPr>
          <p:cNvSpPr txBox="1"/>
          <p:nvPr/>
        </p:nvSpPr>
        <p:spPr>
          <a:xfrm>
            <a:off x="5869846" y="5178142"/>
            <a:ext cx="13289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training</a:t>
            </a:r>
          </a:p>
          <a:p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3B8524B0-E9B2-6B5D-86BA-AC639813862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7477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340"/>
    </mc:Choice>
    <mc:Fallback xmlns="">
      <p:transition spd="slow" advTm="723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2674C1D-E4DC-203F-AABD-AF3787552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3826"/>
            <a:ext cx="10515600" cy="57131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4000" b="1" dirty="0">
                <a:solidFill>
                  <a:schemeClr val="accent6">
                    <a:lumMod val="50000"/>
                  </a:schemeClr>
                </a:solidFill>
              </a:rPr>
              <a:t>{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{ </a:t>
            </a:r>
            <a:r>
              <a:rPr lang="en-US" sz="4000" b="1" dirty="0">
                <a:solidFill>
                  <a:schemeClr val="accent6">
                    <a:lumMod val="50000"/>
                  </a:schemeClr>
                </a:solidFill>
              </a:rPr>
              <a:t>Thank You 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}</a:t>
            </a:r>
            <a:r>
              <a:rPr lang="en-US" sz="4000" b="1" dirty="0">
                <a:solidFill>
                  <a:schemeClr val="accent6">
                    <a:lumMod val="50000"/>
                  </a:schemeClr>
                </a:solidFill>
              </a:rPr>
              <a:t>}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xmlns="" id="{5FC963D0-8020-CAA4-A37D-56A9A2263E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51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84"/>
    </mc:Choice>
    <mc:Fallback xmlns="">
      <p:transition spd="slow" advTm="56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1|1.7|0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|15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|7.5|12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0.7|7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9|3.7|4.1|9.1|11.7|10.1|6|12.9|7.9|17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6|4.4|3.7|7.7|3.4|4|4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3|25.9|10.6|8.5|18.2|7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5.1|2.7|1.8|24.9|3.1|4.5|3.6|19.9|3.6|2.8|3.4|7|4.5|5.7|3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9|6.5|3.4|6.2|6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1|16.7|12.7|5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10.8|13.2|7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9|6.6|34.6|20|6.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9|5.1|3.4|8.3|5.3|7|2.7|5|11.5|7.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7|10.8|10.6|8.3|6.9|6|7.5|7.9|8.7|5.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5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.8|3.5|3.2|2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939</Words>
  <Application>Microsoft Office PowerPoint</Application>
  <PresentationFormat>ملء الشاشة</PresentationFormat>
  <Paragraphs>246</Paragraphs>
  <Slides>22</Slides>
  <Notes>0</Notes>
  <HiddenSlides>0</HiddenSlides>
  <MMClips>22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Wingdings</vt:lpstr>
      <vt:lpstr>Office Theme</vt:lpstr>
      <vt:lpstr>New English File 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Lida</dc:creator>
  <cp:lastModifiedBy>hp</cp:lastModifiedBy>
  <cp:revision>206</cp:revision>
  <dcterms:created xsi:type="dcterms:W3CDTF">2022-10-28T18:57:55Z</dcterms:created>
  <dcterms:modified xsi:type="dcterms:W3CDTF">2025-09-16T09:43:10Z</dcterms:modified>
</cp:coreProperties>
</file>