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removePersonalInfoOnSave="1" saveSubsetFonts="1">
  <p:sldMasterIdLst>
    <p:sldMasterId id="2147483648" r:id="rId1"/>
    <p:sldMasterId id="2147483660" r:id="rId2"/>
  </p:sldMasterIdLst>
  <p:sldIdLst>
    <p:sldId id="258" r:id="rId3"/>
    <p:sldId id="259" r:id="rId4"/>
    <p:sldId id="262" r:id="rId5"/>
    <p:sldId id="260" r:id="rId6"/>
    <p:sldId id="261" r:id="rId7"/>
    <p:sldId id="264" r:id="rId8"/>
    <p:sldId id="263" r:id="rId9"/>
    <p:sldId id="265" r:id="rId10"/>
    <p:sldId id="266" r:id="rId11"/>
    <p:sldId id="267" r:id="rId12"/>
    <p:sldId id="269" r:id="rId13"/>
    <p:sldId id="268" r:id="rId14"/>
    <p:sldId id="270" r:id="rId15"/>
    <p:sldId id="271" r:id="rId16"/>
    <p:sldId id="272" r:id="rId17"/>
    <p:sldId id="273" r:id="rId18"/>
    <p:sldId id="274" r:id="rId19"/>
    <p:sldId id="275" r:id="rId20"/>
    <p:sldId id="277" r:id="rId21"/>
    <p:sldId id="278" r:id="rId22"/>
    <p:sldId id="279" r:id="rId23"/>
    <p:sldId id="280" r:id="rId24"/>
    <p:sldId id="281" r:id="rId25"/>
    <p:sldId id="283" r:id="rId26"/>
    <p:sldId id="282" r:id="rId27"/>
    <p:sldId id="284" r:id="rId28"/>
    <p:sldId id="285" r:id="rId29"/>
    <p:sldId id="286" r:id="rId30"/>
    <p:sldId id="287" r:id="rId31"/>
    <p:sldId id="257" r:id="rId32"/>
  </p:sldIdLst>
  <p:sldSz cx="9144000" cy="6858000" type="screen4x3"/>
  <p:notesSz cx="6858000" cy="9144000"/>
  <p:defaultText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50000" saltData="gArUumRhbSKh/CA47ZRQBA==" hashData="HTm0tKGK9egycLpjRB0PNpReDKc="/>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06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87" d="100"/>
          <a:sy n="87" d="100"/>
        </p:scale>
        <p:origin x="63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endParaRPr lang="ar-SY"/>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ar-SY"/>
          </a:p>
        </p:txBody>
      </p:sp>
      <p:sp>
        <p:nvSpPr>
          <p:cNvPr id="4" name="عنصر نائب للتاريخ 3"/>
          <p:cNvSpPr>
            <a:spLocks noGrp="1"/>
          </p:cNvSpPr>
          <p:nvPr>
            <p:ph type="dt" sz="half" idx="10"/>
          </p:nvPr>
        </p:nvSpPr>
        <p:spPr/>
        <p:txBody>
          <a:bodyPr/>
          <a:lstStyle/>
          <a:p>
            <a:fld id="{F08B368C-AA72-450F-A7ED-90A59A16FDA2}" type="datetimeFigureOut">
              <a:rPr lang="ar-SY" smtClean="0"/>
              <a:pPr/>
              <a:t>23/03/1447</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6B58C040-9152-4E01-8B90-010641395429}" type="slidenum">
              <a:rPr lang="ar-SY" smtClean="0"/>
              <a:pPr/>
              <a:t>‹#›</a:t>
            </a:fld>
            <a:endParaRPr lang="ar-SY"/>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F08B368C-AA72-450F-A7ED-90A59A16FDA2}" type="datetimeFigureOut">
              <a:rPr lang="ar-SY" smtClean="0"/>
              <a:pPr/>
              <a:t>23/03/1447</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6B58C040-9152-4E01-8B90-010641395429}" type="slidenum">
              <a:rPr lang="ar-SY" smtClean="0"/>
              <a:pPr/>
              <a:t>‹#›</a:t>
            </a:fld>
            <a:endParaRPr lang="ar-SY"/>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F08B368C-AA72-450F-A7ED-90A59A16FDA2}" type="datetimeFigureOut">
              <a:rPr lang="ar-SY" smtClean="0"/>
              <a:pPr/>
              <a:t>23/03/1447</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6B58C040-9152-4E01-8B90-010641395429}" type="slidenum">
              <a:rPr lang="ar-SY" smtClean="0"/>
              <a:pPr/>
              <a:t>‹#›</a:t>
            </a:fld>
            <a:endParaRPr lang="ar-SY"/>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5" name="عنصر نائب للتاريخ 4"/>
          <p:cNvSpPr>
            <a:spLocks noGrp="1"/>
          </p:cNvSpPr>
          <p:nvPr>
            <p:ph type="dt" sz="half" idx="10"/>
          </p:nvPr>
        </p:nvSpPr>
        <p:spPr/>
        <p:txBody>
          <a:bodyPr/>
          <a:lstStyle/>
          <a:p>
            <a:fld id="{F08B368C-AA72-450F-A7ED-90A59A16FDA2}" type="datetimeFigureOut">
              <a:rPr lang="ar-SY" smtClean="0"/>
              <a:pPr/>
              <a:t>23/03/1447</a:t>
            </a:fld>
            <a:endParaRPr lang="ar-SY"/>
          </a:p>
        </p:txBody>
      </p:sp>
      <p:sp>
        <p:nvSpPr>
          <p:cNvPr id="6" name="عنصر نائب للتذييل 5"/>
          <p:cNvSpPr>
            <a:spLocks noGrp="1"/>
          </p:cNvSpPr>
          <p:nvPr>
            <p:ph type="ftr" sz="quarter" idx="11"/>
          </p:nvPr>
        </p:nvSpPr>
        <p:spPr/>
        <p:txBody>
          <a:bodyPr/>
          <a:lstStyle/>
          <a:p>
            <a:endParaRPr lang="ar-SY"/>
          </a:p>
        </p:txBody>
      </p:sp>
      <p:sp>
        <p:nvSpPr>
          <p:cNvPr id="7" name="عنصر نائب لرقم الشريحة 6"/>
          <p:cNvSpPr>
            <a:spLocks noGrp="1"/>
          </p:cNvSpPr>
          <p:nvPr>
            <p:ph type="sldNum" sz="quarter" idx="12"/>
          </p:nvPr>
        </p:nvSpPr>
        <p:spPr/>
        <p:txBody>
          <a:bodyPr/>
          <a:lstStyle/>
          <a:p>
            <a:fld id="{6B58C040-9152-4E01-8B90-010641395429}" type="slidenum">
              <a:rPr lang="ar-SY" smtClean="0"/>
              <a:pPr/>
              <a:t>‹#›</a:t>
            </a:fld>
            <a:endParaRPr lang="ar-SY"/>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7" name="عنصر نائب للتاريخ 6"/>
          <p:cNvSpPr>
            <a:spLocks noGrp="1"/>
          </p:cNvSpPr>
          <p:nvPr>
            <p:ph type="dt" sz="half" idx="10"/>
          </p:nvPr>
        </p:nvSpPr>
        <p:spPr/>
        <p:txBody>
          <a:bodyPr/>
          <a:lstStyle/>
          <a:p>
            <a:fld id="{F08B368C-AA72-450F-A7ED-90A59A16FDA2}" type="datetimeFigureOut">
              <a:rPr lang="ar-SY" smtClean="0"/>
              <a:pPr/>
              <a:t>23/03/1447</a:t>
            </a:fld>
            <a:endParaRPr lang="ar-SY"/>
          </a:p>
        </p:txBody>
      </p:sp>
      <p:sp>
        <p:nvSpPr>
          <p:cNvPr id="8" name="عنصر نائب للتذييل 7"/>
          <p:cNvSpPr>
            <a:spLocks noGrp="1"/>
          </p:cNvSpPr>
          <p:nvPr>
            <p:ph type="ftr" sz="quarter" idx="11"/>
          </p:nvPr>
        </p:nvSpPr>
        <p:spPr/>
        <p:txBody>
          <a:bodyPr/>
          <a:lstStyle/>
          <a:p>
            <a:endParaRPr lang="ar-SY"/>
          </a:p>
        </p:txBody>
      </p:sp>
      <p:sp>
        <p:nvSpPr>
          <p:cNvPr id="9" name="عنصر نائب لرقم الشريحة 8"/>
          <p:cNvSpPr>
            <a:spLocks noGrp="1"/>
          </p:cNvSpPr>
          <p:nvPr>
            <p:ph type="sldNum" sz="quarter" idx="12"/>
          </p:nvPr>
        </p:nvSpPr>
        <p:spPr/>
        <p:txBody>
          <a:bodyPr/>
          <a:lstStyle/>
          <a:p>
            <a:fld id="{6B58C040-9152-4E01-8B90-010641395429}" type="slidenum">
              <a:rPr lang="ar-SY" smtClean="0"/>
              <a:pPr/>
              <a:t>‹#›</a:t>
            </a:fld>
            <a:endParaRPr lang="ar-SY"/>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تاريخ 2"/>
          <p:cNvSpPr>
            <a:spLocks noGrp="1"/>
          </p:cNvSpPr>
          <p:nvPr>
            <p:ph type="dt" sz="half" idx="10"/>
          </p:nvPr>
        </p:nvSpPr>
        <p:spPr/>
        <p:txBody>
          <a:bodyPr/>
          <a:lstStyle/>
          <a:p>
            <a:fld id="{F08B368C-AA72-450F-A7ED-90A59A16FDA2}" type="datetimeFigureOut">
              <a:rPr lang="ar-SY" smtClean="0"/>
              <a:pPr/>
              <a:t>23/03/1447</a:t>
            </a:fld>
            <a:endParaRPr lang="ar-SY"/>
          </a:p>
        </p:txBody>
      </p:sp>
      <p:sp>
        <p:nvSpPr>
          <p:cNvPr id="4" name="عنصر نائب للتذييل 3"/>
          <p:cNvSpPr>
            <a:spLocks noGrp="1"/>
          </p:cNvSpPr>
          <p:nvPr>
            <p:ph type="ftr" sz="quarter" idx="11"/>
          </p:nvPr>
        </p:nvSpPr>
        <p:spPr/>
        <p:txBody>
          <a:bodyPr/>
          <a:lstStyle/>
          <a:p>
            <a:endParaRPr lang="ar-SY"/>
          </a:p>
        </p:txBody>
      </p:sp>
      <p:sp>
        <p:nvSpPr>
          <p:cNvPr id="5" name="عنصر نائب لرقم الشريحة 4"/>
          <p:cNvSpPr>
            <a:spLocks noGrp="1"/>
          </p:cNvSpPr>
          <p:nvPr>
            <p:ph type="sldNum" sz="quarter" idx="12"/>
          </p:nvPr>
        </p:nvSpPr>
        <p:spPr/>
        <p:txBody>
          <a:bodyPr/>
          <a:lstStyle/>
          <a:p>
            <a:fld id="{6B58C040-9152-4E01-8B90-010641395429}" type="slidenum">
              <a:rPr lang="ar-SY" smtClean="0"/>
              <a:pPr/>
              <a:t>‹#›</a:t>
            </a:fld>
            <a:endParaRPr lang="ar-SY"/>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F08B368C-AA72-450F-A7ED-90A59A16FDA2}" type="datetimeFigureOut">
              <a:rPr lang="ar-SY" smtClean="0"/>
              <a:pPr/>
              <a:t>23/03/1447</a:t>
            </a:fld>
            <a:endParaRPr lang="ar-SY"/>
          </a:p>
        </p:txBody>
      </p:sp>
      <p:sp>
        <p:nvSpPr>
          <p:cNvPr id="3" name="عنصر نائب للتذييل 2"/>
          <p:cNvSpPr>
            <a:spLocks noGrp="1"/>
          </p:cNvSpPr>
          <p:nvPr>
            <p:ph type="ftr" sz="quarter" idx="11"/>
          </p:nvPr>
        </p:nvSpPr>
        <p:spPr/>
        <p:txBody>
          <a:bodyPr/>
          <a:lstStyle/>
          <a:p>
            <a:endParaRPr lang="ar-SY"/>
          </a:p>
        </p:txBody>
      </p:sp>
      <p:sp>
        <p:nvSpPr>
          <p:cNvPr id="4" name="عنصر نائب لرقم الشريحة 3"/>
          <p:cNvSpPr>
            <a:spLocks noGrp="1"/>
          </p:cNvSpPr>
          <p:nvPr>
            <p:ph type="sldNum" sz="quarter" idx="12"/>
          </p:nvPr>
        </p:nvSpPr>
        <p:spPr/>
        <p:txBody>
          <a:bodyPr/>
          <a:lstStyle/>
          <a:p>
            <a:fld id="{6B58C040-9152-4E01-8B90-010641395429}" type="slidenum">
              <a:rPr lang="ar-SY" smtClean="0"/>
              <a:pPr/>
              <a:t>‹#›</a:t>
            </a:fld>
            <a:endParaRPr lang="ar-SY"/>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endParaRPr lang="ar-SY"/>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F08B368C-AA72-450F-A7ED-90A59A16FDA2}" type="datetimeFigureOut">
              <a:rPr lang="ar-SY" smtClean="0"/>
              <a:pPr/>
              <a:t>23/03/1447</a:t>
            </a:fld>
            <a:endParaRPr lang="ar-SY"/>
          </a:p>
        </p:txBody>
      </p:sp>
      <p:sp>
        <p:nvSpPr>
          <p:cNvPr id="6" name="عنصر نائب للتذييل 5"/>
          <p:cNvSpPr>
            <a:spLocks noGrp="1"/>
          </p:cNvSpPr>
          <p:nvPr>
            <p:ph type="ftr" sz="quarter" idx="11"/>
          </p:nvPr>
        </p:nvSpPr>
        <p:spPr/>
        <p:txBody>
          <a:bodyPr/>
          <a:lstStyle/>
          <a:p>
            <a:endParaRPr lang="ar-SY"/>
          </a:p>
        </p:txBody>
      </p:sp>
      <p:sp>
        <p:nvSpPr>
          <p:cNvPr id="7" name="عنصر نائب لرقم الشريحة 6"/>
          <p:cNvSpPr>
            <a:spLocks noGrp="1"/>
          </p:cNvSpPr>
          <p:nvPr>
            <p:ph type="sldNum" sz="quarter" idx="12"/>
          </p:nvPr>
        </p:nvSpPr>
        <p:spPr/>
        <p:txBody>
          <a:bodyPr/>
          <a:lstStyle/>
          <a:p>
            <a:fld id="{6B58C040-9152-4E01-8B90-010641395429}" type="slidenum">
              <a:rPr lang="ar-SY" smtClean="0"/>
              <a:pPr/>
              <a:t>‹#›</a:t>
            </a:fld>
            <a:endParaRPr lang="ar-SY"/>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endParaRPr lang="ar-SY"/>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Y"/>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F08B368C-AA72-450F-A7ED-90A59A16FDA2}" type="datetimeFigureOut">
              <a:rPr lang="ar-SY" smtClean="0"/>
              <a:pPr/>
              <a:t>23/03/1447</a:t>
            </a:fld>
            <a:endParaRPr lang="ar-SY"/>
          </a:p>
        </p:txBody>
      </p:sp>
      <p:sp>
        <p:nvSpPr>
          <p:cNvPr id="6" name="عنصر نائب للتذييل 5"/>
          <p:cNvSpPr>
            <a:spLocks noGrp="1"/>
          </p:cNvSpPr>
          <p:nvPr>
            <p:ph type="ftr" sz="quarter" idx="11"/>
          </p:nvPr>
        </p:nvSpPr>
        <p:spPr/>
        <p:txBody>
          <a:bodyPr/>
          <a:lstStyle/>
          <a:p>
            <a:endParaRPr lang="ar-SY"/>
          </a:p>
        </p:txBody>
      </p:sp>
      <p:sp>
        <p:nvSpPr>
          <p:cNvPr id="7" name="عنصر نائب لرقم الشريحة 6"/>
          <p:cNvSpPr>
            <a:spLocks noGrp="1"/>
          </p:cNvSpPr>
          <p:nvPr>
            <p:ph type="sldNum" sz="quarter" idx="12"/>
          </p:nvPr>
        </p:nvSpPr>
        <p:spPr/>
        <p:txBody>
          <a:bodyPr/>
          <a:lstStyle/>
          <a:p>
            <a:fld id="{6B58C040-9152-4E01-8B90-010641395429}" type="slidenum">
              <a:rPr lang="ar-SY" smtClean="0"/>
              <a:pPr/>
              <a:t>‹#›</a:t>
            </a:fld>
            <a:endParaRPr lang="ar-SY"/>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F08B368C-AA72-450F-A7ED-90A59A16FDA2}" type="datetimeFigureOut">
              <a:rPr lang="ar-SY" smtClean="0"/>
              <a:pPr/>
              <a:t>23/03/1447</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6B58C040-9152-4E01-8B90-010641395429}" type="slidenum">
              <a:rPr lang="ar-SY" smtClean="0"/>
              <a:pPr/>
              <a:t>‹#›</a:t>
            </a:fld>
            <a:endParaRPr lang="ar-SY"/>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endParaRPr lang="ar-SY"/>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F08B368C-AA72-450F-A7ED-90A59A16FDA2}" type="datetimeFigureOut">
              <a:rPr lang="ar-SY" smtClean="0"/>
              <a:pPr/>
              <a:t>23/03/1447</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6B58C040-9152-4E01-8B90-010641395429}" type="slidenum">
              <a:rPr lang="ar-SY" smtClean="0"/>
              <a:pPr/>
              <a:t>‹#›</a:t>
            </a:fld>
            <a:endParaRPr lang="ar-SY"/>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endParaRPr lang="ar-SY"/>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ar-SY"/>
          </a:p>
        </p:txBody>
      </p:sp>
      <p:sp>
        <p:nvSpPr>
          <p:cNvPr id="4" name="عنصر نائب للتاريخ 3"/>
          <p:cNvSpPr>
            <a:spLocks noGrp="1"/>
          </p:cNvSpPr>
          <p:nvPr>
            <p:ph type="dt" sz="half" idx="10"/>
          </p:nvPr>
        </p:nvSpPr>
        <p:spPr/>
        <p:txBody>
          <a:bodyPr/>
          <a:lstStyle/>
          <a:p>
            <a:fld id="{F08B368C-AA72-450F-A7ED-90A59A16FDA2}" type="datetimeFigureOut">
              <a:rPr lang="ar-SY" smtClean="0"/>
              <a:pPr/>
              <a:t>23/03/1447</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6B58C040-9152-4E01-8B90-010641395429}" type="slidenum">
              <a:rPr lang="ar-SY" smtClean="0"/>
              <a:pPr/>
              <a:t>‹#›</a:t>
            </a:fld>
            <a:endParaRPr lang="ar-SY"/>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F08B368C-AA72-450F-A7ED-90A59A16FDA2}" type="datetimeFigureOut">
              <a:rPr lang="ar-SY" smtClean="0"/>
              <a:pPr/>
              <a:t>23/03/1447</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6B58C040-9152-4E01-8B90-010641395429}" type="slidenum">
              <a:rPr lang="ar-SY" smtClean="0"/>
              <a:pPr/>
              <a:t>‹#›</a:t>
            </a:fld>
            <a:endParaRPr lang="ar-SY"/>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F08B368C-AA72-450F-A7ED-90A59A16FDA2}" type="datetimeFigureOut">
              <a:rPr lang="ar-SY" smtClean="0"/>
              <a:pPr/>
              <a:t>23/03/1447</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6B58C040-9152-4E01-8B90-010641395429}" type="slidenum">
              <a:rPr lang="ar-SY" smtClean="0"/>
              <a:pPr/>
              <a:t>‹#›</a:t>
            </a:fld>
            <a:endParaRPr lang="ar-SY"/>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5" name="عنصر نائب للتاريخ 4"/>
          <p:cNvSpPr>
            <a:spLocks noGrp="1"/>
          </p:cNvSpPr>
          <p:nvPr>
            <p:ph type="dt" sz="half" idx="10"/>
          </p:nvPr>
        </p:nvSpPr>
        <p:spPr/>
        <p:txBody>
          <a:bodyPr/>
          <a:lstStyle/>
          <a:p>
            <a:fld id="{F08B368C-AA72-450F-A7ED-90A59A16FDA2}" type="datetimeFigureOut">
              <a:rPr lang="ar-SY" smtClean="0"/>
              <a:pPr/>
              <a:t>23/03/1447</a:t>
            </a:fld>
            <a:endParaRPr lang="ar-SY"/>
          </a:p>
        </p:txBody>
      </p:sp>
      <p:sp>
        <p:nvSpPr>
          <p:cNvPr id="6" name="عنصر نائب للتذييل 5"/>
          <p:cNvSpPr>
            <a:spLocks noGrp="1"/>
          </p:cNvSpPr>
          <p:nvPr>
            <p:ph type="ftr" sz="quarter" idx="11"/>
          </p:nvPr>
        </p:nvSpPr>
        <p:spPr/>
        <p:txBody>
          <a:bodyPr/>
          <a:lstStyle/>
          <a:p>
            <a:endParaRPr lang="ar-SY"/>
          </a:p>
        </p:txBody>
      </p:sp>
      <p:sp>
        <p:nvSpPr>
          <p:cNvPr id="7" name="عنصر نائب لرقم الشريحة 6"/>
          <p:cNvSpPr>
            <a:spLocks noGrp="1"/>
          </p:cNvSpPr>
          <p:nvPr>
            <p:ph type="sldNum" sz="quarter" idx="12"/>
          </p:nvPr>
        </p:nvSpPr>
        <p:spPr/>
        <p:txBody>
          <a:bodyPr/>
          <a:lstStyle/>
          <a:p>
            <a:fld id="{6B58C040-9152-4E01-8B90-010641395429}" type="slidenum">
              <a:rPr lang="ar-SY" smtClean="0"/>
              <a:pPr/>
              <a:t>‹#›</a:t>
            </a:fld>
            <a:endParaRPr lang="ar-SY"/>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7" name="عنصر نائب للتاريخ 6"/>
          <p:cNvSpPr>
            <a:spLocks noGrp="1"/>
          </p:cNvSpPr>
          <p:nvPr>
            <p:ph type="dt" sz="half" idx="10"/>
          </p:nvPr>
        </p:nvSpPr>
        <p:spPr/>
        <p:txBody>
          <a:bodyPr/>
          <a:lstStyle/>
          <a:p>
            <a:fld id="{F08B368C-AA72-450F-A7ED-90A59A16FDA2}" type="datetimeFigureOut">
              <a:rPr lang="ar-SY" smtClean="0"/>
              <a:pPr/>
              <a:t>23/03/1447</a:t>
            </a:fld>
            <a:endParaRPr lang="ar-SY"/>
          </a:p>
        </p:txBody>
      </p:sp>
      <p:sp>
        <p:nvSpPr>
          <p:cNvPr id="8" name="عنصر نائب للتذييل 7"/>
          <p:cNvSpPr>
            <a:spLocks noGrp="1"/>
          </p:cNvSpPr>
          <p:nvPr>
            <p:ph type="ftr" sz="quarter" idx="11"/>
          </p:nvPr>
        </p:nvSpPr>
        <p:spPr/>
        <p:txBody>
          <a:bodyPr/>
          <a:lstStyle/>
          <a:p>
            <a:endParaRPr lang="ar-SY"/>
          </a:p>
        </p:txBody>
      </p:sp>
      <p:sp>
        <p:nvSpPr>
          <p:cNvPr id="9" name="عنصر نائب لرقم الشريحة 8"/>
          <p:cNvSpPr>
            <a:spLocks noGrp="1"/>
          </p:cNvSpPr>
          <p:nvPr>
            <p:ph type="sldNum" sz="quarter" idx="12"/>
          </p:nvPr>
        </p:nvSpPr>
        <p:spPr/>
        <p:txBody>
          <a:bodyPr/>
          <a:lstStyle/>
          <a:p>
            <a:fld id="{6B58C040-9152-4E01-8B90-010641395429}" type="slidenum">
              <a:rPr lang="ar-SY" smtClean="0"/>
              <a:pPr/>
              <a:t>‹#›</a:t>
            </a:fld>
            <a:endParaRPr lang="ar-SY"/>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تاريخ 2"/>
          <p:cNvSpPr>
            <a:spLocks noGrp="1"/>
          </p:cNvSpPr>
          <p:nvPr>
            <p:ph type="dt" sz="half" idx="10"/>
          </p:nvPr>
        </p:nvSpPr>
        <p:spPr/>
        <p:txBody>
          <a:bodyPr/>
          <a:lstStyle/>
          <a:p>
            <a:fld id="{F08B368C-AA72-450F-A7ED-90A59A16FDA2}" type="datetimeFigureOut">
              <a:rPr lang="ar-SY" smtClean="0"/>
              <a:pPr/>
              <a:t>23/03/1447</a:t>
            </a:fld>
            <a:endParaRPr lang="ar-SY"/>
          </a:p>
        </p:txBody>
      </p:sp>
      <p:sp>
        <p:nvSpPr>
          <p:cNvPr id="4" name="عنصر نائب للتذييل 3"/>
          <p:cNvSpPr>
            <a:spLocks noGrp="1"/>
          </p:cNvSpPr>
          <p:nvPr>
            <p:ph type="ftr" sz="quarter" idx="11"/>
          </p:nvPr>
        </p:nvSpPr>
        <p:spPr/>
        <p:txBody>
          <a:bodyPr/>
          <a:lstStyle/>
          <a:p>
            <a:endParaRPr lang="ar-SY"/>
          </a:p>
        </p:txBody>
      </p:sp>
      <p:sp>
        <p:nvSpPr>
          <p:cNvPr id="5" name="عنصر نائب لرقم الشريحة 4"/>
          <p:cNvSpPr>
            <a:spLocks noGrp="1"/>
          </p:cNvSpPr>
          <p:nvPr>
            <p:ph type="sldNum" sz="quarter" idx="12"/>
          </p:nvPr>
        </p:nvSpPr>
        <p:spPr/>
        <p:txBody>
          <a:bodyPr/>
          <a:lstStyle/>
          <a:p>
            <a:fld id="{6B58C040-9152-4E01-8B90-010641395429}" type="slidenum">
              <a:rPr lang="ar-SY" smtClean="0"/>
              <a:pPr/>
              <a:t>‹#›</a:t>
            </a:fld>
            <a:endParaRPr lang="ar-SY"/>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F08B368C-AA72-450F-A7ED-90A59A16FDA2}" type="datetimeFigureOut">
              <a:rPr lang="ar-SY" smtClean="0"/>
              <a:pPr/>
              <a:t>23/03/1447</a:t>
            </a:fld>
            <a:endParaRPr lang="ar-SY"/>
          </a:p>
        </p:txBody>
      </p:sp>
      <p:sp>
        <p:nvSpPr>
          <p:cNvPr id="3" name="عنصر نائب للتذييل 2"/>
          <p:cNvSpPr>
            <a:spLocks noGrp="1"/>
          </p:cNvSpPr>
          <p:nvPr>
            <p:ph type="ftr" sz="quarter" idx="11"/>
          </p:nvPr>
        </p:nvSpPr>
        <p:spPr/>
        <p:txBody>
          <a:bodyPr/>
          <a:lstStyle/>
          <a:p>
            <a:endParaRPr lang="ar-SY"/>
          </a:p>
        </p:txBody>
      </p:sp>
      <p:sp>
        <p:nvSpPr>
          <p:cNvPr id="4" name="عنصر نائب لرقم الشريحة 3"/>
          <p:cNvSpPr>
            <a:spLocks noGrp="1"/>
          </p:cNvSpPr>
          <p:nvPr>
            <p:ph type="sldNum" sz="quarter" idx="12"/>
          </p:nvPr>
        </p:nvSpPr>
        <p:spPr/>
        <p:txBody>
          <a:bodyPr/>
          <a:lstStyle/>
          <a:p>
            <a:fld id="{6B58C040-9152-4E01-8B90-010641395429}" type="slidenum">
              <a:rPr lang="ar-SY" smtClean="0"/>
              <a:pPr/>
              <a:t>‹#›</a:t>
            </a:fld>
            <a:endParaRPr lang="ar-SY"/>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endParaRPr lang="ar-SY"/>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F08B368C-AA72-450F-A7ED-90A59A16FDA2}" type="datetimeFigureOut">
              <a:rPr lang="ar-SY" smtClean="0"/>
              <a:pPr/>
              <a:t>23/03/1447</a:t>
            </a:fld>
            <a:endParaRPr lang="ar-SY"/>
          </a:p>
        </p:txBody>
      </p:sp>
      <p:sp>
        <p:nvSpPr>
          <p:cNvPr id="6" name="عنصر نائب للتذييل 5"/>
          <p:cNvSpPr>
            <a:spLocks noGrp="1"/>
          </p:cNvSpPr>
          <p:nvPr>
            <p:ph type="ftr" sz="quarter" idx="11"/>
          </p:nvPr>
        </p:nvSpPr>
        <p:spPr/>
        <p:txBody>
          <a:bodyPr/>
          <a:lstStyle/>
          <a:p>
            <a:endParaRPr lang="ar-SY"/>
          </a:p>
        </p:txBody>
      </p:sp>
      <p:sp>
        <p:nvSpPr>
          <p:cNvPr id="7" name="عنصر نائب لرقم الشريحة 6"/>
          <p:cNvSpPr>
            <a:spLocks noGrp="1"/>
          </p:cNvSpPr>
          <p:nvPr>
            <p:ph type="sldNum" sz="quarter" idx="12"/>
          </p:nvPr>
        </p:nvSpPr>
        <p:spPr/>
        <p:txBody>
          <a:bodyPr/>
          <a:lstStyle/>
          <a:p>
            <a:fld id="{6B58C040-9152-4E01-8B90-010641395429}" type="slidenum">
              <a:rPr lang="ar-SY" smtClean="0"/>
              <a:pPr/>
              <a:t>‹#›</a:t>
            </a:fld>
            <a:endParaRPr lang="ar-SY"/>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endParaRPr lang="ar-SY"/>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Y"/>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F08B368C-AA72-450F-A7ED-90A59A16FDA2}" type="datetimeFigureOut">
              <a:rPr lang="ar-SY" smtClean="0"/>
              <a:pPr/>
              <a:t>23/03/1447</a:t>
            </a:fld>
            <a:endParaRPr lang="ar-SY"/>
          </a:p>
        </p:txBody>
      </p:sp>
      <p:sp>
        <p:nvSpPr>
          <p:cNvPr id="6" name="عنصر نائب للتذييل 5"/>
          <p:cNvSpPr>
            <a:spLocks noGrp="1"/>
          </p:cNvSpPr>
          <p:nvPr>
            <p:ph type="ftr" sz="quarter" idx="11"/>
          </p:nvPr>
        </p:nvSpPr>
        <p:spPr/>
        <p:txBody>
          <a:bodyPr/>
          <a:lstStyle/>
          <a:p>
            <a:endParaRPr lang="ar-SY"/>
          </a:p>
        </p:txBody>
      </p:sp>
      <p:sp>
        <p:nvSpPr>
          <p:cNvPr id="7" name="عنصر نائب لرقم الشريحة 6"/>
          <p:cNvSpPr>
            <a:spLocks noGrp="1"/>
          </p:cNvSpPr>
          <p:nvPr>
            <p:ph type="sldNum" sz="quarter" idx="12"/>
          </p:nvPr>
        </p:nvSpPr>
        <p:spPr/>
        <p:txBody>
          <a:bodyPr/>
          <a:lstStyle/>
          <a:p>
            <a:fld id="{6B58C040-9152-4E01-8B90-010641395429}" type="slidenum">
              <a:rPr lang="ar-SY" smtClean="0"/>
              <a:pPr/>
              <a:t>‹#›</a:t>
            </a:fld>
            <a:endParaRPr lang="ar-SY"/>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F08B368C-AA72-450F-A7ED-90A59A16FDA2}" type="datetimeFigureOut">
              <a:rPr lang="ar-SY" smtClean="0"/>
              <a:pPr/>
              <a:t>23/03/1447</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6B58C040-9152-4E01-8B90-010641395429}" type="slidenum">
              <a:rPr lang="ar-SY" smtClean="0"/>
              <a:pPr/>
              <a:t>‹#›</a:t>
            </a:fld>
            <a:endParaRPr lang="ar-SY"/>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endParaRPr lang="ar-SY"/>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F08B368C-AA72-450F-A7ED-90A59A16FDA2}" type="datetimeFigureOut">
              <a:rPr lang="ar-SY" smtClean="0"/>
              <a:pPr/>
              <a:t>23/03/1447</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6B58C040-9152-4E01-8B90-010641395429}" type="slidenum">
              <a:rPr lang="ar-SY" smtClean="0"/>
              <a:pPr/>
              <a:t>‹#›</a:t>
            </a:fld>
            <a:endParaRPr lang="ar-SY"/>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13000" b="-13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08B368C-AA72-450F-A7ED-90A59A16FDA2}" type="datetimeFigureOut">
              <a:rPr lang="ar-SY" smtClean="0"/>
              <a:pPr/>
              <a:t>23/03/1447</a:t>
            </a:fld>
            <a:endParaRPr lang="ar-SY"/>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Y"/>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6B58C040-9152-4E01-8B90-010641395429}" type="slidenum">
              <a:rPr lang="ar-SY" smtClean="0"/>
              <a:pPr/>
              <a:t>‹#›</a:t>
            </a:fld>
            <a:endParaRPr lang="ar-SY"/>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13000" b="-13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08B368C-AA72-450F-A7ED-90A59A16FDA2}" type="datetimeFigureOut">
              <a:rPr lang="ar-SY" smtClean="0"/>
              <a:pPr/>
              <a:t>23/03/1447</a:t>
            </a:fld>
            <a:endParaRPr lang="ar-SY"/>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Y"/>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6B58C040-9152-4E01-8B90-010641395429}" type="slidenum">
              <a:rPr lang="ar-SY" smtClean="0"/>
              <a:pPr/>
              <a:t>‹#›</a:t>
            </a:fld>
            <a:endParaRPr lang="ar-SY"/>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hemeOverride" Target="../theme/themeOverride1.xml"/><Relationship Id="rId5" Type="http://schemas.openxmlformats.org/officeDocument/2006/relationships/image" Target="../media/image4.png"/><Relationship Id="rId4"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media" Target="../media/media10.m4a"/><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4.png"/><Relationship Id="rId5" Type="http://schemas.openxmlformats.org/officeDocument/2006/relationships/slideLayout" Target="../slideLayouts/slideLayout2.xml"/><Relationship Id="rId4" Type="http://schemas.openxmlformats.org/officeDocument/2006/relationships/audio" Target="../media/media10.m4a"/></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media" Target="../media/media14.m4a"/><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4.png"/><Relationship Id="rId5" Type="http://schemas.openxmlformats.org/officeDocument/2006/relationships/slideLayout" Target="../slideLayouts/slideLayout2.xml"/><Relationship Id="rId4" Type="http://schemas.openxmlformats.org/officeDocument/2006/relationships/audio" Target="../media/media14.m4a"/></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4.pn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4.png"/><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4.png"/><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4.png"/><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medical.jpg"/>
          <p:cNvPicPr>
            <a:picLocks noChangeAspect="1"/>
          </p:cNvPicPr>
          <p:nvPr/>
        </p:nvPicPr>
        <p:blipFill>
          <a:blip r:embed="rId2"/>
          <a:srcRect l="17955"/>
          <a:stretch>
            <a:fillRect/>
          </a:stretch>
        </p:blipFill>
        <p:spPr>
          <a:xfrm>
            <a:off x="571472" y="642918"/>
            <a:ext cx="8140903" cy="5910282"/>
          </a:xfrm>
          <a:prstGeom prst="rect">
            <a:avLst/>
          </a:prstGeom>
        </p:spPr>
      </p:pic>
      <p:sp>
        <p:nvSpPr>
          <p:cNvPr id="6" name="مربع نص 5"/>
          <p:cNvSpPr txBox="1"/>
          <p:nvPr/>
        </p:nvSpPr>
        <p:spPr>
          <a:xfrm>
            <a:off x="609600" y="5029200"/>
            <a:ext cx="7891490" cy="1569660"/>
          </a:xfrm>
          <a:prstGeom prst="rect">
            <a:avLst/>
          </a:prstGeom>
          <a:noFill/>
        </p:spPr>
        <p:txBody>
          <a:bodyPr wrap="square" rtlCol="1">
            <a:spAutoFit/>
          </a:bodyPr>
          <a:lstStyle/>
          <a:p>
            <a:pPr algn="l" rtl="0"/>
            <a:r>
              <a:rPr lang="en-US" sz="4800" b="1" dirty="0">
                <a:solidFill>
                  <a:schemeClr val="accent6">
                    <a:lumMod val="75000"/>
                  </a:schemeClr>
                </a:solidFill>
                <a:effectLst>
                  <a:outerShdw blurRad="38100" dist="38100" dir="2700000" algn="tl">
                    <a:srgbClr val="000000">
                      <a:alpha val="43137"/>
                    </a:srgbClr>
                  </a:outerShdw>
                </a:effectLst>
              </a:rPr>
              <a:t>Damascus University</a:t>
            </a:r>
          </a:p>
          <a:p>
            <a:pPr algn="l" rtl="0"/>
            <a:r>
              <a:rPr lang="en-US" sz="4800" b="1" dirty="0">
                <a:solidFill>
                  <a:schemeClr val="accent6">
                    <a:lumMod val="75000"/>
                  </a:schemeClr>
                </a:solidFill>
                <a:effectLst>
                  <a:outerShdw blurRad="38100" dist="38100" dir="2700000" algn="tl">
                    <a:srgbClr val="000000">
                      <a:alpha val="43137"/>
                    </a:srgbClr>
                  </a:outerShdw>
                </a:effectLst>
              </a:rPr>
              <a:t>Medical Preparatory English</a:t>
            </a:r>
            <a:endParaRPr lang="ar-SY" dirty="0">
              <a:solidFill>
                <a:schemeClr val="accent6">
                  <a:lumMod val="7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785786" y="3929066"/>
            <a:ext cx="7572428" cy="1428760"/>
          </a:xfrm>
          <a:solidFill>
            <a:schemeClr val="accent6">
              <a:lumMod val="40000"/>
              <a:lumOff val="60000"/>
            </a:schemeClr>
          </a:solidFill>
        </p:spPr>
        <p:txBody>
          <a:bodyPr>
            <a:normAutofit lnSpcReduction="10000"/>
          </a:bodyPr>
          <a:lstStyle/>
          <a:p>
            <a:r>
              <a:rPr lang="ar-SA" sz="4000" b="1" dirty="0">
                <a:solidFill>
                  <a:schemeClr val="accent6">
                    <a:lumMod val="50000"/>
                  </a:schemeClr>
                </a:solidFill>
              </a:rPr>
              <a:t> </a:t>
            </a:r>
            <a:r>
              <a:rPr lang="en-US" sz="4000" b="1" dirty="0">
                <a:solidFill>
                  <a:schemeClr val="accent6">
                    <a:lumMod val="50000"/>
                  </a:schemeClr>
                </a:solidFill>
              </a:rPr>
              <a:t>New English File</a:t>
            </a:r>
          </a:p>
          <a:p>
            <a:r>
              <a:rPr lang="en-US" sz="4000" b="1" dirty="0">
                <a:solidFill>
                  <a:schemeClr val="accent6">
                    <a:lumMod val="50000"/>
                  </a:schemeClr>
                </a:solidFill>
              </a:rPr>
              <a:t>Upper-intermediate </a:t>
            </a:r>
          </a:p>
          <a:p>
            <a:endParaRPr lang="ar-SY" sz="4000" b="1" dirty="0">
              <a:solidFill>
                <a:schemeClr val="accent6">
                  <a:lumMod val="50000"/>
                </a:schemeClr>
              </a:solidFill>
            </a:endParaRPr>
          </a:p>
        </p:txBody>
      </p:sp>
      <p:pic>
        <p:nvPicPr>
          <p:cNvPr id="1028" name="Picture 4"/>
          <p:cNvPicPr>
            <a:picLocks noChangeAspect="1" noChangeArrowheads="1"/>
          </p:cNvPicPr>
          <p:nvPr/>
        </p:nvPicPr>
        <p:blipFill>
          <a:blip r:embed="rId4"/>
          <a:srcRect l="3880" t="10937" r="1683" b="8984"/>
          <a:stretch>
            <a:fillRect/>
          </a:stretch>
        </p:blipFill>
        <p:spPr bwMode="auto">
          <a:xfrm>
            <a:off x="785786" y="357166"/>
            <a:ext cx="7572428" cy="3610111"/>
          </a:xfrm>
          <a:prstGeom prst="rect">
            <a:avLst/>
          </a:prstGeom>
          <a:noFill/>
          <a:ln w="9525">
            <a:noFill/>
            <a:miter lim="800000"/>
            <a:headEnd/>
            <a:tailEnd/>
          </a:ln>
          <a:effectLst/>
        </p:spPr>
      </p:pic>
      <p:sp>
        <p:nvSpPr>
          <p:cNvPr id="7" name="مربع نص 6"/>
          <p:cNvSpPr txBox="1"/>
          <p:nvPr/>
        </p:nvSpPr>
        <p:spPr>
          <a:xfrm>
            <a:off x="785786" y="5357826"/>
            <a:ext cx="7572428" cy="923330"/>
          </a:xfrm>
          <a:prstGeom prst="rect">
            <a:avLst/>
          </a:prstGeom>
          <a:solidFill>
            <a:srgbClr val="FFFF66"/>
          </a:solidFill>
        </p:spPr>
        <p:txBody>
          <a:bodyPr wrap="square" rtlCol="1">
            <a:spAutoFit/>
          </a:bodyPr>
          <a:lstStyle/>
          <a:p>
            <a:pPr algn="ctr"/>
            <a:r>
              <a:rPr lang="en-US" sz="5400" b="1"/>
              <a:t>Term 1 – Session 7</a:t>
            </a:r>
            <a:endParaRPr lang="ar-SY" sz="5400" b="1" dirty="0"/>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7543800" y="5671556"/>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265"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4800" y="228600"/>
            <a:ext cx="8382000" cy="792162"/>
          </a:xfrm>
          <a:solidFill>
            <a:schemeClr val="tx2">
              <a:lumMod val="60000"/>
              <a:lumOff val="40000"/>
            </a:schemeClr>
          </a:solidFill>
        </p:spPr>
        <p:txBody>
          <a:bodyPr>
            <a:noAutofit/>
          </a:bodyPr>
          <a:lstStyle/>
          <a:p>
            <a:pPr algn="l" rtl="0"/>
            <a:r>
              <a:rPr lang="en-US" sz="2800" b="1" dirty="0">
                <a:solidFill>
                  <a:schemeClr val="bg1"/>
                </a:solidFill>
              </a:rPr>
              <a:t>         Grammar    adverbs and adverbial phrases     p. 28</a:t>
            </a:r>
            <a:endParaRPr lang="ar-SY" sz="2800" b="1" dirty="0">
              <a:solidFill>
                <a:schemeClr val="bg1"/>
              </a:solidFill>
            </a:endParaRPr>
          </a:p>
        </p:txBody>
      </p:sp>
      <p:sp>
        <p:nvSpPr>
          <p:cNvPr id="3" name="عنصر نائب للمحتوى 2"/>
          <p:cNvSpPr>
            <a:spLocks noGrp="1"/>
          </p:cNvSpPr>
          <p:nvPr>
            <p:ph idx="1"/>
          </p:nvPr>
        </p:nvSpPr>
        <p:spPr>
          <a:xfrm>
            <a:off x="457200" y="1219200"/>
            <a:ext cx="8229600" cy="4906963"/>
          </a:xfrm>
        </p:spPr>
        <p:txBody>
          <a:bodyPr/>
          <a:lstStyle/>
          <a:p>
            <a:pPr algn="l" rtl="0">
              <a:buNone/>
            </a:pPr>
            <a:r>
              <a:rPr lang="en-US" dirty="0"/>
              <a:t>Read the four mini sagas and match them with the titles. You don’t need to use one of the titles.    (Then click to check)</a:t>
            </a:r>
          </a:p>
          <a:p>
            <a:pPr algn="l" rtl="0"/>
            <a:r>
              <a:rPr lang="en-US" b="1" dirty="0">
                <a:solidFill>
                  <a:srgbClr val="C00000"/>
                </a:solidFill>
              </a:rPr>
              <a:t>Generation gap</a:t>
            </a:r>
          </a:p>
          <a:p>
            <a:pPr algn="l" rtl="0"/>
            <a:r>
              <a:rPr lang="en-US" b="1" dirty="0">
                <a:solidFill>
                  <a:srgbClr val="C00000"/>
                </a:solidFill>
              </a:rPr>
              <a:t>The last laugh</a:t>
            </a:r>
          </a:p>
          <a:p>
            <a:pPr algn="l" rtl="0"/>
            <a:r>
              <a:rPr lang="en-US" b="1" dirty="0">
                <a:solidFill>
                  <a:srgbClr val="C00000"/>
                </a:solidFill>
              </a:rPr>
              <a:t>Good intentions</a:t>
            </a:r>
          </a:p>
          <a:p>
            <a:pPr algn="l" rtl="0"/>
            <a:r>
              <a:rPr lang="en-US" b="1" dirty="0">
                <a:solidFill>
                  <a:srgbClr val="C00000"/>
                </a:solidFill>
              </a:rPr>
              <a:t>Written in the cards</a:t>
            </a:r>
          </a:p>
          <a:p>
            <a:pPr algn="l" rtl="0"/>
            <a:r>
              <a:rPr lang="en-US" b="1" dirty="0">
                <a:solidFill>
                  <a:srgbClr val="C00000"/>
                </a:solidFill>
              </a:rPr>
              <a:t>Meeting the boss </a:t>
            </a:r>
          </a:p>
          <a:p>
            <a:pPr algn="l" rtl="0"/>
            <a:endParaRPr lang="ar-SY" dirty="0"/>
          </a:p>
        </p:txBody>
      </p:sp>
      <p:sp>
        <p:nvSpPr>
          <p:cNvPr id="5" name="مربع نص 4"/>
          <p:cNvSpPr txBox="1"/>
          <p:nvPr/>
        </p:nvSpPr>
        <p:spPr>
          <a:xfrm>
            <a:off x="441278" y="400570"/>
            <a:ext cx="609600" cy="523220"/>
          </a:xfrm>
          <a:prstGeom prst="rect">
            <a:avLst/>
          </a:prstGeom>
          <a:solidFill>
            <a:schemeClr val="bg1"/>
          </a:solidFill>
        </p:spPr>
        <p:txBody>
          <a:bodyPr wrap="square" rtlCol="1">
            <a:spAutoFit/>
          </a:bodyPr>
          <a:lstStyle/>
          <a:p>
            <a:r>
              <a:rPr lang="en-US" sz="2800" b="1" dirty="0">
                <a:solidFill>
                  <a:srgbClr val="0070C0"/>
                </a:solidFill>
              </a:rPr>
              <a:t>2C</a:t>
            </a:r>
            <a:endParaRPr lang="ar-SY" sz="3600" b="1" dirty="0">
              <a:solidFill>
                <a:srgbClr val="0070C0"/>
              </a:solidFill>
            </a:endParaRPr>
          </a:p>
        </p:txBody>
      </p:sp>
      <p:pic>
        <p:nvPicPr>
          <p:cNvPr id="4" name="صوت مسجّل">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5867400" y="2286000"/>
            <a:ext cx="609600" cy="609600"/>
          </a:xfrm>
          <a:prstGeom prst="rect">
            <a:avLst/>
          </a:prstGeom>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9328"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15962"/>
          </a:xfrm>
          <a:solidFill>
            <a:schemeClr val="tx2">
              <a:lumMod val="40000"/>
              <a:lumOff val="60000"/>
            </a:schemeClr>
          </a:solidFill>
        </p:spPr>
        <p:txBody>
          <a:bodyPr>
            <a:normAutofit/>
          </a:bodyPr>
          <a:lstStyle/>
          <a:p>
            <a:pPr algn="l" rtl="0"/>
            <a:r>
              <a:rPr lang="ar-SA" sz="3600" b="1" dirty="0"/>
              <a:t> </a:t>
            </a:r>
            <a:r>
              <a:rPr lang="en-US" sz="3600" b="1" dirty="0"/>
              <a:t>              Incredibly short stories        p. 28</a:t>
            </a:r>
            <a:endParaRPr lang="ar-SY" sz="3600" b="1" dirty="0"/>
          </a:p>
        </p:txBody>
      </p:sp>
      <p:pic>
        <p:nvPicPr>
          <p:cNvPr id="1026" name="Picture 2"/>
          <p:cNvPicPr>
            <a:picLocks noGrp="1" noChangeAspect="1" noChangeArrowheads="1"/>
          </p:cNvPicPr>
          <p:nvPr>
            <p:ph idx="1"/>
          </p:nvPr>
        </p:nvPicPr>
        <p:blipFill>
          <a:blip r:embed="rId4"/>
          <a:srcRect l="34768" t="38710" r="12256" b="42553"/>
          <a:stretch>
            <a:fillRect/>
          </a:stretch>
        </p:blipFill>
        <p:spPr bwMode="auto">
          <a:xfrm>
            <a:off x="2362200" y="2590800"/>
            <a:ext cx="6400800" cy="1272806"/>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a:srcRect l="12689" t="57705" r="40661" b="17047"/>
          <a:stretch>
            <a:fillRect/>
          </a:stretch>
        </p:blipFill>
        <p:spPr bwMode="auto">
          <a:xfrm>
            <a:off x="1861346" y="4038600"/>
            <a:ext cx="7011959" cy="2133600"/>
          </a:xfrm>
          <a:prstGeom prst="rect">
            <a:avLst/>
          </a:prstGeom>
          <a:noFill/>
          <a:ln w="9525">
            <a:noFill/>
            <a:miter lim="800000"/>
            <a:headEnd/>
            <a:tailEnd/>
          </a:ln>
          <a:effectLst/>
        </p:spPr>
      </p:pic>
      <p:pic>
        <p:nvPicPr>
          <p:cNvPr id="6" name="Picture 2"/>
          <p:cNvPicPr>
            <a:picLocks noChangeAspect="1" noChangeArrowheads="1"/>
          </p:cNvPicPr>
          <p:nvPr/>
        </p:nvPicPr>
        <p:blipFill>
          <a:blip r:embed="rId4"/>
          <a:srcRect l="56736" t="11405" r="5498" b="57287"/>
          <a:stretch>
            <a:fillRect/>
          </a:stretch>
        </p:blipFill>
        <p:spPr bwMode="auto">
          <a:xfrm>
            <a:off x="5181600" y="1143000"/>
            <a:ext cx="3657601" cy="17526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5"/>
          <a:srcRect l="10761" t="36458" r="70498" b="43750"/>
          <a:stretch>
            <a:fillRect/>
          </a:stretch>
        </p:blipFill>
        <p:spPr bwMode="auto">
          <a:xfrm>
            <a:off x="1219200" y="3200400"/>
            <a:ext cx="1311442" cy="778669"/>
          </a:xfrm>
          <a:prstGeom prst="rect">
            <a:avLst/>
          </a:prstGeom>
          <a:noFill/>
          <a:ln w="9525">
            <a:noFill/>
            <a:miter lim="800000"/>
            <a:headEnd/>
            <a:tailEnd/>
          </a:ln>
          <a:effectLst/>
        </p:spPr>
      </p:pic>
      <p:pic>
        <p:nvPicPr>
          <p:cNvPr id="1029" name="Picture 5"/>
          <p:cNvPicPr>
            <a:picLocks noChangeAspect="1" noChangeArrowheads="1"/>
          </p:cNvPicPr>
          <p:nvPr/>
        </p:nvPicPr>
        <p:blipFill>
          <a:blip r:embed="rId5"/>
          <a:srcRect l="4319" t="37500" r="89824" b="13542"/>
          <a:stretch>
            <a:fillRect/>
          </a:stretch>
        </p:blipFill>
        <p:spPr bwMode="auto">
          <a:xfrm>
            <a:off x="381000" y="3124200"/>
            <a:ext cx="762000" cy="3276600"/>
          </a:xfrm>
          <a:prstGeom prst="rect">
            <a:avLst/>
          </a:prstGeom>
          <a:noFill/>
          <a:ln w="9525">
            <a:noFill/>
            <a:miter lim="800000"/>
            <a:headEnd/>
            <a:tailEnd/>
          </a:ln>
          <a:effectLst/>
        </p:spPr>
      </p:pic>
      <p:pic>
        <p:nvPicPr>
          <p:cNvPr id="9" name="Picture 2"/>
          <p:cNvPicPr>
            <a:picLocks noChangeAspect="1" noChangeArrowheads="1"/>
          </p:cNvPicPr>
          <p:nvPr/>
        </p:nvPicPr>
        <p:blipFill>
          <a:blip r:embed="rId4"/>
          <a:srcRect l="5595" t="14127" r="46411" b="66816"/>
          <a:stretch>
            <a:fillRect/>
          </a:stretch>
        </p:blipFill>
        <p:spPr bwMode="auto">
          <a:xfrm>
            <a:off x="228600" y="1295400"/>
            <a:ext cx="5181600" cy="1295400"/>
          </a:xfrm>
          <a:prstGeom prst="rect">
            <a:avLst/>
          </a:prstGeom>
          <a:noFill/>
          <a:ln w="9525">
            <a:noFill/>
            <a:miter lim="800000"/>
            <a:headEnd/>
            <a:tailEnd/>
          </a:ln>
          <a:effectLst/>
        </p:spPr>
      </p:pic>
      <p:sp>
        <p:nvSpPr>
          <p:cNvPr id="10" name="مربع نص 9"/>
          <p:cNvSpPr txBox="1"/>
          <p:nvPr/>
        </p:nvSpPr>
        <p:spPr>
          <a:xfrm>
            <a:off x="533400" y="381000"/>
            <a:ext cx="609600" cy="523220"/>
          </a:xfrm>
          <a:prstGeom prst="rect">
            <a:avLst/>
          </a:prstGeom>
          <a:solidFill>
            <a:schemeClr val="bg1"/>
          </a:solidFill>
        </p:spPr>
        <p:txBody>
          <a:bodyPr wrap="square" rtlCol="1">
            <a:spAutoFit/>
          </a:bodyPr>
          <a:lstStyle/>
          <a:p>
            <a:r>
              <a:rPr lang="en-US" sz="2800" b="1" dirty="0">
                <a:solidFill>
                  <a:srgbClr val="0070C0"/>
                </a:solidFill>
              </a:rPr>
              <a:t>2C</a:t>
            </a:r>
            <a:endParaRPr lang="ar-SY" sz="3600" b="1" dirty="0">
              <a:solidFill>
                <a:srgbClr val="0070C0"/>
              </a:solidFill>
            </a:endParaRPr>
          </a:p>
        </p:txBody>
      </p:sp>
      <p:sp>
        <p:nvSpPr>
          <p:cNvPr id="12" name="مربع نص 11"/>
          <p:cNvSpPr txBox="1"/>
          <p:nvPr/>
        </p:nvSpPr>
        <p:spPr>
          <a:xfrm>
            <a:off x="1981200" y="3962400"/>
            <a:ext cx="2362200" cy="400110"/>
          </a:xfrm>
          <a:prstGeom prst="rect">
            <a:avLst/>
          </a:prstGeom>
          <a:solidFill>
            <a:schemeClr val="bg1"/>
          </a:solidFill>
        </p:spPr>
        <p:txBody>
          <a:bodyPr wrap="square" rtlCol="1">
            <a:spAutoFit/>
          </a:bodyPr>
          <a:lstStyle/>
          <a:p>
            <a:pPr algn="l" rtl="0"/>
            <a:r>
              <a:rPr lang="en-US" sz="2000" b="1" dirty="0">
                <a:solidFill>
                  <a:srgbClr val="C00000"/>
                </a:solidFill>
              </a:rPr>
              <a:t>B. Generation gap</a:t>
            </a:r>
          </a:p>
        </p:txBody>
      </p:sp>
      <p:sp>
        <p:nvSpPr>
          <p:cNvPr id="13" name="مربع نص 12"/>
          <p:cNvSpPr txBox="1"/>
          <p:nvPr/>
        </p:nvSpPr>
        <p:spPr>
          <a:xfrm>
            <a:off x="2438400" y="2514600"/>
            <a:ext cx="2590800" cy="400110"/>
          </a:xfrm>
          <a:prstGeom prst="rect">
            <a:avLst/>
          </a:prstGeom>
          <a:solidFill>
            <a:schemeClr val="bg1"/>
          </a:solidFill>
        </p:spPr>
        <p:txBody>
          <a:bodyPr wrap="square" rtlCol="1">
            <a:spAutoFit/>
          </a:bodyPr>
          <a:lstStyle/>
          <a:p>
            <a:pPr algn="l" rtl="0"/>
            <a:r>
              <a:rPr lang="en-US" sz="2000" b="1" dirty="0">
                <a:solidFill>
                  <a:srgbClr val="C00000"/>
                </a:solidFill>
              </a:rPr>
              <a:t>A. Written in the cards</a:t>
            </a:r>
          </a:p>
        </p:txBody>
      </p:sp>
      <p:cxnSp>
        <p:nvCxnSpPr>
          <p:cNvPr id="40" name="رابط مستقيم 39"/>
          <p:cNvCxnSpPr/>
          <p:nvPr/>
        </p:nvCxnSpPr>
        <p:spPr>
          <a:xfrm>
            <a:off x="3352800" y="3886200"/>
            <a:ext cx="106680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رابط مستقيم 43"/>
          <p:cNvCxnSpPr/>
          <p:nvPr/>
        </p:nvCxnSpPr>
        <p:spPr>
          <a:xfrm>
            <a:off x="3886200" y="4724400"/>
            <a:ext cx="129540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رابط مستقيم 44"/>
          <p:cNvCxnSpPr/>
          <p:nvPr/>
        </p:nvCxnSpPr>
        <p:spPr>
          <a:xfrm>
            <a:off x="4953000" y="4953000"/>
            <a:ext cx="121920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رابط مستقيم 45"/>
          <p:cNvCxnSpPr/>
          <p:nvPr/>
        </p:nvCxnSpPr>
        <p:spPr>
          <a:xfrm>
            <a:off x="6324600" y="3124200"/>
            <a:ext cx="106680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رابط مستقيم 51"/>
          <p:cNvCxnSpPr/>
          <p:nvPr/>
        </p:nvCxnSpPr>
        <p:spPr>
          <a:xfrm>
            <a:off x="3962400" y="6096000"/>
            <a:ext cx="76200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3"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2237096" y="11049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ox(i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ox(in)">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3"/>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22099" fill="hold"/>
                                        <p:tgtEl>
                                          <p:spTgt spid="3"/>
                                        </p:tgtEl>
                                      </p:cBhvr>
                                    </p:cmd>
                                  </p:childTnLst>
                                </p:cTn>
                              </p:par>
                            </p:childTnLst>
                          </p:cTn>
                        </p:par>
                      </p:childTnLst>
                    </p:cTn>
                  </p:par>
                </p:childTnLst>
              </p:cTn>
              <p:nextCondLst>
                <p:cond evt="onClick" delay="0">
                  <p:tgtEl>
                    <p:spTgt spid="3"/>
                  </p:tgtEl>
                </p:cond>
              </p:nextCondLst>
            </p:seq>
            <p:audio>
              <p:cMediaNode vol="80000">
                <p:cTn id="18" fill="hold" display="0">
                  <p:stCondLst>
                    <p:cond delay="indefinite"/>
                  </p:stCondLst>
                  <p:endCondLst>
                    <p:cond evt="onStopAudio" delay="0">
                      <p:tgtEl>
                        <p:sldTgt/>
                      </p:tgtEl>
                    </p:cond>
                  </p:endCondLst>
                </p:cTn>
                <p:tgtEl>
                  <p:spTgt spid="3"/>
                </p:tgtEl>
              </p:cMediaNode>
            </p:audio>
          </p:childTnLst>
        </p:cTn>
      </p:par>
    </p:tnLst>
    <p:bldLst>
      <p:bldP spid="12"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57200" y="274638"/>
            <a:ext cx="8229600" cy="715962"/>
          </a:xfrm>
          <a:solidFill>
            <a:schemeClr val="tx2">
              <a:lumMod val="40000"/>
              <a:lumOff val="60000"/>
            </a:schemeClr>
          </a:solidFill>
        </p:spPr>
        <p:txBody>
          <a:bodyPr>
            <a:normAutofit/>
          </a:bodyPr>
          <a:lstStyle/>
          <a:p>
            <a:pPr algn="l" rtl="0"/>
            <a:r>
              <a:rPr lang="ar-SA" sz="3600" b="1" dirty="0"/>
              <a:t> </a:t>
            </a:r>
            <a:r>
              <a:rPr lang="en-US" sz="3600" b="1" dirty="0"/>
              <a:t>              Incredibly short stories        p. 28</a:t>
            </a:r>
            <a:endParaRPr lang="ar-SY" sz="3600" b="1" dirty="0"/>
          </a:p>
        </p:txBody>
      </p:sp>
      <p:sp>
        <p:nvSpPr>
          <p:cNvPr id="5" name="مربع نص 4"/>
          <p:cNvSpPr txBox="1"/>
          <p:nvPr/>
        </p:nvSpPr>
        <p:spPr>
          <a:xfrm>
            <a:off x="533400" y="381000"/>
            <a:ext cx="609600" cy="523220"/>
          </a:xfrm>
          <a:prstGeom prst="rect">
            <a:avLst/>
          </a:prstGeom>
          <a:solidFill>
            <a:schemeClr val="bg1"/>
          </a:solidFill>
        </p:spPr>
        <p:txBody>
          <a:bodyPr wrap="square" rtlCol="1">
            <a:spAutoFit/>
          </a:bodyPr>
          <a:lstStyle/>
          <a:p>
            <a:r>
              <a:rPr lang="en-US" sz="2800" b="1" dirty="0">
                <a:solidFill>
                  <a:srgbClr val="0070C0"/>
                </a:solidFill>
              </a:rPr>
              <a:t>2C</a:t>
            </a:r>
            <a:endParaRPr lang="ar-SY" sz="3600" b="1" dirty="0">
              <a:solidFill>
                <a:srgbClr val="0070C0"/>
              </a:solidFill>
            </a:endParaRPr>
          </a:p>
        </p:txBody>
      </p:sp>
      <p:pic>
        <p:nvPicPr>
          <p:cNvPr id="2051" name="Picture 3"/>
          <p:cNvPicPr>
            <a:picLocks noChangeAspect="1" noChangeArrowheads="1"/>
          </p:cNvPicPr>
          <p:nvPr/>
        </p:nvPicPr>
        <p:blipFill>
          <a:blip r:embed="rId2"/>
          <a:srcRect l="61219" t="12919" r="6615" b="48325"/>
          <a:stretch>
            <a:fillRect/>
          </a:stretch>
        </p:blipFill>
        <p:spPr bwMode="auto">
          <a:xfrm>
            <a:off x="6553200" y="1143000"/>
            <a:ext cx="2362200" cy="1600200"/>
          </a:xfrm>
          <a:prstGeom prst="rect">
            <a:avLst/>
          </a:prstGeom>
          <a:noFill/>
          <a:ln w="9525">
            <a:noFill/>
            <a:miter lim="800000"/>
            <a:headEnd/>
            <a:tailEnd/>
          </a:ln>
          <a:effectLst/>
        </p:spPr>
      </p:pic>
      <p:pic>
        <p:nvPicPr>
          <p:cNvPr id="2052" name="Picture 4"/>
          <p:cNvPicPr>
            <a:picLocks noChangeAspect="1" noChangeArrowheads="1"/>
          </p:cNvPicPr>
          <p:nvPr/>
        </p:nvPicPr>
        <p:blipFill>
          <a:blip r:embed="rId2"/>
          <a:srcRect l="4301" t="36338" r="23656" b="13937"/>
          <a:stretch>
            <a:fillRect/>
          </a:stretch>
        </p:blipFill>
        <p:spPr bwMode="auto">
          <a:xfrm>
            <a:off x="152401" y="2258704"/>
            <a:ext cx="7619999" cy="3380096"/>
          </a:xfrm>
          <a:prstGeom prst="rect">
            <a:avLst/>
          </a:prstGeom>
          <a:noFill/>
          <a:ln w="9525">
            <a:noFill/>
            <a:miter lim="800000"/>
            <a:headEnd/>
            <a:tailEnd/>
          </a:ln>
          <a:effectLst/>
        </p:spPr>
      </p:pic>
      <p:pic>
        <p:nvPicPr>
          <p:cNvPr id="2053" name="Picture 5"/>
          <p:cNvPicPr>
            <a:picLocks noChangeAspect="1" noChangeArrowheads="1"/>
          </p:cNvPicPr>
          <p:nvPr/>
        </p:nvPicPr>
        <p:blipFill>
          <a:blip r:embed="rId3"/>
          <a:srcRect l="62299" t="45833" r="9004" b="11458"/>
          <a:stretch>
            <a:fillRect/>
          </a:stretch>
        </p:blipFill>
        <p:spPr bwMode="auto">
          <a:xfrm>
            <a:off x="5943600" y="3733800"/>
            <a:ext cx="3005253" cy="2514600"/>
          </a:xfrm>
          <a:prstGeom prst="rect">
            <a:avLst/>
          </a:prstGeom>
          <a:noFill/>
          <a:ln w="9525">
            <a:noFill/>
            <a:miter lim="800000"/>
            <a:headEnd/>
            <a:tailEnd/>
          </a:ln>
          <a:effectLst/>
        </p:spPr>
      </p:pic>
      <p:sp>
        <p:nvSpPr>
          <p:cNvPr id="12" name="مستطيل 11"/>
          <p:cNvSpPr/>
          <p:nvPr/>
        </p:nvSpPr>
        <p:spPr>
          <a:xfrm>
            <a:off x="6324600" y="3352800"/>
            <a:ext cx="15240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13" name="مربع نص 12"/>
          <p:cNvSpPr txBox="1"/>
          <p:nvPr/>
        </p:nvSpPr>
        <p:spPr>
          <a:xfrm>
            <a:off x="1066800" y="3810000"/>
            <a:ext cx="2362200" cy="400110"/>
          </a:xfrm>
          <a:prstGeom prst="rect">
            <a:avLst/>
          </a:prstGeom>
          <a:solidFill>
            <a:schemeClr val="bg1"/>
          </a:solidFill>
        </p:spPr>
        <p:txBody>
          <a:bodyPr wrap="square" rtlCol="1">
            <a:spAutoFit/>
          </a:bodyPr>
          <a:lstStyle/>
          <a:p>
            <a:pPr algn="l" rtl="0"/>
            <a:r>
              <a:rPr lang="en-US" sz="2000" b="1" dirty="0">
                <a:solidFill>
                  <a:srgbClr val="C00000"/>
                </a:solidFill>
              </a:rPr>
              <a:t>D. Good intentions</a:t>
            </a:r>
          </a:p>
        </p:txBody>
      </p:sp>
      <p:sp>
        <p:nvSpPr>
          <p:cNvPr id="14" name="مربع نص 13"/>
          <p:cNvSpPr txBox="1"/>
          <p:nvPr/>
        </p:nvSpPr>
        <p:spPr>
          <a:xfrm>
            <a:off x="2590800" y="2286000"/>
            <a:ext cx="2362200" cy="400110"/>
          </a:xfrm>
          <a:prstGeom prst="rect">
            <a:avLst/>
          </a:prstGeom>
          <a:solidFill>
            <a:schemeClr val="bg1"/>
          </a:solidFill>
        </p:spPr>
        <p:txBody>
          <a:bodyPr wrap="square" rtlCol="1">
            <a:spAutoFit/>
          </a:bodyPr>
          <a:lstStyle/>
          <a:p>
            <a:pPr algn="l" rtl="0"/>
            <a:r>
              <a:rPr lang="en-US" sz="2000" b="1" dirty="0">
                <a:solidFill>
                  <a:srgbClr val="C00000"/>
                </a:solidFill>
              </a:rPr>
              <a:t>C. Meeting the boss</a:t>
            </a:r>
          </a:p>
        </p:txBody>
      </p:sp>
      <p:cxnSp>
        <p:nvCxnSpPr>
          <p:cNvPr id="10" name="رابط مستقيم 9"/>
          <p:cNvCxnSpPr/>
          <p:nvPr/>
        </p:nvCxnSpPr>
        <p:spPr>
          <a:xfrm>
            <a:off x="3352800" y="2971800"/>
            <a:ext cx="53340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رابط مستقيم 10"/>
          <p:cNvCxnSpPr/>
          <p:nvPr/>
        </p:nvCxnSpPr>
        <p:spPr>
          <a:xfrm>
            <a:off x="7239000" y="3124200"/>
            <a:ext cx="45720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رابط مستقيم 14"/>
          <p:cNvCxnSpPr/>
          <p:nvPr/>
        </p:nvCxnSpPr>
        <p:spPr>
          <a:xfrm>
            <a:off x="3352800" y="5029200"/>
            <a:ext cx="129540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رابط مستقيم 15"/>
          <p:cNvCxnSpPr/>
          <p:nvPr/>
        </p:nvCxnSpPr>
        <p:spPr>
          <a:xfrm>
            <a:off x="3048000" y="5486400"/>
            <a:ext cx="68580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رابط مستقيم 21"/>
          <p:cNvCxnSpPr/>
          <p:nvPr/>
        </p:nvCxnSpPr>
        <p:spPr>
          <a:xfrm>
            <a:off x="5715000" y="4572000"/>
            <a:ext cx="22860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ox(in)">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ox(in)">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28600" y="274638"/>
            <a:ext cx="8458200" cy="792162"/>
          </a:xfrm>
          <a:solidFill>
            <a:schemeClr val="tx2">
              <a:lumMod val="60000"/>
              <a:lumOff val="40000"/>
            </a:schemeClr>
          </a:solidFill>
        </p:spPr>
        <p:txBody>
          <a:bodyPr>
            <a:noAutofit/>
          </a:bodyPr>
          <a:lstStyle/>
          <a:p>
            <a:pPr algn="l" rtl="0"/>
            <a:r>
              <a:rPr lang="en-US" sz="2800" b="1" dirty="0">
                <a:solidFill>
                  <a:schemeClr val="bg1"/>
                </a:solidFill>
              </a:rPr>
              <a:t>         Grammar    adverbs and adverbial phrases     p. 28</a:t>
            </a:r>
            <a:endParaRPr lang="ar-SY" sz="2800" b="1" dirty="0">
              <a:solidFill>
                <a:schemeClr val="bg1"/>
              </a:solidFill>
            </a:endParaRPr>
          </a:p>
        </p:txBody>
      </p:sp>
      <p:sp>
        <p:nvSpPr>
          <p:cNvPr id="3" name="عنصر نائب للمحتوى 2"/>
          <p:cNvSpPr>
            <a:spLocks noGrp="1"/>
          </p:cNvSpPr>
          <p:nvPr>
            <p:ph idx="1"/>
          </p:nvPr>
        </p:nvSpPr>
        <p:spPr>
          <a:xfrm>
            <a:off x="381000" y="1219200"/>
            <a:ext cx="8458200" cy="5257800"/>
          </a:xfrm>
        </p:spPr>
        <p:txBody>
          <a:bodyPr>
            <a:normAutofit lnSpcReduction="10000"/>
          </a:bodyPr>
          <a:lstStyle/>
          <a:p>
            <a:pPr algn="l" rtl="0">
              <a:buNone/>
            </a:pPr>
            <a:r>
              <a:rPr lang="en-US" sz="2400" dirty="0"/>
              <a:t>Look at the underlined adverbs or adverbial phrases in the stories. Think about what they mean and notice their position in the sentence. Write them in the correct place in the chart.</a:t>
            </a:r>
          </a:p>
          <a:p>
            <a:pPr algn="l" rtl="0">
              <a:buNone/>
            </a:pPr>
            <a:r>
              <a:rPr lang="en-US" sz="2400" b="1" dirty="0"/>
              <a:t>Types of adverbs</a:t>
            </a:r>
          </a:p>
          <a:p>
            <a:pPr algn="l" rtl="0">
              <a:buFont typeface="Wingdings" pitchFamily="2" charset="2"/>
              <a:buChar char="Ø"/>
            </a:pPr>
            <a:r>
              <a:rPr lang="en-US" sz="2400" b="1" dirty="0">
                <a:solidFill>
                  <a:srgbClr val="BA06AD"/>
                </a:solidFill>
              </a:rPr>
              <a:t>Time</a:t>
            </a:r>
            <a:r>
              <a:rPr lang="en-US" sz="2400" dirty="0"/>
              <a:t> (When things happen, e.g. </a:t>
            </a:r>
            <a:r>
              <a:rPr lang="en-US" sz="2400" i="1" dirty="0">
                <a:solidFill>
                  <a:srgbClr val="0070C0"/>
                </a:solidFill>
              </a:rPr>
              <a:t>now</a:t>
            </a:r>
            <a:r>
              <a:rPr lang="en-US" sz="2400" dirty="0"/>
              <a:t>)    </a:t>
            </a:r>
            <a:r>
              <a:rPr lang="en-US" sz="2400" b="1" i="1" dirty="0">
                <a:solidFill>
                  <a:srgbClr val="0070C0"/>
                </a:solidFill>
              </a:rPr>
              <a:t>immediately</a:t>
            </a:r>
            <a:r>
              <a:rPr lang="en-US" sz="2400" dirty="0"/>
              <a:t>   __________    _______________    ____________</a:t>
            </a:r>
          </a:p>
          <a:p>
            <a:pPr algn="l" rtl="0">
              <a:buFont typeface="Wingdings" pitchFamily="2" charset="2"/>
              <a:buChar char="Ø"/>
            </a:pPr>
            <a:r>
              <a:rPr lang="en-US" sz="2400" b="1" dirty="0">
                <a:solidFill>
                  <a:srgbClr val="BA06AD"/>
                </a:solidFill>
              </a:rPr>
              <a:t>Manner</a:t>
            </a:r>
            <a:r>
              <a:rPr lang="en-US" sz="2400" dirty="0"/>
              <a:t> (how you do something, e.g. </a:t>
            </a:r>
            <a:r>
              <a:rPr lang="en-US" sz="2400" i="1" dirty="0">
                <a:solidFill>
                  <a:srgbClr val="0070C0"/>
                </a:solidFill>
              </a:rPr>
              <a:t>slowly</a:t>
            </a:r>
            <a:r>
              <a:rPr lang="en-US" sz="2400" dirty="0"/>
              <a:t>)   ____________</a:t>
            </a:r>
          </a:p>
          <a:p>
            <a:pPr algn="l" rtl="0">
              <a:buFont typeface="Wingdings" pitchFamily="2" charset="2"/>
              <a:buChar char="Ø"/>
            </a:pPr>
            <a:r>
              <a:rPr lang="en-US" sz="2400" b="1" dirty="0">
                <a:solidFill>
                  <a:srgbClr val="BA06AD"/>
                </a:solidFill>
              </a:rPr>
              <a:t>Frequency</a:t>
            </a:r>
            <a:r>
              <a:rPr lang="en-US" sz="2400" dirty="0"/>
              <a:t> (how often </a:t>
            </a:r>
            <a:r>
              <a:rPr lang="en-US" sz="2400" dirty="0" err="1"/>
              <a:t>sth</a:t>
            </a:r>
            <a:r>
              <a:rPr lang="en-US" sz="2400" dirty="0"/>
              <a:t> happens, e.g. </a:t>
            </a:r>
            <a:r>
              <a:rPr lang="en-US" sz="2400" i="1" dirty="0">
                <a:solidFill>
                  <a:srgbClr val="0070C0"/>
                </a:solidFill>
              </a:rPr>
              <a:t>sometimes</a:t>
            </a:r>
            <a:r>
              <a:rPr lang="en-US" sz="2400" dirty="0"/>
              <a:t>)  __________</a:t>
            </a:r>
          </a:p>
          <a:p>
            <a:pPr algn="l" rtl="0">
              <a:buFont typeface="Wingdings" pitchFamily="2" charset="2"/>
              <a:buChar char="Ø"/>
            </a:pPr>
            <a:r>
              <a:rPr lang="en-US" sz="2400" b="1" dirty="0">
                <a:solidFill>
                  <a:srgbClr val="BA06AD"/>
                </a:solidFill>
              </a:rPr>
              <a:t>Degree</a:t>
            </a:r>
            <a:r>
              <a:rPr lang="en-US" sz="2400" dirty="0"/>
              <a:t> (describing / modifying an adjective, e.g. </a:t>
            </a:r>
            <a:r>
              <a:rPr lang="en-US" sz="2400" i="1" dirty="0">
                <a:solidFill>
                  <a:srgbClr val="0070C0"/>
                </a:solidFill>
              </a:rPr>
              <a:t>very</a:t>
            </a:r>
            <a:r>
              <a:rPr lang="en-US" sz="2400" dirty="0"/>
              <a:t>) ____________   _____________   ____________ </a:t>
            </a:r>
          </a:p>
          <a:p>
            <a:pPr algn="l" rtl="0">
              <a:buFont typeface="Wingdings" pitchFamily="2" charset="2"/>
              <a:buChar char="Ø"/>
            </a:pPr>
            <a:r>
              <a:rPr lang="en-US" sz="2400" b="1" dirty="0">
                <a:solidFill>
                  <a:srgbClr val="BA06AD"/>
                </a:solidFill>
              </a:rPr>
              <a:t>Comment</a:t>
            </a:r>
            <a:r>
              <a:rPr lang="en-US" sz="2400" dirty="0"/>
              <a:t> (giving an opinion about a phrase, e.g. </a:t>
            </a:r>
            <a:r>
              <a:rPr lang="en-US" sz="2400" i="1" dirty="0">
                <a:solidFill>
                  <a:srgbClr val="0070C0"/>
                </a:solidFill>
              </a:rPr>
              <a:t>luckily</a:t>
            </a:r>
            <a:r>
              <a:rPr lang="en-US" sz="2400" dirty="0"/>
              <a:t>) ____________                                            </a:t>
            </a:r>
          </a:p>
          <a:p>
            <a:pPr algn="l" rtl="0">
              <a:buNone/>
            </a:pPr>
            <a:r>
              <a:rPr lang="en-US" sz="2400" dirty="0"/>
              <a:t>                                                                                 (Click to check)</a:t>
            </a:r>
            <a:endParaRPr lang="ar-SY" sz="2400" dirty="0"/>
          </a:p>
        </p:txBody>
      </p:sp>
      <p:sp>
        <p:nvSpPr>
          <p:cNvPr id="5" name="مربع نص 4"/>
          <p:cNvSpPr txBox="1"/>
          <p:nvPr/>
        </p:nvSpPr>
        <p:spPr>
          <a:xfrm>
            <a:off x="304800" y="457200"/>
            <a:ext cx="609600" cy="523220"/>
          </a:xfrm>
          <a:prstGeom prst="rect">
            <a:avLst/>
          </a:prstGeom>
          <a:solidFill>
            <a:schemeClr val="bg1"/>
          </a:solidFill>
        </p:spPr>
        <p:txBody>
          <a:bodyPr wrap="square" rtlCol="1">
            <a:spAutoFit/>
          </a:bodyPr>
          <a:lstStyle/>
          <a:p>
            <a:r>
              <a:rPr lang="en-US" sz="2800" b="1" dirty="0">
                <a:solidFill>
                  <a:srgbClr val="0070C0"/>
                </a:solidFill>
              </a:rPr>
              <a:t>2C</a:t>
            </a:r>
            <a:endParaRPr lang="ar-SY" sz="3600" b="1" dirty="0">
              <a:solidFill>
                <a:srgbClr val="0070C0"/>
              </a:solidFill>
            </a:endParaRPr>
          </a:p>
        </p:txBody>
      </p:sp>
      <p:sp>
        <p:nvSpPr>
          <p:cNvPr id="6" name="مربع نص 5"/>
          <p:cNvSpPr txBox="1"/>
          <p:nvPr/>
        </p:nvSpPr>
        <p:spPr>
          <a:xfrm>
            <a:off x="6553200" y="3352800"/>
            <a:ext cx="1447800" cy="461665"/>
          </a:xfrm>
          <a:prstGeom prst="rect">
            <a:avLst/>
          </a:prstGeom>
          <a:noFill/>
        </p:spPr>
        <p:txBody>
          <a:bodyPr wrap="square" rtlCol="1">
            <a:spAutoFit/>
          </a:bodyPr>
          <a:lstStyle/>
          <a:p>
            <a:pPr algn="l" rtl="0"/>
            <a:r>
              <a:rPr lang="en-US" sz="2400" b="1" i="1" dirty="0">
                <a:solidFill>
                  <a:srgbClr val="0070C0"/>
                </a:solidFill>
              </a:rPr>
              <a:t>angrily</a:t>
            </a:r>
            <a:endParaRPr lang="ar-SY" sz="2400" b="1" i="1" dirty="0">
              <a:solidFill>
                <a:srgbClr val="0070C0"/>
              </a:solidFill>
            </a:endParaRPr>
          </a:p>
        </p:txBody>
      </p:sp>
      <p:sp>
        <p:nvSpPr>
          <p:cNvPr id="7" name="مربع نص 6"/>
          <p:cNvSpPr txBox="1"/>
          <p:nvPr/>
        </p:nvSpPr>
        <p:spPr>
          <a:xfrm>
            <a:off x="2667000" y="2971800"/>
            <a:ext cx="2438400" cy="461665"/>
          </a:xfrm>
          <a:prstGeom prst="rect">
            <a:avLst/>
          </a:prstGeom>
          <a:noFill/>
        </p:spPr>
        <p:txBody>
          <a:bodyPr wrap="square" rtlCol="1">
            <a:spAutoFit/>
          </a:bodyPr>
          <a:lstStyle/>
          <a:p>
            <a:pPr algn="l" rtl="0"/>
            <a:r>
              <a:rPr lang="en-US" sz="2400" b="1" i="1" dirty="0">
                <a:solidFill>
                  <a:srgbClr val="0070C0"/>
                </a:solidFill>
              </a:rPr>
              <a:t>five minutes later </a:t>
            </a:r>
            <a:endParaRPr lang="ar-SY" sz="2400" b="1" i="1" dirty="0">
              <a:solidFill>
                <a:srgbClr val="0070C0"/>
              </a:solidFill>
            </a:endParaRPr>
          </a:p>
        </p:txBody>
      </p:sp>
      <p:sp>
        <p:nvSpPr>
          <p:cNvPr id="8" name="مربع نص 7"/>
          <p:cNvSpPr txBox="1"/>
          <p:nvPr/>
        </p:nvSpPr>
        <p:spPr>
          <a:xfrm>
            <a:off x="838200" y="4114800"/>
            <a:ext cx="1447800" cy="461665"/>
          </a:xfrm>
          <a:prstGeom prst="rect">
            <a:avLst/>
          </a:prstGeom>
          <a:noFill/>
        </p:spPr>
        <p:txBody>
          <a:bodyPr wrap="square" rtlCol="1">
            <a:spAutoFit/>
          </a:bodyPr>
          <a:lstStyle/>
          <a:p>
            <a:pPr algn="l" rtl="0"/>
            <a:r>
              <a:rPr lang="en-US" sz="2400" b="1" i="1" dirty="0">
                <a:solidFill>
                  <a:srgbClr val="0070C0"/>
                </a:solidFill>
              </a:rPr>
              <a:t>always</a:t>
            </a:r>
            <a:endParaRPr lang="ar-SY" sz="2400" b="1" i="1" dirty="0">
              <a:solidFill>
                <a:srgbClr val="0070C0"/>
              </a:solidFill>
            </a:endParaRPr>
          </a:p>
        </p:txBody>
      </p:sp>
      <p:sp>
        <p:nvSpPr>
          <p:cNvPr id="9" name="مربع نص 8"/>
          <p:cNvSpPr txBox="1"/>
          <p:nvPr/>
        </p:nvSpPr>
        <p:spPr>
          <a:xfrm>
            <a:off x="5181600" y="4800600"/>
            <a:ext cx="838200" cy="461665"/>
          </a:xfrm>
          <a:prstGeom prst="rect">
            <a:avLst/>
          </a:prstGeom>
          <a:noFill/>
        </p:spPr>
        <p:txBody>
          <a:bodyPr wrap="square" rtlCol="1">
            <a:spAutoFit/>
          </a:bodyPr>
          <a:lstStyle/>
          <a:p>
            <a:pPr algn="l" rtl="0"/>
            <a:r>
              <a:rPr lang="en-US" sz="2400" b="1" i="1" dirty="0">
                <a:solidFill>
                  <a:srgbClr val="0070C0"/>
                </a:solidFill>
              </a:rPr>
              <a:t>so</a:t>
            </a:r>
            <a:endParaRPr lang="ar-SY" sz="2400" b="1" i="1" dirty="0">
              <a:solidFill>
                <a:srgbClr val="0070C0"/>
              </a:solidFill>
            </a:endParaRPr>
          </a:p>
        </p:txBody>
      </p:sp>
      <p:sp>
        <p:nvSpPr>
          <p:cNvPr id="10" name="مربع نص 9"/>
          <p:cNvSpPr txBox="1"/>
          <p:nvPr/>
        </p:nvSpPr>
        <p:spPr>
          <a:xfrm>
            <a:off x="2819400" y="4800600"/>
            <a:ext cx="1905000" cy="461665"/>
          </a:xfrm>
          <a:prstGeom prst="rect">
            <a:avLst/>
          </a:prstGeom>
          <a:noFill/>
        </p:spPr>
        <p:txBody>
          <a:bodyPr wrap="square" rtlCol="1">
            <a:spAutoFit/>
          </a:bodyPr>
          <a:lstStyle/>
          <a:p>
            <a:pPr algn="l" rtl="0"/>
            <a:r>
              <a:rPr lang="en-US" sz="2400" b="1" i="1" dirty="0">
                <a:solidFill>
                  <a:srgbClr val="0070C0"/>
                </a:solidFill>
              </a:rPr>
              <a:t>increasingly</a:t>
            </a:r>
            <a:endParaRPr lang="ar-SY" sz="2400" b="1" i="1" dirty="0">
              <a:solidFill>
                <a:srgbClr val="0070C0"/>
              </a:solidFill>
            </a:endParaRPr>
          </a:p>
        </p:txBody>
      </p:sp>
      <p:sp>
        <p:nvSpPr>
          <p:cNvPr id="11" name="مربع نص 10"/>
          <p:cNvSpPr txBox="1"/>
          <p:nvPr/>
        </p:nvSpPr>
        <p:spPr>
          <a:xfrm>
            <a:off x="762000" y="4800600"/>
            <a:ext cx="1828800" cy="461665"/>
          </a:xfrm>
          <a:prstGeom prst="rect">
            <a:avLst/>
          </a:prstGeom>
          <a:noFill/>
        </p:spPr>
        <p:txBody>
          <a:bodyPr wrap="square" rtlCol="1">
            <a:spAutoFit/>
          </a:bodyPr>
          <a:lstStyle/>
          <a:p>
            <a:pPr algn="l" rtl="0"/>
            <a:r>
              <a:rPr lang="en-US" sz="2400" b="1" i="1" dirty="0">
                <a:solidFill>
                  <a:srgbClr val="0070C0"/>
                </a:solidFill>
              </a:rPr>
              <a:t>unbelievably </a:t>
            </a:r>
            <a:endParaRPr lang="ar-SY" sz="2400" b="1" i="1" dirty="0">
              <a:solidFill>
                <a:srgbClr val="0070C0"/>
              </a:solidFill>
            </a:endParaRPr>
          </a:p>
        </p:txBody>
      </p:sp>
      <p:sp>
        <p:nvSpPr>
          <p:cNvPr id="12" name="مربع نص 11"/>
          <p:cNvSpPr txBox="1"/>
          <p:nvPr/>
        </p:nvSpPr>
        <p:spPr>
          <a:xfrm>
            <a:off x="838200" y="5562600"/>
            <a:ext cx="2438400" cy="461665"/>
          </a:xfrm>
          <a:prstGeom prst="rect">
            <a:avLst/>
          </a:prstGeom>
          <a:noFill/>
        </p:spPr>
        <p:txBody>
          <a:bodyPr wrap="square" rtlCol="1">
            <a:spAutoFit/>
          </a:bodyPr>
          <a:lstStyle/>
          <a:p>
            <a:pPr algn="l" rtl="0"/>
            <a:r>
              <a:rPr lang="en-US" sz="2400" b="1" i="1" dirty="0">
                <a:solidFill>
                  <a:srgbClr val="0070C0"/>
                </a:solidFill>
              </a:rPr>
              <a:t>unfortunately</a:t>
            </a:r>
            <a:endParaRPr lang="ar-SY" sz="2400" b="1" i="1" dirty="0">
              <a:solidFill>
                <a:srgbClr val="0070C0"/>
              </a:solidFill>
            </a:endParaRPr>
          </a:p>
        </p:txBody>
      </p:sp>
      <p:sp>
        <p:nvSpPr>
          <p:cNvPr id="13" name="مربع نص 12"/>
          <p:cNvSpPr txBox="1"/>
          <p:nvPr/>
        </p:nvSpPr>
        <p:spPr>
          <a:xfrm>
            <a:off x="5334000" y="2971800"/>
            <a:ext cx="1447800" cy="461665"/>
          </a:xfrm>
          <a:prstGeom prst="rect">
            <a:avLst/>
          </a:prstGeom>
          <a:noFill/>
        </p:spPr>
        <p:txBody>
          <a:bodyPr wrap="square" rtlCol="1">
            <a:spAutoFit/>
          </a:bodyPr>
          <a:lstStyle/>
          <a:p>
            <a:pPr algn="l" rtl="0"/>
            <a:r>
              <a:rPr lang="en-US" sz="2400" b="1" i="1" dirty="0">
                <a:solidFill>
                  <a:srgbClr val="0070C0"/>
                </a:solidFill>
              </a:rPr>
              <a:t>last year</a:t>
            </a:r>
            <a:endParaRPr lang="ar-SY" sz="2400" b="1" i="1" dirty="0">
              <a:solidFill>
                <a:srgbClr val="0070C0"/>
              </a:solidFill>
            </a:endParaRPr>
          </a:p>
        </p:txBody>
      </p:sp>
      <p:sp>
        <p:nvSpPr>
          <p:cNvPr id="14" name="مربع نص 13"/>
          <p:cNvSpPr txBox="1"/>
          <p:nvPr/>
        </p:nvSpPr>
        <p:spPr>
          <a:xfrm>
            <a:off x="1066800" y="2971800"/>
            <a:ext cx="1066800" cy="461665"/>
          </a:xfrm>
          <a:prstGeom prst="rect">
            <a:avLst/>
          </a:prstGeom>
          <a:noFill/>
        </p:spPr>
        <p:txBody>
          <a:bodyPr wrap="square" rtlCol="1">
            <a:spAutoFit/>
          </a:bodyPr>
          <a:lstStyle/>
          <a:p>
            <a:pPr algn="l" rtl="0"/>
            <a:r>
              <a:rPr lang="en-US" sz="2400" b="1" i="1" dirty="0">
                <a:solidFill>
                  <a:srgbClr val="0070C0"/>
                </a:solidFill>
              </a:rPr>
              <a:t>early</a:t>
            </a:r>
            <a:endParaRPr lang="ar-SY" sz="2400" b="1" i="1" dirty="0">
              <a:solidFill>
                <a:srgbClr val="0070C0"/>
              </a:solidFill>
            </a:endParaRPr>
          </a:p>
        </p:txBody>
      </p:sp>
      <p:cxnSp>
        <p:nvCxnSpPr>
          <p:cNvPr id="15" name="رابط مستقيم 14"/>
          <p:cNvCxnSpPr/>
          <p:nvPr/>
        </p:nvCxnSpPr>
        <p:spPr>
          <a:xfrm>
            <a:off x="1905000" y="1600200"/>
            <a:ext cx="137160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16"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118143" y="1981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ox(in)">
                                      <p:cBhvr>
                                        <p:cTn id="7" dur="500"/>
                                        <p:tgtEl>
                                          <p:spTgt spid="14"/>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ox(in)">
                                      <p:cBhvr>
                                        <p:cTn id="10" dur="500"/>
                                        <p:tgtEl>
                                          <p:spTgt spid="7"/>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ox(in)">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ox(in)">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ox(in)">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ox(in)">
                                      <p:cBhvr>
                                        <p:cTn id="28" dur="500"/>
                                        <p:tgtEl>
                                          <p:spTgt spid="11"/>
                                        </p:tgtEl>
                                      </p:cBhvr>
                                    </p:animEffect>
                                  </p:childTnLst>
                                </p:cTn>
                              </p:par>
                              <p:par>
                                <p:cTn id="29" presetID="4" presetClass="entr" presetSubtype="16"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ox(in)">
                                      <p:cBhvr>
                                        <p:cTn id="31" dur="500"/>
                                        <p:tgtEl>
                                          <p:spTgt spid="10"/>
                                        </p:tgtEl>
                                      </p:cBhvr>
                                    </p:animEffect>
                                  </p:childTnLst>
                                </p:cTn>
                              </p:par>
                              <p:par>
                                <p:cTn id="32" presetID="4" presetClass="entr" presetSubtype="16"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box(in)">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4" presetClass="entr" presetSubtype="16"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box(in)">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0" restart="whenNotActive" fill="hold" evtFilter="cancelBubble" nodeType="interactiveSeq">
                <p:stCondLst>
                  <p:cond evt="onClick" delay="0">
                    <p:tgtEl>
                      <p:spTgt spid="16"/>
                    </p:tgtEl>
                  </p:cond>
                </p:stCondLst>
                <p:endSync evt="end" delay="0">
                  <p:rtn val="all"/>
                </p:endSync>
                <p:childTnLst>
                  <p:par>
                    <p:cTn id="41" fill="hold">
                      <p:stCondLst>
                        <p:cond delay="0"/>
                      </p:stCondLst>
                      <p:childTnLst>
                        <p:par>
                          <p:cTn id="42" fill="hold">
                            <p:stCondLst>
                              <p:cond delay="0"/>
                            </p:stCondLst>
                            <p:childTnLst>
                              <p:par>
                                <p:cTn id="43" presetID="1" presetClass="mediacall" presetSubtype="0" fill="hold" nodeType="clickEffect">
                                  <p:stCondLst>
                                    <p:cond delay="0"/>
                                  </p:stCondLst>
                                  <p:childTnLst>
                                    <p:cmd type="call" cmd="playFrom(0.0)">
                                      <p:cBhvr>
                                        <p:cTn id="44" dur="102951" fill="hold"/>
                                        <p:tgtEl>
                                          <p:spTgt spid="16"/>
                                        </p:tgtEl>
                                      </p:cBhvr>
                                    </p:cmd>
                                  </p:childTnLst>
                                </p:cTn>
                              </p:par>
                            </p:childTnLst>
                          </p:cTn>
                        </p:par>
                      </p:childTnLst>
                    </p:cTn>
                  </p:par>
                </p:childTnLst>
              </p:cTn>
              <p:nextCondLst>
                <p:cond evt="onClick" delay="0">
                  <p:tgtEl>
                    <p:spTgt spid="16"/>
                  </p:tgtEl>
                </p:cond>
              </p:nextCondLst>
            </p:seq>
            <p:audio>
              <p:cMediaNode vol="80000">
                <p:cTn id="45" fill="hold" display="0">
                  <p:stCondLst>
                    <p:cond delay="indefinite"/>
                  </p:stCondLst>
                  <p:endCondLst>
                    <p:cond evt="onStopAudio" delay="0">
                      <p:tgtEl>
                        <p:sldTgt/>
                      </p:tgtEl>
                    </p:cond>
                  </p:endCondLst>
                </p:cTn>
                <p:tgtEl>
                  <p:spTgt spid="16"/>
                </p:tgtEl>
              </p:cMediaNode>
            </p:audio>
          </p:childTnLst>
        </p:cTn>
      </p:par>
    </p:tnLst>
    <p:bldLst>
      <p:bldP spid="6" grpId="0"/>
      <p:bldP spid="7" grpId="0"/>
      <p:bldP spid="8" grpId="0"/>
      <p:bldP spid="9" grpId="0"/>
      <p:bldP spid="10" grpId="0"/>
      <p:bldP spid="11" grpId="0"/>
      <p:bldP spid="12" grpId="0"/>
      <p:bldP spid="13"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1066800"/>
            <a:ext cx="8610600" cy="5334000"/>
          </a:xfrm>
        </p:spPr>
        <p:txBody>
          <a:bodyPr>
            <a:normAutofit/>
          </a:bodyPr>
          <a:lstStyle/>
          <a:p>
            <a:pPr algn="l" rtl="0"/>
            <a:r>
              <a:rPr lang="en-US" sz="2400" dirty="0"/>
              <a:t>Use your instinct. Where should the adverb go in these sentences?     </a:t>
            </a:r>
            <a:r>
              <a:rPr lang="en-US" sz="2400" b="1" dirty="0"/>
              <a:t>(Click to check)</a:t>
            </a:r>
          </a:p>
          <a:p>
            <a:pPr algn="l" rtl="0">
              <a:buNone/>
            </a:pPr>
            <a:r>
              <a:rPr lang="en-US" sz="2400" dirty="0"/>
              <a:t>1 He speaks three languages.                                             </a:t>
            </a:r>
            <a:r>
              <a:rPr lang="en-US" sz="2400" b="1" dirty="0"/>
              <a:t>fluently </a:t>
            </a:r>
          </a:p>
          <a:p>
            <a:pPr algn="l" rtl="0">
              <a:buNone/>
            </a:pPr>
            <a:endParaRPr lang="en-US" sz="2400" dirty="0"/>
          </a:p>
          <a:p>
            <a:pPr algn="l" rtl="0">
              <a:buNone/>
            </a:pPr>
            <a:r>
              <a:rPr lang="en-US" sz="2400" dirty="0"/>
              <a:t>2 I have breakfast during the week.                                  </a:t>
            </a:r>
            <a:r>
              <a:rPr lang="en-US" sz="2400" b="1" dirty="0"/>
              <a:t>hardly ever </a:t>
            </a:r>
          </a:p>
          <a:p>
            <a:pPr algn="l" rtl="0">
              <a:buNone/>
            </a:pPr>
            <a:endParaRPr lang="en-US" sz="2400" dirty="0"/>
          </a:p>
          <a:p>
            <a:pPr algn="l" rtl="0">
              <a:buNone/>
            </a:pPr>
            <a:r>
              <a:rPr lang="en-US" sz="2400" dirty="0"/>
              <a:t>3 My brother was in a car crash, but he wasn’t hurt.    </a:t>
            </a:r>
            <a:r>
              <a:rPr lang="en-US" sz="2400" b="1" dirty="0"/>
              <a:t>Fortunately</a:t>
            </a:r>
          </a:p>
          <a:p>
            <a:pPr algn="l" rtl="0">
              <a:buNone/>
            </a:pPr>
            <a:endParaRPr lang="en-US" sz="2400" dirty="0"/>
          </a:p>
          <a:p>
            <a:pPr algn="l" rtl="0">
              <a:buNone/>
            </a:pPr>
            <a:r>
              <a:rPr lang="en-US" sz="2400" dirty="0"/>
              <a:t>4 It’s often hot in Greece in July and August.                  </a:t>
            </a:r>
            <a:r>
              <a:rPr lang="en-US" sz="2400" b="1" dirty="0"/>
              <a:t>extremely </a:t>
            </a:r>
          </a:p>
          <a:p>
            <a:pPr algn="l" rtl="0">
              <a:buNone/>
            </a:pPr>
            <a:endParaRPr lang="en-US" sz="2400" dirty="0"/>
          </a:p>
          <a:p>
            <a:pPr algn="l" rtl="0">
              <a:buNone/>
            </a:pPr>
            <a:r>
              <a:rPr lang="en-US" sz="2400" dirty="0"/>
              <a:t>5 When I know the date, I’ll call you.                                </a:t>
            </a:r>
            <a:r>
              <a:rPr lang="en-US" sz="2400" b="1" dirty="0"/>
              <a:t>straight away</a:t>
            </a:r>
            <a:endParaRPr lang="ar-SY" sz="2400" dirty="0"/>
          </a:p>
        </p:txBody>
      </p:sp>
      <p:sp>
        <p:nvSpPr>
          <p:cNvPr id="4" name="عنوان 1"/>
          <p:cNvSpPr>
            <a:spLocks noGrp="1"/>
          </p:cNvSpPr>
          <p:nvPr>
            <p:ph type="title"/>
          </p:nvPr>
        </p:nvSpPr>
        <p:spPr>
          <a:xfrm>
            <a:off x="228600" y="274638"/>
            <a:ext cx="8458200" cy="639762"/>
          </a:xfrm>
          <a:solidFill>
            <a:schemeClr val="tx2">
              <a:lumMod val="60000"/>
              <a:lumOff val="40000"/>
            </a:schemeClr>
          </a:solidFill>
        </p:spPr>
        <p:txBody>
          <a:bodyPr>
            <a:noAutofit/>
          </a:bodyPr>
          <a:lstStyle/>
          <a:p>
            <a:pPr algn="l" rtl="0"/>
            <a:r>
              <a:rPr lang="en-US" sz="2800" b="1" dirty="0">
                <a:solidFill>
                  <a:schemeClr val="bg1"/>
                </a:solidFill>
              </a:rPr>
              <a:t>         Grammar    adverbs and adverbial phrases     p. 29</a:t>
            </a:r>
            <a:endParaRPr lang="ar-SY" sz="2800" b="1" dirty="0">
              <a:solidFill>
                <a:schemeClr val="bg1"/>
              </a:solidFill>
            </a:endParaRPr>
          </a:p>
        </p:txBody>
      </p:sp>
      <p:sp>
        <p:nvSpPr>
          <p:cNvPr id="5" name="مربع نص 4"/>
          <p:cNvSpPr txBox="1"/>
          <p:nvPr/>
        </p:nvSpPr>
        <p:spPr>
          <a:xfrm>
            <a:off x="304800" y="304800"/>
            <a:ext cx="609600" cy="523220"/>
          </a:xfrm>
          <a:prstGeom prst="rect">
            <a:avLst/>
          </a:prstGeom>
          <a:solidFill>
            <a:schemeClr val="bg1"/>
          </a:solidFill>
        </p:spPr>
        <p:txBody>
          <a:bodyPr wrap="square" rtlCol="1">
            <a:spAutoFit/>
          </a:bodyPr>
          <a:lstStyle/>
          <a:p>
            <a:r>
              <a:rPr lang="en-US" sz="2800" b="1" dirty="0">
                <a:solidFill>
                  <a:srgbClr val="0070C0"/>
                </a:solidFill>
              </a:rPr>
              <a:t>2C</a:t>
            </a:r>
            <a:endParaRPr lang="ar-SY" sz="3600" b="1" dirty="0">
              <a:solidFill>
                <a:srgbClr val="0070C0"/>
              </a:solidFill>
            </a:endParaRPr>
          </a:p>
        </p:txBody>
      </p:sp>
      <p:sp>
        <p:nvSpPr>
          <p:cNvPr id="6" name="مربع نص 5"/>
          <p:cNvSpPr txBox="1"/>
          <p:nvPr/>
        </p:nvSpPr>
        <p:spPr>
          <a:xfrm>
            <a:off x="381000" y="2286000"/>
            <a:ext cx="8305800" cy="461665"/>
          </a:xfrm>
          <a:prstGeom prst="rect">
            <a:avLst/>
          </a:prstGeom>
          <a:noFill/>
        </p:spPr>
        <p:txBody>
          <a:bodyPr wrap="square" rtlCol="1">
            <a:spAutoFit/>
          </a:bodyPr>
          <a:lstStyle/>
          <a:p>
            <a:pPr algn="l" rtl="0"/>
            <a:r>
              <a:rPr lang="en-US" sz="2400" b="1" i="1" dirty="0">
                <a:solidFill>
                  <a:srgbClr val="BA06AD"/>
                </a:solidFill>
              </a:rPr>
              <a:t>He speaks three languages fluently.</a:t>
            </a:r>
            <a:endParaRPr lang="ar-SY" sz="2400" b="1" i="1" dirty="0">
              <a:solidFill>
                <a:srgbClr val="BA06AD"/>
              </a:solidFill>
            </a:endParaRPr>
          </a:p>
        </p:txBody>
      </p:sp>
      <p:sp>
        <p:nvSpPr>
          <p:cNvPr id="7" name="مربع نص 6"/>
          <p:cNvSpPr txBox="1"/>
          <p:nvPr/>
        </p:nvSpPr>
        <p:spPr>
          <a:xfrm>
            <a:off x="381000" y="3200400"/>
            <a:ext cx="8305800" cy="461665"/>
          </a:xfrm>
          <a:prstGeom prst="rect">
            <a:avLst/>
          </a:prstGeom>
          <a:noFill/>
        </p:spPr>
        <p:txBody>
          <a:bodyPr wrap="square" rtlCol="1">
            <a:spAutoFit/>
          </a:bodyPr>
          <a:lstStyle/>
          <a:p>
            <a:pPr algn="l" rtl="0"/>
            <a:r>
              <a:rPr lang="en-US" sz="2400" b="1" i="1" dirty="0">
                <a:solidFill>
                  <a:srgbClr val="BA06AD"/>
                </a:solidFill>
              </a:rPr>
              <a:t>I hardly ever have breakfast during the week.</a:t>
            </a:r>
            <a:endParaRPr lang="ar-SY" sz="2400" b="1" i="1" dirty="0">
              <a:solidFill>
                <a:srgbClr val="BA06AD"/>
              </a:solidFill>
            </a:endParaRPr>
          </a:p>
        </p:txBody>
      </p:sp>
      <p:sp>
        <p:nvSpPr>
          <p:cNvPr id="8" name="مربع نص 7"/>
          <p:cNvSpPr txBox="1"/>
          <p:nvPr/>
        </p:nvSpPr>
        <p:spPr>
          <a:xfrm>
            <a:off x="381000" y="4038600"/>
            <a:ext cx="8305800" cy="461665"/>
          </a:xfrm>
          <a:prstGeom prst="rect">
            <a:avLst/>
          </a:prstGeom>
          <a:noFill/>
        </p:spPr>
        <p:txBody>
          <a:bodyPr wrap="square" rtlCol="1">
            <a:spAutoFit/>
          </a:bodyPr>
          <a:lstStyle/>
          <a:p>
            <a:pPr algn="l" rtl="0"/>
            <a:r>
              <a:rPr lang="en-US" sz="2400" b="1" i="1" dirty="0">
                <a:solidFill>
                  <a:srgbClr val="BA06AD"/>
                </a:solidFill>
              </a:rPr>
              <a:t>My brother was in a car crash, but fortunately he wasn’t hurt.</a:t>
            </a:r>
            <a:endParaRPr lang="ar-SY" sz="2400" b="1" i="1" dirty="0">
              <a:solidFill>
                <a:srgbClr val="BA06AD"/>
              </a:solidFill>
            </a:endParaRPr>
          </a:p>
        </p:txBody>
      </p:sp>
      <p:sp>
        <p:nvSpPr>
          <p:cNvPr id="9" name="مربع نص 8"/>
          <p:cNvSpPr txBox="1"/>
          <p:nvPr/>
        </p:nvSpPr>
        <p:spPr>
          <a:xfrm>
            <a:off x="381000" y="4953000"/>
            <a:ext cx="8305800" cy="461665"/>
          </a:xfrm>
          <a:prstGeom prst="rect">
            <a:avLst/>
          </a:prstGeom>
          <a:noFill/>
        </p:spPr>
        <p:txBody>
          <a:bodyPr wrap="square" rtlCol="1">
            <a:spAutoFit/>
          </a:bodyPr>
          <a:lstStyle/>
          <a:p>
            <a:pPr algn="l" rtl="0"/>
            <a:r>
              <a:rPr lang="en-US" sz="2400" b="1" i="1" dirty="0">
                <a:solidFill>
                  <a:srgbClr val="BA06AD"/>
                </a:solidFill>
              </a:rPr>
              <a:t>It’s often extremely hot in Greece in July and August.</a:t>
            </a:r>
            <a:endParaRPr lang="ar-SY" sz="2400" b="1" i="1" dirty="0">
              <a:solidFill>
                <a:srgbClr val="BA06AD"/>
              </a:solidFill>
            </a:endParaRPr>
          </a:p>
        </p:txBody>
      </p:sp>
      <p:sp>
        <p:nvSpPr>
          <p:cNvPr id="10" name="مربع نص 9"/>
          <p:cNvSpPr txBox="1"/>
          <p:nvPr/>
        </p:nvSpPr>
        <p:spPr>
          <a:xfrm>
            <a:off x="381000" y="5867400"/>
            <a:ext cx="8305800" cy="461665"/>
          </a:xfrm>
          <a:prstGeom prst="rect">
            <a:avLst/>
          </a:prstGeom>
          <a:noFill/>
        </p:spPr>
        <p:txBody>
          <a:bodyPr wrap="square" rtlCol="1">
            <a:spAutoFit/>
          </a:bodyPr>
          <a:lstStyle/>
          <a:p>
            <a:pPr algn="l" rtl="0"/>
            <a:r>
              <a:rPr lang="en-US" sz="2400" b="1" i="1" dirty="0">
                <a:solidFill>
                  <a:srgbClr val="BA06AD"/>
                </a:solidFill>
              </a:rPr>
              <a:t>When I know the date, I’ll call you straight away.</a:t>
            </a:r>
            <a:endParaRPr lang="ar-SY" sz="2400" b="1" i="1" dirty="0">
              <a:solidFill>
                <a:srgbClr val="BA06AD"/>
              </a:solidFill>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924800" y="1062335"/>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ox(i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ox(i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ox(in)">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2"/>
                    </p:tgtEl>
                  </p:cond>
                </p:stCondLst>
                <p:endSync evt="end" delay="0">
                  <p:rtn val="all"/>
                </p:endSync>
                <p:childTnLst>
                  <p:par>
                    <p:cTn id="29" fill="hold">
                      <p:stCondLst>
                        <p:cond delay="0"/>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49940" fill="hold"/>
                                        <p:tgtEl>
                                          <p:spTgt spid="2"/>
                                        </p:tgtEl>
                                      </p:cBhvr>
                                    </p:cmd>
                                  </p:childTnLst>
                                </p:cTn>
                              </p:par>
                            </p:childTnLst>
                          </p:cTn>
                        </p:par>
                      </p:childTnLst>
                    </p:cTn>
                  </p:par>
                </p:childTnLst>
              </p:cTn>
              <p:nextCondLst>
                <p:cond evt="onClick" delay="0">
                  <p:tgtEl>
                    <p:spTgt spid="2"/>
                  </p:tgtEl>
                </p:cond>
              </p:nextCondLst>
            </p:seq>
            <p:audio>
              <p:cMediaNode vol="80000">
                <p:cTn id="33" fill="hold" display="0">
                  <p:stCondLst>
                    <p:cond delay="indefinite"/>
                  </p:stCondLst>
                  <p:endCondLst>
                    <p:cond evt="onStopAudio" delay="0">
                      <p:tgtEl>
                        <p:sldTgt/>
                      </p:tgtEl>
                    </p:cond>
                  </p:endCondLst>
                </p:cTn>
                <p:tgtEl>
                  <p:spTgt spid="2"/>
                </p:tgtEl>
              </p:cMediaNode>
            </p:audio>
          </p:childTnLst>
        </p:cTn>
      </p:par>
    </p:tnLst>
    <p:bldLst>
      <p:bldP spid="6" grpId="0"/>
      <p:bldP spid="7" grpId="0"/>
      <p:bldP spid="8" grpId="0"/>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39762"/>
          </a:xfrm>
          <a:solidFill>
            <a:schemeClr val="accent4">
              <a:lumMod val="40000"/>
              <a:lumOff val="60000"/>
            </a:schemeClr>
          </a:solidFill>
        </p:spPr>
        <p:txBody>
          <a:bodyPr>
            <a:normAutofit/>
          </a:bodyPr>
          <a:lstStyle/>
          <a:p>
            <a:pPr algn="l" rtl="0"/>
            <a:r>
              <a:rPr lang="en-US" sz="3200" b="1" dirty="0"/>
              <a:t>2C   adverbs and adverbial phrases       p. 134</a:t>
            </a:r>
            <a:endParaRPr lang="ar-SY" sz="3200" dirty="0"/>
          </a:p>
        </p:txBody>
      </p:sp>
      <p:sp>
        <p:nvSpPr>
          <p:cNvPr id="3" name="عنصر نائب للمحتوى 2"/>
          <p:cNvSpPr>
            <a:spLocks noGrp="1"/>
          </p:cNvSpPr>
          <p:nvPr>
            <p:ph idx="1"/>
          </p:nvPr>
        </p:nvSpPr>
        <p:spPr>
          <a:xfrm>
            <a:off x="304800" y="1066800"/>
            <a:ext cx="8382000" cy="5486400"/>
          </a:xfrm>
        </p:spPr>
        <p:txBody>
          <a:bodyPr>
            <a:normAutofit/>
          </a:bodyPr>
          <a:lstStyle/>
          <a:p>
            <a:pPr algn="l" rtl="0">
              <a:spcBef>
                <a:spcPts val="0"/>
              </a:spcBef>
              <a:buFont typeface="Wingdings" pitchFamily="2" charset="2"/>
              <a:buChar char="Ø"/>
            </a:pPr>
            <a:r>
              <a:rPr lang="en-US" sz="2400" dirty="0"/>
              <a:t>Adverbs can </a:t>
            </a:r>
            <a:r>
              <a:rPr lang="en-US" sz="2400" b="1" dirty="0">
                <a:solidFill>
                  <a:schemeClr val="accent6">
                    <a:lumMod val="75000"/>
                  </a:schemeClr>
                </a:solidFill>
              </a:rPr>
              <a:t>describe an action</a:t>
            </a:r>
            <a:r>
              <a:rPr lang="en-US" sz="2400" dirty="0"/>
              <a:t> </a:t>
            </a:r>
            <a:r>
              <a:rPr lang="en-US" sz="2400" i="1" dirty="0"/>
              <a:t>(he walked </a:t>
            </a:r>
            <a:r>
              <a:rPr lang="en-US" sz="2400" b="1" i="1" dirty="0"/>
              <a:t>slowly</a:t>
            </a:r>
            <a:r>
              <a:rPr lang="en-US" sz="2400" i="1" dirty="0"/>
              <a:t>)</a:t>
            </a:r>
            <a:r>
              <a:rPr lang="en-US" sz="2400" dirty="0"/>
              <a:t> or </a:t>
            </a:r>
            <a:r>
              <a:rPr lang="en-US" sz="2400" b="1" dirty="0">
                <a:solidFill>
                  <a:schemeClr val="accent6">
                    <a:lumMod val="75000"/>
                  </a:schemeClr>
                </a:solidFill>
              </a:rPr>
              <a:t>modify adjectives or other adverbs</a:t>
            </a:r>
            <a:r>
              <a:rPr lang="en-US" sz="2400" dirty="0"/>
              <a:t> </a:t>
            </a:r>
            <a:r>
              <a:rPr lang="en-US" sz="2400" i="1" dirty="0"/>
              <a:t>(it's </a:t>
            </a:r>
            <a:r>
              <a:rPr lang="en-US" sz="2400" b="1" i="1" dirty="0"/>
              <a:t>incredibly</a:t>
            </a:r>
            <a:r>
              <a:rPr lang="en-US" sz="2400" i="1" dirty="0"/>
              <a:t> expensive, he works </a:t>
            </a:r>
            <a:r>
              <a:rPr lang="en-US" sz="2400" b="1" i="1" dirty="0"/>
              <a:t>very</a:t>
            </a:r>
            <a:r>
              <a:rPr lang="en-US" sz="2400" i="1" dirty="0"/>
              <a:t> hard).</a:t>
            </a:r>
            <a:r>
              <a:rPr lang="en-US" sz="2400" dirty="0"/>
              <a:t> </a:t>
            </a:r>
          </a:p>
          <a:p>
            <a:pPr algn="l" rtl="0">
              <a:spcBef>
                <a:spcPts val="0"/>
              </a:spcBef>
              <a:buFont typeface="Wingdings" pitchFamily="2" charset="2"/>
              <a:buChar char="Ø"/>
            </a:pPr>
            <a:r>
              <a:rPr lang="en-US" sz="2400" dirty="0"/>
              <a:t>They can either be one word </a:t>
            </a:r>
            <a:r>
              <a:rPr lang="en-US" sz="2400" i="1" dirty="0"/>
              <a:t>(often)</a:t>
            </a:r>
            <a:r>
              <a:rPr lang="en-US" sz="2400" dirty="0"/>
              <a:t> or a phrase </a:t>
            </a:r>
            <a:r>
              <a:rPr lang="en-US" sz="2400" i="1" dirty="0"/>
              <a:t>(once a week).</a:t>
            </a:r>
            <a:endParaRPr lang="en-US" sz="2400" dirty="0"/>
          </a:p>
          <a:p>
            <a:pPr algn="l" rtl="0">
              <a:buNone/>
            </a:pPr>
            <a:r>
              <a:rPr lang="en-US" sz="2400" dirty="0"/>
              <a:t>1. I don’t understand you when you speak </a:t>
            </a:r>
            <a:r>
              <a:rPr lang="en-US" sz="2400" b="1" dirty="0"/>
              <a:t>quickly</a:t>
            </a:r>
            <a:r>
              <a:rPr lang="en-US" sz="2400" dirty="0"/>
              <a:t>. The driver was </a:t>
            </a:r>
            <a:r>
              <a:rPr lang="en-US" sz="2400" b="1" dirty="0"/>
              <a:t>seriously</a:t>
            </a:r>
            <a:r>
              <a:rPr lang="en-US" sz="2400" dirty="0"/>
              <a:t> injured.</a:t>
            </a:r>
          </a:p>
          <a:p>
            <a:pPr algn="l" rtl="0">
              <a:buNone/>
            </a:pPr>
            <a:endParaRPr lang="en-US" sz="2400" dirty="0"/>
          </a:p>
          <a:p>
            <a:pPr algn="l" rtl="0">
              <a:buNone/>
            </a:pPr>
            <a:endParaRPr lang="en-US" sz="2400" dirty="0"/>
          </a:p>
          <a:p>
            <a:pPr algn="l" rtl="0">
              <a:buNone/>
            </a:pPr>
            <a:r>
              <a:rPr lang="en-US" sz="2400" dirty="0"/>
              <a:t>2. I </a:t>
            </a:r>
            <a:r>
              <a:rPr lang="en-US" sz="2400" b="1" dirty="0"/>
              <a:t>never</a:t>
            </a:r>
            <a:r>
              <a:rPr lang="en-US" sz="2400" dirty="0"/>
              <a:t> have breakfast. He’s </a:t>
            </a:r>
            <a:r>
              <a:rPr lang="en-US" sz="2400" b="1" dirty="0"/>
              <a:t>always</a:t>
            </a:r>
            <a:r>
              <a:rPr lang="en-US" sz="2400" dirty="0"/>
              <a:t> late.</a:t>
            </a:r>
          </a:p>
          <a:p>
            <a:pPr algn="l" rtl="0">
              <a:buNone/>
            </a:pPr>
            <a:endParaRPr lang="en-US" sz="2400" dirty="0"/>
          </a:p>
          <a:p>
            <a:pPr algn="l" rtl="0">
              <a:buNone/>
            </a:pPr>
            <a:endParaRPr lang="en-US" sz="2400" dirty="0"/>
          </a:p>
          <a:p>
            <a:pPr algn="l" rtl="0">
              <a:buNone/>
            </a:pPr>
            <a:r>
              <a:rPr lang="en-US" sz="2400" dirty="0"/>
              <a:t>3 They’ll be here </a:t>
            </a:r>
            <a:r>
              <a:rPr lang="en-US" sz="2400" b="1" dirty="0"/>
              <a:t>soon. </a:t>
            </a:r>
            <a:r>
              <a:rPr lang="en-US" sz="2400" dirty="0"/>
              <a:t>It rained </a:t>
            </a:r>
            <a:r>
              <a:rPr lang="en-US" sz="2400" b="1" dirty="0"/>
              <a:t>all day yesterday.</a:t>
            </a:r>
          </a:p>
        </p:txBody>
      </p:sp>
      <p:sp>
        <p:nvSpPr>
          <p:cNvPr id="4" name="مربع نص 3"/>
          <p:cNvSpPr txBox="1"/>
          <p:nvPr/>
        </p:nvSpPr>
        <p:spPr>
          <a:xfrm>
            <a:off x="381000" y="3352801"/>
            <a:ext cx="8305800" cy="1015663"/>
          </a:xfrm>
          <a:prstGeom prst="rect">
            <a:avLst/>
          </a:prstGeom>
          <a:solidFill>
            <a:schemeClr val="accent6">
              <a:lumMod val="20000"/>
              <a:lumOff val="80000"/>
            </a:schemeClr>
          </a:solidFill>
        </p:spPr>
        <p:txBody>
          <a:bodyPr wrap="square" rtlCol="1">
            <a:spAutoFit/>
          </a:bodyPr>
          <a:lstStyle/>
          <a:p>
            <a:pPr algn="l" rtl="0"/>
            <a:r>
              <a:rPr lang="en-US" sz="2000" b="1" dirty="0">
                <a:solidFill>
                  <a:srgbClr val="0070C0"/>
                </a:solidFill>
              </a:rPr>
              <a:t>Adverbs of manner</a:t>
            </a:r>
            <a:r>
              <a:rPr lang="en-US" sz="2000" b="1" dirty="0"/>
              <a:t> </a:t>
            </a:r>
            <a:r>
              <a:rPr lang="en-US" sz="2000" dirty="0"/>
              <a:t>(</a:t>
            </a:r>
            <a:r>
              <a:rPr lang="en-US" sz="2000" b="1" dirty="0"/>
              <a:t>how</a:t>
            </a:r>
            <a:r>
              <a:rPr lang="en-US" sz="2000" dirty="0"/>
              <a:t> somebody does something) usually go after the verb or phrase. However, with passive verbs they usually go in mid-position (before the main verb but after an auxiliary verb).</a:t>
            </a:r>
            <a:endParaRPr lang="ar-SY" sz="2000" dirty="0"/>
          </a:p>
        </p:txBody>
      </p:sp>
      <p:sp>
        <p:nvSpPr>
          <p:cNvPr id="5" name="مربع نص 4"/>
          <p:cNvSpPr txBox="1"/>
          <p:nvPr/>
        </p:nvSpPr>
        <p:spPr>
          <a:xfrm>
            <a:off x="457200" y="4724400"/>
            <a:ext cx="8229600" cy="707886"/>
          </a:xfrm>
          <a:prstGeom prst="rect">
            <a:avLst/>
          </a:prstGeom>
          <a:solidFill>
            <a:schemeClr val="accent6">
              <a:lumMod val="20000"/>
              <a:lumOff val="80000"/>
            </a:schemeClr>
          </a:solidFill>
        </p:spPr>
        <p:txBody>
          <a:bodyPr wrap="square" rtlCol="1">
            <a:spAutoFit/>
          </a:bodyPr>
          <a:lstStyle/>
          <a:p>
            <a:pPr algn="l" rtl="0"/>
            <a:r>
              <a:rPr lang="en-US" sz="2000" b="1" dirty="0">
                <a:solidFill>
                  <a:srgbClr val="0070C0"/>
                </a:solidFill>
              </a:rPr>
              <a:t>Adverbs of frequency </a:t>
            </a:r>
            <a:r>
              <a:rPr lang="en-US" sz="2000" dirty="0"/>
              <a:t>go before the main verb but after the verb </a:t>
            </a:r>
            <a:r>
              <a:rPr lang="en-US" sz="2000" i="1" dirty="0"/>
              <a:t>to be.</a:t>
            </a:r>
            <a:r>
              <a:rPr lang="en-US" sz="2000" dirty="0"/>
              <a:t/>
            </a:r>
            <a:br>
              <a:rPr lang="en-US" sz="2000" dirty="0"/>
            </a:br>
            <a:r>
              <a:rPr lang="en-US" sz="2000" i="1" dirty="0"/>
              <a:t>     sometimes / usually / normally</a:t>
            </a:r>
            <a:r>
              <a:rPr lang="en-US" sz="2000" dirty="0"/>
              <a:t> can go at the beginning of a sentence too.</a:t>
            </a:r>
            <a:endParaRPr lang="ar-SY" sz="2000" dirty="0"/>
          </a:p>
        </p:txBody>
      </p:sp>
      <p:sp>
        <p:nvSpPr>
          <p:cNvPr id="6" name="مربع نص 5"/>
          <p:cNvSpPr txBox="1"/>
          <p:nvPr/>
        </p:nvSpPr>
        <p:spPr>
          <a:xfrm>
            <a:off x="457200" y="6019800"/>
            <a:ext cx="8229600" cy="400110"/>
          </a:xfrm>
          <a:prstGeom prst="rect">
            <a:avLst/>
          </a:prstGeom>
          <a:solidFill>
            <a:schemeClr val="accent6">
              <a:lumMod val="20000"/>
              <a:lumOff val="80000"/>
            </a:schemeClr>
          </a:solidFill>
        </p:spPr>
        <p:txBody>
          <a:bodyPr wrap="square" rtlCol="1">
            <a:spAutoFit/>
          </a:bodyPr>
          <a:lstStyle/>
          <a:p>
            <a:pPr algn="l" rtl="0">
              <a:buNone/>
            </a:pPr>
            <a:r>
              <a:rPr lang="en-US" sz="2000" b="1" dirty="0">
                <a:solidFill>
                  <a:srgbClr val="0070C0"/>
                </a:solidFill>
              </a:rPr>
              <a:t>Adverbs of time </a:t>
            </a:r>
            <a:r>
              <a:rPr lang="en-US" sz="2000" dirty="0"/>
              <a:t>usually go at the end of a sentence or clause.</a:t>
            </a:r>
            <a:endParaRPr lang="ar-SY" sz="2000" dirty="0"/>
          </a:p>
        </p:txBody>
      </p:sp>
      <p:sp>
        <p:nvSpPr>
          <p:cNvPr id="7" name="نجمة ذات 5 نقاط 6"/>
          <p:cNvSpPr/>
          <p:nvPr/>
        </p:nvSpPr>
        <p:spPr>
          <a:xfrm>
            <a:off x="533400" y="5105400"/>
            <a:ext cx="228600" cy="228600"/>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Y"/>
          </a:p>
        </p:txBody>
      </p:sp>
      <p:pic>
        <p:nvPicPr>
          <p:cNvPr id="8"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229600" y="3810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ox(in)">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ox(in)">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8"/>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clickEffect">
                                  <p:stCondLst>
                                    <p:cond delay="0"/>
                                  </p:stCondLst>
                                  <p:childTnLst>
                                    <p:cmd type="call" cmd="playFrom(0.0)">
                                      <p:cBhvr>
                                        <p:cTn id="25" dur="300164" fill="hold"/>
                                        <p:tgtEl>
                                          <p:spTgt spid="8"/>
                                        </p:tgtEl>
                                      </p:cBhvr>
                                    </p:cmd>
                                  </p:childTnLst>
                                </p:cTn>
                              </p:par>
                            </p:childTnLst>
                          </p:cTn>
                        </p:par>
                      </p:childTnLst>
                    </p:cTn>
                  </p:par>
                </p:childTnLst>
              </p:cTn>
              <p:nextCondLst>
                <p:cond evt="onClick" delay="0">
                  <p:tgtEl>
                    <p:spTgt spid="8"/>
                  </p:tgtEl>
                </p:cond>
              </p:nextCondLst>
            </p:seq>
            <p:audio>
              <p:cMediaNode vol="80000">
                <p:cTn id="26" fill="hold" display="0">
                  <p:stCondLst>
                    <p:cond delay="indefinite"/>
                  </p:stCondLst>
                  <p:endCondLst>
                    <p:cond evt="onStopAudio" delay="0">
                      <p:tgtEl>
                        <p:sldTgt/>
                      </p:tgtEl>
                    </p:cond>
                  </p:endCondLst>
                </p:cTn>
                <p:tgtEl>
                  <p:spTgt spid="8"/>
                </p:tgtEl>
              </p:cMediaNode>
            </p:audio>
          </p:childTnLst>
        </p:cTn>
      </p:par>
    </p:tnLst>
    <p:bldLst>
      <p:bldP spid="4" grpId="0" animBg="1"/>
      <p:bldP spid="5" grpId="0" animBg="1"/>
      <p:bldP spid="6"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39762"/>
          </a:xfrm>
          <a:solidFill>
            <a:schemeClr val="accent4">
              <a:lumMod val="40000"/>
              <a:lumOff val="60000"/>
            </a:schemeClr>
          </a:solidFill>
        </p:spPr>
        <p:txBody>
          <a:bodyPr>
            <a:normAutofit/>
          </a:bodyPr>
          <a:lstStyle/>
          <a:p>
            <a:pPr algn="l" rtl="0"/>
            <a:r>
              <a:rPr lang="en-US" sz="3200" b="1" dirty="0"/>
              <a:t>2C   adverbs and adverbial phrases       p. 134</a:t>
            </a:r>
            <a:endParaRPr lang="ar-SY" sz="3200" dirty="0"/>
          </a:p>
        </p:txBody>
      </p:sp>
      <p:sp>
        <p:nvSpPr>
          <p:cNvPr id="3" name="عنصر نائب للمحتوى 2"/>
          <p:cNvSpPr>
            <a:spLocks noGrp="1"/>
          </p:cNvSpPr>
          <p:nvPr>
            <p:ph idx="1"/>
          </p:nvPr>
        </p:nvSpPr>
        <p:spPr>
          <a:xfrm>
            <a:off x="457200" y="990600"/>
            <a:ext cx="8229600" cy="5135563"/>
          </a:xfrm>
        </p:spPr>
        <p:txBody>
          <a:bodyPr>
            <a:normAutofit/>
          </a:bodyPr>
          <a:lstStyle/>
          <a:p>
            <a:pPr algn="l" rtl="0">
              <a:buNone/>
            </a:pPr>
            <a:r>
              <a:rPr lang="en-US" sz="2400" dirty="0"/>
              <a:t>4. I’ve </a:t>
            </a:r>
            <a:r>
              <a:rPr lang="en-US" sz="2400" b="1" dirty="0"/>
              <a:t>nearly </a:t>
            </a:r>
            <a:r>
              <a:rPr lang="en-US" sz="2400" dirty="0"/>
              <a:t>finished. We’re </a:t>
            </a:r>
            <a:r>
              <a:rPr lang="en-US" sz="2400" b="1" dirty="0"/>
              <a:t>incredibly </a:t>
            </a:r>
            <a:r>
              <a:rPr lang="en-US" sz="2400" dirty="0"/>
              <a:t>tired. He works </a:t>
            </a:r>
            <a:r>
              <a:rPr lang="en-US" sz="2400" b="1" dirty="0"/>
              <a:t>a lot.</a:t>
            </a:r>
          </a:p>
          <a:p>
            <a:pPr algn="l" rtl="0">
              <a:buNone/>
            </a:pPr>
            <a:endParaRPr lang="en-US" sz="2400" b="1" dirty="0"/>
          </a:p>
          <a:p>
            <a:pPr algn="l" rtl="0">
              <a:buNone/>
            </a:pPr>
            <a:endParaRPr lang="en-US" sz="2400" b="1" dirty="0"/>
          </a:p>
          <a:p>
            <a:pPr algn="l" rtl="0">
              <a:buNone/>
            </a:pPr>
            <a:endParaRPr lang="en-US" sz="2400" b="1" dirty="0"/>
          </a:p>
          <a:p>
            <a:pPr algn="l" rtl="0">
              <a:buNone/>
            </a:pPr>
            <a:endParaRPr lang="en-US" sz="2400" dirty="0"/>
          </a:p>
          <a:p>
            <a:pPr algn="l" rtl="0">
              <a:buNone/>
            </a:pPr>
            <a:endParaRPr lang="en-US" sz="2400" dirty="0"/>
          </a:p>
          <a:p>
            <a:pPr algn="l" rtl="0">
              <a:buNone/>
            </a:pPr>
            <a:r>
              <a:rPr lang="en-US" sz="2400" dirty="0"/>
              <a:t>5. </a:t>
            </a:r>
            <a:r>
              <a:rPr lang="en-US" sz="2400" b="1" dirty="0"/>
              <a:t>Unfortunately, </a:t>
            </a:r>
            <a:r>
              <a:rPr lang="en-US" sz="2400" dirty="0"/>
              <a:t>we arrived half an hour late. </a:t>
            </a:r>
            <a:r>
              <a:rPr lang="en-US" sz="2400" b="1" dirty="0"/>
              <a:t>Ideally, </a:t>
            </a:r>
            <a:r>
              <a:rPr lang="en-US" sz="2400" dirty="0"/>
              <a:t>we should leave at 10.00.</a:t>
            </a:r>
          </a:p>
          <a:p>
            <a:pPr algn="l" rtl="0">
              <a:buNone/>
            </a:pPr>
            <a:endParaRPr lang="en-US" sz="2400" dirty="0"/>
          </a:p>
        </p:txBody>
      </p:sp>
      <p:sp>
        <p:nvSpPr>
          <p:cNvPr id="4" name="مربع نص 3"/>
          <p:cNvSpPr txBox="1"/>
          <p:nvPr/>
        </p:nvSpPr>
        <p:spPr>
          <a:xfrm>
            <a:off x="381000" y="1371600"/>
            <a:ext cx="8458200" cy="2246769"/>
          </a:xfrm>
          <a:prstGeom prst="rect">
            <a:avLst/>
          </a:prstGeom>
          <a:solidFill>
            <a:schemeClr val="accent6">
              <a:lumMod val="20000"/>
              <a:lumOff val="80000"/>
            </a:schemeClr>
          </a:solidFill>
        </p:spPr>
        <p:txBody>
          <a:bodyPr wrap="square" rtlCol="1">
            <a:spAutoFit/>
          </a:bodyPr>
          <a:lstStyle/>
          <a:p>
            <a:pPr algn="l" rtl="0"/>
            <a:r>
              <a:rPr lang="en-US" sz="2000" b="1" dirty="0">
                <a:solidFill>
                  <a:srgbClr val="0070C0"/>
                </a:solidFill>
              </a:rPr>
              <a:t>Adverbs of degree</a:t>
            </a:r>
            <a:r>
              <a:rPr lang="en-US" sz="2000" dirty="0"/>
              <a:t> (which describe how much something is done or to modify an adjective).</a:t>
            </a:r>
            <a:br>
              <a:rPr lang="en-US" sz="2000" dirty="0"/>
            </a:br>
            <a:r>
              <a:rPr lang="en-US" sz="2000" i="1" dirty="0"/>
              <a:t>• </a:t>
            </a:r>
            <a:r>
              <a:rPr lang="en-US" sz="2000" b="1" i="1" dirty="0"/>
              <a:t>extremely</a:t>
            </a:r>
            <a:r>
              <a:rPr lang="en-US" sz="2000" i="1" dirty="0"/>
              <a:t>, </a:t>
            </a:r>
            <a:r>
              <a:rPr lang="en-US" sz="2000" b="1" i="1" dirty="0"/>
              <a:t>incredibly</a:t>
            </a:r>
            <a:r>
              <a:rPr lang="en-US" sz="2000" i="1" dirty="0"/>
              <a:t>, </a:t>
            </a:r>
            <a:r>
              <a:rPr lang="en-US" sz="2000" b="1" i="1" dirty="0"/>
              <a:t>very</a:t>
            </a:r>
            <a:r>
              <a:rPr lang="en-US" sz="2000" i="1" dirty="0"/>
              <a:t>,</a:t>
            </a:r>
            <a:r>
              <a:rPr lang="en-US" sz="2000" dirty="0"/>
              <a:t> etc. are used with  adjectives and adverbs and go before them.</a:t>
            </a:r>
            <a:br>
              <a:rPr lang="en-US" sz="2000" dirty="0"/>
            </a:br>
            <a:r>
              <a:rPr lang="en-US" sz="2000" i="1" dirty="0"/>
              <a:t>• </a:t>
            </a:r>
            <a:r>
              <a:rPr lang="en-US" sz="2000" b="1" i="1" dirty="0"/>
              <a:t>much</a:t>
            </a:r>
            <a:r>
              <a:rPr lang="en-US" sz="2000" dirty="0"/>
              <a:t> and </a:t>
            </a:r>
            <a:r>
              <a:rPr lang="en-US" sz="2000" b="1" i="1" dirty="0"/>
              <a:t>a lot</a:t>
            </a:r>
            <a:r>
              <a:rPr lang="en-US" sz="2000" dirty="0"/>
              <a:t> are often used with verbs and go after the verb or verb phrase.</a:t>
            </a:r>
            <a:br>
              <a:rPr lang="en-US" sz="2000" dirty="0"/>
            </a:br>
            <a:r>
              <a:rPr lang="en-US" sz="2000" i="1" dirty="0"/>
              <a:t>• </a:t>
            </a:r>
            <a:r>
              <a:rPr lang="en-US" sz="2000" b="1" i="1" dirty="0"/>
              <a:t>a little</a:t>
            </a:r>
            <a:r>
              <a:rPr lang="en-US" sz="2000" i="1" dirty="0"/>
              <a:t> / </a:t>
            </a:r>
            <a:r>
              <a:rPr lang="en-US" sz="2000" b="1" i="1" dirty="0"/>
              <a:t>a bit</a:t>
            </a:r>
            <a:r>
              <a:rPr lang="en-US" sz="2000" dirty="0"/>
              <a:t> can be used with adjectives or verbs, e.g. </a:t>
            </a:r>
            <a:r>
              <a:rPr lang="en-US" sz="2000" i="1" dirty="0"/>
              <a:t>I’m a bit tired. She sleeps a bit in the afternoon.</a:t>
            </a:r>
            <a:endParaRPr lang="ar-SY" sz="2000" dirty="0"/>
          </a:p>
        </p:txBody>
      </p:sp>
      <p:sp>
        <p:nvSpPr>
          <p:cNvPr id="6" name="مربع نص 5"/>
          <p:cNvSpPr txBox="1"/>
          <p:nvPr/>
        </p:nvSpPr>
        <p:spPr>
          <a:xfrm>
            <a:off x="457200" y="4419600"/>
            <a:ext cx="8305800" cy="1631216"/>
          </a:xfrm>
          <a:prstGeom prst="rect">
            <a:avLst/>
          </a:prstGeom>
          <a:solidFill>
            <a:schemeClr val="accent6">
              <a:lumMod val="20000"/>
              <a:lumOff val="80000"/>
            </a:schemeClr>
          </a:solidFill>
        </p:spPr>
        <p:txBody>
          <a:bodyPr wrap="square" rtlCol="1">
            <a:spAutoFit/>
          </a:bodyPr>
          <a:lstStyle/>
          <a:p>
            <a:pPr algn="l" rtl="0"/>
            <a:r>
              <a:rPr lang="en-US" sz="2000" b="1" dirty="0">
                <a:solidFill>
                  <a:srgbClr val="0070C0"/>
                </a:solidFill>
              </a:rPr>
              <a:t>Comment adverbs</a:t>
            </a:r>
            <a:r>
              <a:rPr lang="en-US" sz="2000" b="1" dirty="0"/>
              <a:t> </a:t>
            </a:r>
            <a:r>
              <a:rPr lang="en-US" sz="2000" dirty="0"/>
              <a:t>(which give the speaker’s opinion) usually go at the beginning of a sentence or clause. Other common comment adjectives are </a:t>
            </a:r>
            <a:r>
              <a:rPr lang="en-US" sz="2000" b="1" i="1" dirty="0"/>
              <a:t>luckily</a:t>
            </a:r>
            <a:r>
              <a:rPr lang="en-US" sz="2000" i="1" dirty="0"/>
              <a:t>, </a:t>
            </a:r>
            <a:r>
              <a:rPr lang="en-US" sz="2000" b="1" i="1" dirty="0"/>
              <a:t>clearly</a:t>
            </a:r>
            <a:r>
              <a:rPr lang="en-US" sz="2000" i="1" dirty="0"/>
              <a:t>, </a:t>
            </a:r>
            <a:r>
              <a:rPr lang="en-US" sz="2000" b="1" i="1" dirty="0"/>
              <a:t>obviously</a:t>
            </a:r>
            <a:r>
              <a:rPr lang="en-US" sz="2000" i="1" dirty="0"/>
              <a:t>, </a:t>
            </a:r>
            <a:r>
              <a:rPr lang="en-US" sz="2000" b="1" i="1" dirty="0"/>
              <a:t>apparently</a:t>
            </a:r>
            <a:r>
              <a:rPr lang="en-US" sz="2000" i="1" dirty="0"/>
              <a:t>,</a:t>
            </a:r>
            <a:r>
              <a:rPr lang="en-US" sz="2000" dirty="0"/>
              <a:t> etc.</a:t>
            </a:r>
            <a:br>
              <a:rPr lang="en-US" sz="2000" dirty="0"/>
            </a:br>
            <a:r>
              <a:rPr lang="en-US" sz="2000" dirty="0"/>
              <a:t>        Most other adverbs go in mid-position, e.g. </a:t>
            </a:r>
            <a:r>
              <a:rPr lang="en-US" sz="2000" i="1" dirty="0"/>
              <a:t>I </a:t>
            </a:r>
            <a:r>
              <a:rPr lang="en-US" sz="2000" b="1" i="1" dirty="0"/>
              <a:t>just</a:t>
            </a:r>
            <a:r>
              <a:rPr lang="en-US" sz="2000" i="1" dirty="0"/>
              <a:t> need ten more minutes. She didn’t </a:t>
            </a:r>
            <a:r>
              <a:rPr lang="en-US" sz="2000" b="1" i="1" dirty="0"/>
              <a:t>even</a:t>
            </a:r>
            <a:r>
              <a:rPr lang="en-US" sz="2000" i="1" dirty="0"/>
              <a:t> say goodbye.</a:t>
            </a:r>
            <a:endParaRPr lang="ar-SY" sz="2000" dirty="0"/>
          </a:p>
        </p:txBody>
      </p:sp>
      <p:sp>
        <p:nvSpPr>
          <p:cNvPr id="7" name="نجمة ذات 5 نقاط 6"/>
          <p:cNvSpPr/>
          <p:nvPr/>
        </p:nvSpPr>
        <p:spPr>
          <a:xfrm>
            <a:off x="609600" y="5410200"/>
            <a:ext cx="304800" cy="228600"/>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Y"/>
          </a:p>
        </p:txBody>
      </p:sp>
      <p:pic>
        <p:nvPicPr>
          <p:cNvPr id="5"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229600" y="4191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ox(in)">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5"/>
                    </p:tgtEl>
                  </p:cond>
                </p:stCondLst>
                <p:endSync evt="end" delay="0">
                  <p:rtn val="all"/>
                </p:endSync>
                <p:childTnLst>
                  <p:par>
                    <p:cTn id="17" fill="hold">
                      <p:stCondLst>
                        <p:cond delay="0"/>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158981" fill="hold"/>
                                        <p:tgtEl>
                                          <p:spTgt spid="5"/>
                                        </p:tgtEl>
                                      </p:cBhvr>
                                    </p:cmd>
                                  </p:childTnLst>
                                </p:cTn>
                              </p:par>
                            </p:childTnLst>
                          </p:cTn>
                        </p:par>
                      </p:childTnLst>
                    </p:cTn>
                  </p:par>
                </p:childTnLst>
              </p:cTn>
              <p:nextCondLst>
                <p:cond evt="onClick" delay="0">
                  <p:tgtEl>
                    <p:spTgt spid="5"/>
                  </p:tgtEl>
                </p:cond>
              </p:nextCondLst>
            </p:seq>
            <p:audio>
              <p:cMediaNode vol="80000">
                <p:cTn id="21" fill="hold" display="0">
                  <p:stCondLst>
                    <p:cond delay="indefinite"/>
                  </p:stCondLst>
                  <p:endCondLst>
                    <p:cond evt="onStopAudio" delay="0">
                      <p:tgtEl>
                        <p:sldTgt/>
                      </p:tgtEl>
                    </p:cond>
                  </p:endCondLst>
                </p:cTn>
                <p:tgtEl>
                  <p:spTgt spid="5"/>
                </p:tgtEl>
              </p:cMediaNode>
            </p:audio>
          </p:childTnLst>
        </p:cTn>
      </p:par>
    </p:tnLst>
    <p:bldLst>
      <p:bldP spid="4" grpId="0" animBg="1"/>
      <p:bldP spid="6"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274638"/>
            <a:ext cx="8305800" cy="639762"/>
          </a:xfrm>
          <a:solidFill>
            <a:schemeClr val="accent3">
              <a:lumMod val="40000"/>
              <a:lumOff val="60000"/>
            </a:schemeClr>
          </a:solidFill>
        </p:spPr>
        <p:txBody>
          <a:bodyPr>
            <a:normAutofit/>
          </a:bodyPr>
          <a:lstStyle/>
          <a:p>
            <a:pPr algn="l" rtl="0"/>
            <a:r>
              <a:rPr lang="en-US" sz="3200" b="1" dirty="0">
                <a:solidFill>
                  <a:srgbClr val="0070C0"/>
                </a:solidFill>
              </a:rPr>
              <a:t>2C                    Grammar Bank                p. 135</a:t>
            </a:r>
            <a:endParaRPr lang="ar-SY" sz="3200" dirty="0">
              <a:solidFill>
                <a:srgbClr val="0070C0"/>
              </a:solidFill>
            </a:endParaRPr>
          </a:p>
        </p:txBody>
      </p:sp>
      <p:sp>
        <p:nvSpPr>
          <p:cNvPr id="3" name="عنصر نائب للمحتوى 2"/>
          <p:cNvSpPr>
            <a:spLocks noGrp="1"/>
          </p:cNvSpPr>
          <p:nvPr>
            <p:ph idx="1"/>
          </p:nvPr>
        </p:nvSpPr>
        <p:spPr>
          <a:xfrm>
            <a:off x="304800" y="1066800"/>
            <a:ext cx="8382000" cy="5059363"/>
          </a:xfrm>
        </p:spPr>
        <p:txBody>
          <a:bodyPr>
            <a:noAutofit/>
          </a:bodyPr>
          <a:lstStyle/>
          <a:p>
            <a:pPr marL="457200" indent="-457200" algn="l" rtl="0">
              <a:buAutoNum type="alphaLcPeriod"/>
            </a:pPr>
            <a:r>
              <a:rPr lang="en-US" sz="2400" dirty="0"/>
              <a:t>Underline the adverb(s) or adverbial phrase(s) and correct the sentences which are wrong. (Click to check)</a:t>
            </a:r>
          </a:p>
          <a:p>
            <a:pPr marL="457200" indent="-457200" algn="l" rtl="0">
              <a:buNone/>
            </a:pPr>
            <a:r>
              <a:rPr lang="en-US" sz="2400" dirty="0"/>
              <a:t>We’re going to be unfortunately late. </a:t>
            </a:r>
            <a:r>
              <a:rPr lang="en-US" sz="2400" dirty="0">
                <a:solidFill>
                  <a:srgbClr val="0070C0"/>
                </a:solidFill>
              </a:rPr>
              <a:t>X</a:t>
            </a:r>
            <a:endParaRPr lang="en-US" sz="2400" dirty="0"/>
          </a:p>
          <a:p>
            <a:pPr marL="457200" indent="-457200" algn="l" rtl="0">
              <a:buNone/>
            </a:pPr>
            <a:r>
              <a:rPr lang="en-US" sz="2400" i="1" dirty="0">
                <a:solidFill>
                  <a:srgbClr val="0070C0"/>
                </a:solidFill>
              </a:rPr>
              <a:t>Unfortunately, we’re going to be late.</a:t>
            </a:r>
          </a:p>
          <a:p>
            <a:pPr marL="457200" indent="-457200" algn="l" rtl="0">
              <a:buNone/>
            </a:pPr>
            <a:r>
              <a:rPr lang="en-US" sz="2400" dirty="0"/>
              <a:t>We rarely go to bed before 11.30. </a:t>
            </a:r>
            <a:r>
              <a:rPr lang="en-US" sz="2400" dirty="0">
                <a:solidFill>
                  <a:srgbClr val="0070C0"/>
                </a:solidFill>
              </a:rPr>
              <a:t>✓</a:t>
            </a:r>
          </a:p>
          <a:p>
            <a:pPr marL="457200" indent="-457200" algn="l" rtl="0">
              <a:buNone/>
            </a:pPr>
            <a:r>
              <a:rPr lang="en-US" sz="2400" dirty="0"/>
              <a:t>1. She likes very much the theatre.</a:t>
            </a:r>
          </a:p>
          <a:p>
            <a:pPr marL="457200" indent="-457200" algn="l" rtl="0">
              <a:buNone/>
            </a:pPr>
            <a:r>
              <a:rPr lang="en-US" sz="2400" dirty="0"/>
              <a:t>2. Dave was late for work yesterday.</a:t>
            </a:r>
          </a:p>
          <a:p>
            <a:pPr marL="457200" indent="-457200" algn="l" rtl="0">
              <a:buNone/>
            </a:pPr>
            <a:r>
              <a:rPr lang="en-US" sz="2400" dirty="0"/>
              <a:t>3. Immediately the ambulance arrived.</a:t>
            </a:r>
          </a:p>
          <a:p>
            <a:pPr marL="457200" indent="-457200" algn="l" rtl="0">
              <a:buNone/>
            </a:pPr>
            <a:r>
              <a:rPr lang="en-US" sz="2400" dirty="0"/>
              <a:t>4. They go usually jogging after work.</a:t>
            </a:r>
          </a:p>
          <a:p>
            <a:pPr marL="457200" indent="-457200" algn="l" rtl="0">
              <a:buNone/>
            </a:pPr>
            <a:r>
              <a:rPr lang="en-US" sz="2400" dirty="0"/>
              <a:t>5. I was extremely tired last night.</a:t>
            </a:r>
          </a:p>
        </p:txBody>
      </p:sp>
      <p:sp>
        <p:nvSpPr>
          <p:cNvPr id="4" name="مربع نص 3"/>
          <p:cNvSpPr txBox="1"/>
          <p:nvPr/>
        </p:nvSpPr>
        <p:spPr>
          <a:xfrm>
            <a:off x="4572000" y="3200400"/>
            <a:ext cx="4267200" cy="400110"/>
          </a:xfrm>
          <a:prstGeom prst="rect">
            <a:avLst/>
          </a:prstGeom>
          <a:noFill/>
        </p:spPr>
        <p:txBody>
          <a:bodyPr wrap="square" rtlCol="1">
            <a:spAutoFit/>
          </a:bodyPr>
          <a:lstStyle/>
          <a:p>
            <a:pPr algn="l" rtl="0"/>
            <a:r>
              <a:rPr lang="en-US" sz="2000" b="1" i="1" dirty="0">
                <a:solidFill>
                  <a:srgbClr val="0070C0"/>
                </a:solidFill>
              </a:rPr>
              <a:t>X She likes the theatre very much.</a:t>
            </a:r>
            <a:endParaRPr lang="ar-SY" sz="2000" b="1" i="1" dirty="0">
              <a:solidFill>
                <a:srgbClr val="0070C0"/>
              </a:solidFill>
            </a:endParaRPr>
          </a:p>
        </p:txBody>
      </p:sp>
      <p:sp>
        <p:nvSpPr>
          <p:cNvPr id="5" name="مربع نص 4"/>
          <p:cNvSpPr txBox="1"/>
          <p:nvPr/>
        </p:nvSpPr>
        <p:spPr>
          <a:xfrm>
            <a:off x="4940968" y="3639978"/>
            <a:ext cx="1066800" cy="461665"/>
          </a:xfrm>
          <a:prstGeom prst="rect">
            <a:avLst/>
          </a:prstGeom>
          <a:noFill/>
        </p:spPr>
        <p:txBody>
          <a:bodyPr wrap="square" rtlCol="1">
            <a:spAutoFit/>
          </a:bodyPr>
          <a:lstStyle/>
          <a:p>
            <a:pPr algn="l" rtl="0"/>
            <a:r>
              <a:rPr lang="en-US" sz="2400" dirty="0">
                <a:solidFill>
                  <a:srgbClr val="0070C0"/>
                </a:solidFill>
              </a:rPr>
              <a:t>✓</a:t>
            </a:r>
            <a:endParaRPr lang="ar-SY" sz="2200" b="1" i="1" dirty="0">
              <a:solidFill>
                <a:srgbClr val="0070C0"/>
              </a:solidFill>
            </a:endParaRPr>
          </a:p>
        </p:txBody>
      </p:sp>
      <p:sp>
        <p:nvSpPr>
          <p:cNvPr id="6" name="مربع نص 5"/>
          <p:cNvSpPr txBox="1"/>
          <p:nvPr/>
        </p:nvSpPr>
        <p:spPr>
          <a:xfrm>
            <a:off x="5105400" y="4114800"/>
            <a:ext cx="3886200" cy="369332"/>
          </a:xfrm>
          <a:prstGeom prst="rect">
            <a:avLst/>
          </a:prstGeom>
          <a:noFill/>
        </p:spPr>
        <p:txBody>
          <a:bodyPr wrap="square" rtlCol="1">
            <a:spAutoFit/>
          </a:bodyPr>
          <a:lstStyle/>
          <a:p>
            <a:pPr algn="l" rtl="0"/>
            <a:r>
              <a:rPr lang="en-US" b="1" i="1" dirty="0">
                <a:solidFill>
                  <a:srgbClr val="0070C0"/>
                </a:solidFill>
              </a:rPr>
              <a:t>X The ambulance arrived immediately. </a:t>
            </a:r>
            <a:endParaRPr lang="ar-SY" b="1" i="1" dirty="0">
              <a:solidFill>
                <a:srgbClr val="0070C0"/>
              </a:solidFill>
            </a:endParaRPr>
          </a:p>
        </p:txBody>
      </p:sp>
      <p:sp>
        <p:nvSpPr>
          <p:cNvPr id="7" name="مربع نص 6"/>
          <p:cNvSpPr txBox="1"/>
          <p:nvPr/>
        </p:nvSpPr>
        <p:spPr>
          <a:xfrm>
            <a:off x="4876800" y="4572000"/>
            <a:ext cx="4114800" cy="430887"/>
          </a:xfrm>
          <a:prstGeom prst="rect">
            <a:avLst/>
          </a:prstGeom>
          <a:noFill/>
        </p:spPr>
        <p:txBody>
          <a:bodyPr wrap="square" rtlCol="1">
            <a:spAutoFit/>
          </a:bodyPr>
          <a:lstStyle/>
          <a:p>
            <a:pPr algn="l" rtl="0"/>
            <a:r>
              <a:rPr lang="en-US" sz="2200" b="1" i="1" dirty="0">
                <a:solidFill>
                  <a:srgbClr val="0070C0"/>
                </a:solidFill>
              </a:rPr>
              <a:t>X </a:t>
            </a:r>
            <a:r>
              <a:rPr lang="en-US" sz="2000" b="1" i="1" dirty="0">
                <a:solidFill>
                  <a:srgbClr val="0070C0"/>
                </a:solidFill>
              </a:rPr>
              <a:t>They usually go jogging after work.</a:t>
            </a:r>
            <a:endParaRPr lang="ar-SY" sz="2200" b="1" i="1" dirty="0">
              <a:solidFill>
                <a:srgbClr val="0070C0"/>
              </a:solidFill>
            </a:endParaRPr>
          </a:p>
        </p:txBody>
      </p:sp>
      <p:sp>
        <p:nvSpPr>
          <p:cNvPr id="8" name="مربع نص 7"/>
          <p:cNvSpPr txBox="1"/>
          <p:nvPr/>
        </p:nvSpPr>
        <p:spPr>
          <a:xfrm>
            <a:off x="4572000" y="5029200"/>
            <a:ext cx="838200" cy="461665"/>
          </a:xfrm>
          <a:prstGeom prst="rect">
            <a:avLst/>
          </a:prstGeom>
          <a:noFill/>
        </p:spPr>
        <p:txBody>
          <a:bodyPr wrap="square" rtlCol="1">
            <a:spAutoFit/>
          </a:bodyPr>
          <a:lstStyle/>
          <a:p>
            <a:pPr algn="l" rtl="0"/>
            <a:r>
              <a:rPr lang="en-US" sz="2400" dirty="0">
                <a:solidFill>
                  <a:srgbClr val="0070C0"/>
                </a:solidFill>
              </a:rPr>
              <a:t>✓</a:t>
            </a:r>
            <a:endParaRPr lang="ar-SY" sz="2200" b="1" i="1" dirty="0">
              <a:solidFill>
                <a:srgbClr val="0070C0"/>
              </a:solidFill>
            </a:endParaRPr>
          </a:p>
        </p:txBody>
      </p:sp>
      <p:cxnSp>
        <p:nvCxnSpPr>
          <p:cNvPr id="11" name="رابط مستقيم 10"/>
          <p:cNvCxnSpPr/>
          <p:nvPr/>
        </p:nvCxnSpPr>
        <p:spPr>
          <a:xfrm>
            <a:off x="1828800" y="3581400"/>
            <a:ext cx="1295400" cy="1588"/>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رابط مستقيم 11"/>
          <p:cNvCxnSpPr/>
          <p:nvPr/>
        </p:nvCxnSpPr>
        <p:spPr>
          <a:xfrm>
            <a:off x="3505200" y="4038600"/>
            <a:ext cx="1295400" cy="1588"/>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3" name="رابط مستقيم 12"/>
          <p:cNvCxnSpPr/>
          <p:nvPr/>
        </p:nvCxnSpPr>
        <p:spPr>
          <a:xfrm>
            <a:off x="685800" y="4495800"/>
            <a:ext cx="1524000" cy="1588"/>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4" name="رابط مستقيم 13"/>
          <p:cNvCxnSpPr/>
          <p:nvPr/>
        </p:nvCxnSpPr>
        <p:spPr>
          <a:xfrm>
            <a:off x="3657600" y="4953000"/>
            <a:ext cx="1295400" cy="1588"/>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5" name="رابط مستقيم 14"/>
          <p:cNvCxnSpPr/>
          <p:nvPr/>
        </p:nvCxnSpPr>
        <p:spPr>
          <a:xfrm>
            <a:off x="1676400" y="4953000"/>
            <a:ext cx="914400" cy="1588"/>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6" name="رابط مستقيم 15"/>
          <p:cNvCxnSpPr/>
          <p:nvPr/>
        </p:nvCxnSpPr>
        <p:spPr>
          <a:xfrm>
            <a:off x="1295400" y="5410200"/>
            <a:ext cx="1295400" cy="1588"/>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0" name="رابط مستقيم 19"/>
          <p:cNvCxnSpPr/>
          <p:nvPr/>
        </p:nvCxnSpPr>
        <p:spPr>
          <a:xfrm>
            <a:off x="1905000" y="4038600"/>
            <a:ext cx="533400" cy="1588"/>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 name="رابط مستقيم 21"/>
          <p:cNvCxnSpPr/>
          <p:nvPr/>
        </p:nvCxnSpPr>
        <p:spPr>
          <a:xfrm>
            <a:off x="2590800" y="2286000"/>
            <a:ext cx="1600200" cy="1588"/>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3" name="رابط مستقيم 22"/>
          <p:cNvCxnSpPr/>
          <p:nvPr/>
        </p:nvCxnSpPr>
        <p:spPr>
          <a:xfrm>
            <a:off x="4419600" y="2286000"/>
            <a:ext cx="457200" cy="1588"/>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4" name="رابط مستقيم 23"/>
          <p:cNvCxnSpPr/>
          <p:nvPr/>
        </p:nvCxnSpPr>
        <p:spPr>
          <a:xfrm>
            <a:off x="762000" y="3200400"/>
            <a:ext cx="762000" cy="1588"/>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5" name="رابط مستقيم 24"/>
          <p:cNvCxnSpPr/>
          <p:nvPr/>
        </p:nvCxnSpPr>
        <p:spPr>
          <a:xfrm>
            <a:off x="2895600" y="3200400"/>
            <a:ext cx="1600200" cy="1588"/>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pic>
        <p:nvPicPr>
          <p:cNvPr id="9"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77200" y="291644"/>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in)">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box(in)">
                                      <p:cBhvr>
                                        <p:cTn id="15" dur="500"/>
                                        <p:tgtEl>
                                          <p:spTgt spid="20"/>
                                        </p:tgtEl>
                                      </p:cBhvr>
                                    </p:animEffect>
                                  </p:childTnLst>
                                </p:cTn>
                              </p:par>
                              <p:par>
                                <p:cTn id="16" presetID="4" presetClass="entr" presetSubtype="16"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ox(in)">
                                      <p:cBhvr>
                                        <p:cTn id="18" dur="500"/>
                                        <p:tgtEl>
                                          <p:spTgt spid="12"/>
                                        </p:tgtEl>
                                      </p:cBhvr>
                                    </p:animEffect>
                                  </p:childTnLst>
                                </p:cTn>
                              </p:par>
                              <p:par>
                                <p:cTn id="19" presetID="4" presetClass="entr" presetSubtype="16"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ox(in)">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box(in)">
                                      <p:cBhvr>
                                        <p:cTn id="26" dur="500"/>
                                        <p:tgtEl>
                                          <p:spTgt spid="13"/>
                                        </p:tgtEl>
                                      </p:cBhvr>
                                    </p:animEffect>
                                  </p:childTnLst>
                                </p:cTn>
                              </p:par>
                              <p:par>
                                <p:cTn id="27" presetID="4" presetClass="entr" presetSubtype="16"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ox(in)">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box(in)">
                                      <p:cBhvr>
                                        <p:cTn id="34" dur="500"/>
                                        <p:tgtEl>
                                          <p:spTgt spid="15"/>
                                        </p:tgtEl>
                                      </p:cBhvr>
                                    </p:animEffect>
                                  </p:childTnLst>
                                </p:cTn>
                              </p:par>
                              <p:par>
                                <p:cTn id="35" presetID="4" presetClass="entr" presetSubtype="16"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box(in)">
                                      <p:cBhvr>
                                        <p:cTn id="37" dur="500"/>
                                        <p:tgtEl>
                                          <p:spTgt spid="14"/>
                                        </p:tgtEl>
                                      </p:cBhvr>
                                    </p:animEffect>
                                  </p:childTnLst>
                                </p:cTn>
                              </p:par>
                              <p:par>
                                <p:cTn id="38" presetID="4" presetClass="entr" presetSubtype="16"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box(in)">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4" presetClass="entr" presetSubtype="16" fill="hold" nodeType="click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box(in)">
                                      <p:cBhvr>
                                        <p:cTn id="45" dur="500"/>
                                        <p:tgtEl>
                                          <p:spTgt spid="16"/>
                                        </p:tgtEl>
                                      </p:cBhvr>
                                    </p:animEffect>
                                  </p:childTnLst>
                                </p:cTn>
                              </p:par>
                              <p:par>
                                <p:cTn id="46" presetID="4" presetClass="entr" presetSubtype="16"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box(in)">
                                      <p:cBhvr>
                                        <p:cTn id="4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9" restart="whenNotActive" fill="hold" evtFilter="cancelBubble" nodeType="interactiveSeq">
                <p:stCondLst>
                  <p:cond evt="onClick" delay="0">
                    <p:tgtEl>
                      <p:spTgt spid="9"/>
                    </p:tgtEl>
                  </p:cond>
                </p:stCondLst>
                <p:endSync evt="end" delay="0">
                  <p:rtn val="all"/>
                </p:endSync>
                <p:childTnLst>
                  <p:par>
                    <p:cTn id="50" fill="hold">
                      <p:stCondLst>
                        <p:cond delay="0"/>
                      </p:stCondLst>
                      <p:childTnLst>
                        <p:par>
                          <p:cTn id="51" fill="hold">
                            <p:stCondLst>
                              <p:cond delay="0"/>
                            </p:stCondLst>
                            <p:childTnLst>
                              <p:par>
                                <p:cTn id="52" presetID="1" presetClass="mediacall" presetSubtype="0" fill="hold" nodeType="clickEffect">
                                  <p:stCondLst>
                                    <p:cond delay="0"/>
                                  </p:stCondLst>
                                  <p:childTnLst>
                                    <p:cmd type="call" cmd="playFrom(0.0)">
                                      <p:cBhvr>
                                        <p:cTn id="53" dur="100768" fill="hold"/>
                                        <p:tgtEl>
                                          <p:spTgt spid="9"/>
                                        </p:tgtEl>
                                      </p:cBhvr>
                                    </p:cmd>
                                  </p:childTnLst>
                                </p:cTn>
                              </p:par>
                            </p:childTnLst>
                          </p:cTn>
                        </p:par>
                      </p:childTnLst>
                    </p:cTn>
                  </p:par>
                </p:childTnLst>
              </p:cTn>
              <p:nextCondLst>
                <p:cond evt="onClick" delay="0">
                  <p:tgtEl>
                    <p:spTgt spid="9"/>
                  </p:tgtEl>
                </p:cond>
              </p:nextCondLst>
            </p:seq>
            <p:audio>
              <p:cMediaNode vol="80000">
                <p:cTn id="54" fill="hold" display="0">
                  <p:stCondLst>
                    <p:cond delay="indefinite"/>
                  </p:stCondLst>
                  <p:endCondLst>
                    <p:cond evt="onStopAudio" delay="0">
                      <p:tgtEl>
                        <p:sldTgt/>
                      </p:tgtEl>
                    </p:cond>
                  </p:endCondLst>
                </p:cTn>
                <p:tgtEl>
                  <p:spTgt spid="9"/>
                </p:tgtEl>
              </p:cMediaNode>
            </p:audio>
          </p:childTnLst>
        </p:cTn>
      </p:par>
    </p:tnLst>
    <p:bldLst>
      <p:bldP spid="4" grpId="0"/>
      <p:bldP spid="5" grpId="0"/>
      <p:bldP spid="6" grpId="0"/>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15962"/>
          </a:xfrm>
          <a:solidFill>
            <a:schemeClr val="accent3">
              <a:lumMod val="40000"/>
              <a:lumOff val="60000"/>
            </a:schemeClr>
          </a:solidFill>
        </p:spPr>
        <p:txBody>
          <a:bodyPr>
            <a:normAutofit/>
          </a:bodyPr>
          <a:lstStyle/>
          <a:p>
            <a:pPr algn="l" rtl="0"/>
            <a:r>
              <a:rPr lang="en-US" sz="3200" b="1" dirty="0">
                <a:solidFill>
                  <a:srgbClr val="0070C0"/>
                </a:solidFill>
              </a:rPr>
              <a:t>2C                    Grammar Bank                p. 135</a:t>
            </a:r>
            <a:endParaRPr lang="ar-SY" sz="3200" dirty="0">
              <a:solidFill>
                <a:srgbClr val="0070C0"/>
              </a:solidFill>
            </a:endParaRPr>
          </a:p>
        </p:txBody>
      </p:sp>
      <p:sp>
        <p:nvSpPr>
          <p:cNvPr id="3" name="عنصر نائب للمحتوى 2"/>
          <p:cNvSpPr>
            <a:spLocks noGrp="1"/>
          </p:cNvSpPr>
          <p:nvPr>
            <p:ph idx="1"/>
          </p:nvPr>
        </p:nvSpPr>
        <p:spPr>
          <a:xfrm>
            <a:off x="457200" y="1219200"/>
            <a:ext cx="8229600" cy="4906963"/>
          </a:xfrm>
        </p:spPr>
        <p:txBody>
          <a:bodyPr>
            <a:noAutofit/>
          </a:bodyPr>
          <a:lstStyle/>
          <a:p>
            <a:pPr marL="457200" indent="-457200" algn="l" rtl="0">
              <a:buNone/>
            </a:pPr>
            <a:r>
              <a:rPr lang="en-US" sz="2400" dirty="0"/>
              <a:t>6. They won easily the match because they played brilliantly.</a:t>
            </a:r>
          </a:p>
          <a:p>
            <a:pPr marL="457200" indent="-457200" algn="l" rtl="0">
              <a:buNone/>
            </a:pPr>
            <a:endParaRPr lang="en-US" sz="2400" dirty="0"/>
          </a:p>
          <a:p>
            <a:pPr marL="457200" indent="-457200" algn="l" rtl="0">
              <a:buNone/>
            </a:pPr>
            <a:r>
              <a:rPr lang="en-US" sz="2400" dirty="0"/>
              <a:t>7. I forgot your birthday almost.</a:t>
            </a:r>
            <a:br>
              <a:rPr lang="en-US" sz="2400" dirty="0"/>
            </a:br>
            <a:endParaRPr lang="en-US" sz="2400" dirty="0"/>
          </a:p>
          <a:p>
            <a:pPr marL="457200" indent="-457200" algn="l" rtl="0">
              <a:buNone/>
            </a:pPr>
            <a:r>
              <a:rPr lang="en-US" sz="2400" dirty="0"/>
              <a:t>8. We luckily had taken an umbrella.</a:t>
            </a:r>
          </a:p>
          <a:p>
            <a:pPr algn="l" rtl="0">
              <a:buNone/>
            </a:pPr>
            <a:endParaRPr lang="en-US" sz="2400" dirty="0"/>
          </a:p>
          <a:p>
            <a:pPr algn="l" rtl="0">
              <a:buNone/>
            </a:pPr>
            <a:r>
              <a:rPr lang="en-US" sz="2400" dirty="0"/>
              <a:t>9. She always eats healthily.</a:t>
            </a:r>
            <a:br>
              <a:rPr lang="en-US" sz="2400" dirty="0"/>
            </a:br>
            <a:endParaRPr lang="en-US" sz="2400" dirty="0"/>
          </a:p>
          <a:p>
            <a:pPr algn="l" rtl="0">
              <a:buNone/>
            </a:pPr>
            <a:r>
              <a:rPr lang="en-US" sz="2400" dirty="0"/>
              <a:t>10. He’s been apparently sacked.</a:t>
            </a:r>
          </a:p>
        </p:txBody>
      </p:sp>
      <p:sp>
        <p:nvSpPr>
          <p:cNvPr id="4" name="مربع نص 3"/>
          <p:cNvSpPr txBox="1"/>
          <p:nvPr/>
        </p:nvSpPr>
        <p:spPr>
          <a:xfrm>
            <a:off x="533400" y="1676400"/>
            <a:ext cx="8153400" cy="430887"/>
          </a:xfrm>
          <a:prstGeom prst="rect">
            <a:avLst/>
          </a:prstGeom>
          <a:noFill/>
        </p:spPr>
        <p:txBody>
          <a:bodyPr wrap="square" rtlCol="1">
            <a:spAutoFit/>
          </a:bodyPr>
          <a:lstStyle/>
          <a:p>
            <a:pPr algn="l" rtl="0"/>
            <a:r>
              <a:rPr lang="en-US" sz="2200" b="1" i="1" dirty="0">
                <a:solidFill>
                  <a:srgbClr val="0070C0"/>
                </a:solidFill>
              </a:rPr>
              <a:t>X They won the match easily because they played brilliantly.</a:t>
            </a:r>
            <a:endParaRPr lang="ar-SY" sz="2200" b="1" i="1" dirty="0">
              <a:solidFill>
                <a:srgbClr val="0070C0"/>
              </a:solidFill>
            </a:endParaRPr>
          </a:p>
        </p:txBody>
      </p:sp>
      <p:cxnSp>
        <p:nvCxnSpPr>
          <p:cNvPr id="5" name="رابط مستقيم 4"/>
          <p:cNvCxnSpPr/>
          <p:nvPr/>
        </p:nvCxnSpPr>
        <p:spPr>
          <a:xfrm>
            <a:off x="6781800" y="1676400"/>
            <a:ext cx="1295400" cy="1588"/>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مربع نص 5"/>
          <p:cNvSpPr txBox="1"/>
          <p:nvPr/>
        </p:nvSpPr>
        <p:spPr>
          <a:xfrm>
            <a:off x="533400" y="2514600"/>
            <a:ext cx="4191000" cy="430887"/>
          </a:xfrm>
          <a:prstGeom prst="rect">
            <a:avLst/>
          </a:prstGeom>
          <a:noFill/>
        </p:spPr>
        <p:txBody>
          <a:bodyPr wrap="square" rtlCol="1">
            <a:spAutoFit/>
          </a:bodyPr>
          <a:lstStyle/>
          <a:p>
            <a:pPr algn="l" rtl="0"/>
            <a:r>
              <a:rPr lang="en-US" sz="2200" b="1" i="1" dirty="0">
                <a:solidFill>
                  <a:srgbClr val="0070C0"/>
                </a:solidFill>
              </a:rPr>
              <a:t>X I almost forgot your birthday.</a:t>
            </a:r>
            <a:endParaRPr lang="ar-SY" sz="2200" b="1" i="1" dirty="0">
              <a:solidFill>
                <a:srgbClr val="0070C0"/>
              </a:solidFill>
            </a:endParaRPr>
          </a:p>
        </p:txBody>
      </p:sp>
      <p:sp>
        <p:nvSpPr>
          <p:cNvPr id="7" name="مربع نص 6"/>
          <p:cNvSpPr txBox="1"/>
          <p:nvPr/>
        </p:nvSpPr>
        <p:spPr>
          <a:xfrm>
            <a:off x="533400" y="3352800"/>
            <a:ext cx="4648200" cy="430887"/>
          </a:xfrm>
          <a:prstGeom prst="rect">
            <a:avLst/>
          </a:prstGeom>
          <a:noFill/>
        </p:spPr>
        <p:txBody>
          <a:bodyPr wrap="square" rtlCol="1">
            <a:spAutoFit/>
          </a:bodyPr>
          <a:lstStyle/>
          <a:p>
            <a:pPr algn="l" rtl="0"/>
            <a:r>
              <a:rPr lang="en-US" sz="2200" b="1" i="1" dirty="0">
                <a:solidFill>
                  <a:srgbClr val="0070C0"/>
                </a:solidFill>
              </a:rPr>
              <a:t>X Luckily we had taken an umbrella.</a:t>
            </a:r>
            <a:endParaRPr lang="ar-SY" sz="2200" b="1" i="1" dirty="0">
              <a:solidFill>
                <a:srgbClr val="0070C0"/>
              </a:solidFill>
            </a:endParaRPr>
          </a:p>
        </p:txBody>
      </p:sp>
      <p:sp>
        <p:nvSpPr>
          <p:cNvPr id="8" name="مربع نص 7"/>
          <p:cNvSpPr txBox="1"/>
          <p:nvPr/>
        </p:nvSpPr>
        <p:spPr>
          <a:xfrm>
            <a:off x="838200" y="4191000"/>
            <a:ext cx="3886200" cy="461665"/>
          </a:xfrm>
          <a:prstGeom prst="rect">
            <a:avLst/>
          </a:prstGeom>
          <a:noFill/>
        </p:spPr>
        <p:txBody>
          <a:bodyPr wrap="square" rtlCol="1">
            <a:spAutoFit/>
          </a:bodyPr>
          <a:lstStyle/>
          <a:p>
            <a:pPr algn="l" rtl="0"/>
            <a:r>
              <a:rPr lang="en-US" sz="2400" dirty="0">
                <a:solidFill>
                  <a:srgbClr val="0070C0"/>
                </a:solidFill>
              </a:rPr>
              <a:t>✓</a:t>
            </a:r>
            <a:endParaRPr lang="ar-SY" sz="2400" b="1" i="1" dirty="0">
              <a:solidFill>
                <a:srgbClr val="0070C0"/>
              </a:solidFill>
            </a:endParaRPr>
          </a:p>
        </p:txBody>
      </p:sp>
      <p:sp>
        <p:nvSpPr>
          <p:cNvPr id="9" name="مربع نص 8"/>
          <p:cNvSpPr txBox="1"/>
          <p:nvPr/>
        </p:nvSpPr>
        <p:spPr>
          <a:xfrm>
            <a:off x="533400" y="5029200"/>
            <a:ext cx="4191000" cy="430887"/>
          </a:xfrm>
          <a:prstGeom prst="rect">
            <a:avLst/>
          </a:prstGeom>
          <a:noFill/>
        </p:spPr>
        <p:txBody>
          <a:bodyPr wrap="square" rtlCol="1">
            <a:spAutoFit/>
          </a:bodyPr>
          <a:lstStyle/>
          <a:p>
            <a:pPr algn="l" rtl="0"/>
            <a:r>
              <a:rPr lang="en-US" sz="2200" b="1" i="1" dirty="0">
                <a:solidFill>
                  <a:srgbClr val="0070C0"/>
                </a:solidFill>
              </a:rPr>
              <a:t>X Apparently he’s been sacked.</a:t>
            </a:r>
            <a:endParaRPr lang="ar-SY" sz="2200" b="1" i="1" dirty="0">
              <a:solidFill>
                <a:srgbClr val="0070C0"/>
              </a:solidFill>
            </a:endParaRPr>
          </a:p>
        </p:txBody>
      </p:sp>
      <p:cxnSp>
        <p:nvCxnSpPr>
          <p:cNvPr id="10" name="رابط مستقيم 9"/>
          <p:cNvCxnSpPr/>
          <p:nvPr/>
        </p:nvCxnSpPr>
        <p:spPr>
          <a:xfrm>
            <a:off x="3505200" y="2514600"/>
            <a:ext cx="914400" cy="1588"/>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1" name="رابط مستقيم 10"/>
          <p:cNvCxnSpPr/>
          <p:nvPr/>
        </p:nvCxnSpPr>
        <p:spPr>
          <a:xfrm>
            <a:off x="1219200" y="3352800"/>
            <a:ext cx="914400" cy="1588"/>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رابط مستقيم 11"/>
          <p:cNvCxnSpPr/>
          <p:nvPr/>
        </p:nvCxnSpPr>
        <p:spPr>
          <a:xfrm>
            <a:off x="2819400" y="4191000"/>
            <a:ext cx="1143000" cy="1588"/>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3" name="رابط مستقيم 12"/>
          <p:cNvCxnSpPr/>
          <p:nvPr/>
        </p:nvCxnSpPr>
        <p:spPr>
          <a:xfrm>
            <a:off x="1371600" y="4191000"/>
            <a:ext cx="838200" cy="1588"/>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6" name="رابط مستقيم 15"/>
          <p:cNvCxnSpPr/>
          <p:nvPr/>
        </p:nvCxnSpPr>
        <p:spPr>
          <a:xfrm>
            <a:off x="2286000" y="5029200"/>
            <a:ext cx="1295400" cy="1588"/>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7" name="رابط مستقيم 16"/>
          <p:cNvCxnSpPr/>
          <p:nvPr/>
        </p:nvCxnSpPr>
        <p:spPr>
          <a:xfrm>
            <a:off x="2057400" y="1676400"/>
            <a:ext cx="762000" cy="1588"/>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ppt_x"/>
                                          </p:val>
                                        </p:tav>
                                        <p:tav tm="100000">
                                          <p:val>
                                            <p:strVal val="#ppt_x"/>
                                          </p:val>
                                        </p:tav>
                                      </p:tavLst>
                                    </p:anim>
                                    <p:anim calcmode="lin" valueType="num">
                                      <p:cBhvr additive="base">
                                        <p:cTn id="46" dur="500" fill="hold"/>
                                        <p:tgtEl>
                                          <p:spTgt spid="12"/>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ppt_x"/>
                                          </p:val>
                                        </p:tav>
                                        <p:tav tm="100000">
                                          <p:val>
                                            <p:strVal val="#ppt_x"/>
                                          </p:val>
                                        </p:tav>
                                      </p:tavLst>
                                    </p:anim>
                                    <p:anim calcmode="lin" valueType="num">
                                      <p:cBhvr additive="base">
                                        <p:cTn id="5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ppt_x"/>
                                          </p:val>
                                        </p:tav>
                                        <p:tav tm="100000">
                                          <p:val>
                                            <p:strVal val="#ppt_x"/>
                                          </p:val>
                                        </p:tav>
                                      </p:tavLst>
                                    </p:anim>
                                    <p:anim calcmode="lin" valueType="num">
                                      <p:cBhvr additive="base">
                                        <p:cTn id="56" dur="500" fill="hold"/>
                                        <p:tgtEl>
                                          <p:spTgt spid="16"/>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additive="base">
                                        <p:cTn id="59" dur="500" fill="hold"/>
                                        <p:tgtEl>
                                          <p:spTgt spid="9"/>
                                        </p:tgtEl>
                                        <p:attrNameLst>
                                          <p:attrName>ppt_x</p:attrName>
                                        </p:attrNameLst>
                                      </p:cBhvr>
                                      <p:tavLst>
                                        <p:tav tm="0">
                                          <p:val>
                                            <p:strVal val="#ppt_x"/>
                                          </p:val>
                                        </p:tav>
                                        <p:tav tm="100000">
                                          <p:val>
                                            <p:strVal val="#ppt_x"/>
                                          </p:val>
                                        </p:tav>
                                      </p:tavLst>
                                    </p:anim>
                                    <p:anim calcmode="lin" valueType="num">
                                      <p:cBhvr additive="base">
                                        <p:cTn id="6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39762"/>
          </a:xfrm>
          <a:solidFill>
            <a:schemeClr val="accent4">
              <a:lumMod val="40000"/>
              <a:lumOff val="60000"/>
            </a:schemeClr>
          </a:solidFill>
        </p:spPr>
        <p:txBody>
          <a:bodyPr>
            <a:normAutofit/>
          </a:bodyPr>
          <a:lstStyle/>
          <a:p>
            <a:pPr algn="l" rtl="0"/>
            <a:r>
              <a:rPr lang="en-US" sz="3200" b="1" dirty="0"/>
              <a:t>2C                    Grammar Bank                p. 135</a:t>
            </a:r>
            <a:endParaRPr lang="ar-SY" sz="3200" dirty="0"/>
          </a:p>
        </p:txBody>
      </p:sp>
      <p:sp>
        <p:nvSpPr>
          <p:cNvPr id="3" name="عنصر نائب للمحتوى 2"/>
          <p:cNvSpPr>
            <a:spLocks noGrp="1"/>
          </p:cNvSpPr>
          <p:nvPr>
            <p:ph idx="1"/>
          </p:nvPr>
        </p:nvSpPr>
        <p:spPr>
          <a:xfrm>
            <a:off x="457200" y="1066800"/>
            <a:ext cx="8229600" cy="5059363"/>
          </a:xfrm>
        </p:spPr>
        <p:txBody>
          <a:bodyPr>
            <a:normAutofit/>
          </a:bodyPr>
          <a:lstStyle/>
          <a:p>
            <a:pPr algn="l" rtl="0">
              <a:buNone/>
            </a:pPr>
            <a:r>
              <a:rPr lang="en-US" sz="2400" b="1" dirty="0"/>
              <a:t>b Put the adverbs in brackets in the normal position in these </a:t>
            </a:r>
            <a:br>
              <a:rPr lang="en-US" sz="2400" b="1" dirty="0"/>
            </a:br>
            <a:r>
              <a:rPr lang="en-US" sz="2400" b="1" dirty="0"/>
              <a:t>sentences.   (Click to check) </a:t>
            </a:r>
          </a:p>
          <a:p>
            <a:pPr algn="l" rtl="0">
              <a:buNone/>
            </a:pPr>
            <a:r>
              <a:rPr lang="en-US" sz="2400" i="1" dirty="0"/>
              <a:t>  </a:t>
            </a:r>
            <a:r>
              <a:rPr lang="en-US" sz="2400" b="1" i="1" dirty="0">
                <a:solidFill>
                  <a:srgbClr val="0070C0"/>
                </a:solidFill>
              </a:rPr>
              <a:t>Sadly                very</a:t>
            </a:r>
            <a:r>
              <a:rPr lang="en-US" sz="2400" dirty="0"/>
              <a:t/>
            </a:r>
            <a:br>
              <a:rPr lang="en-US" sz="2400" dirty="0"/>
            </a:br>
            <a:r>
              <a:rPr lang="en-US" sz="2400" dirty="0"/>
              <a:t>I don’t speak   good English. (sadly, very)</a:t>
            </a:r>
            <a:br>
              <a:rPr lang="en-US" sz="2400" dirty="0"/>
            </a:br>
            <a:r>
              <a:rPr lang="en-US" sz="2400" dirty="0"/>
              <a:t>1 The building was damaged in the fire. (badly, last week)</a:t>
            </a:r>
          </a:p>
          <a:p>
            <a:pPr algn="l" rtl="0">
              <a:buNone/>
            </a:pPr>
            <a:r>
              <a:rPr lang="en-US" sz="2400" dirty="0"/>
              <a:t/>
            </a:r>
            <a:br>
              <a:rPr lang="en-US" sz="2400" dirty="0"/>
            </a:br>
            <a:r>
              <a:rPr lang="en-US" sz="2400" dirty="0"/>
              <a:t>2 We need to do something. (obviously, quickly)</a:t>
            </a:r>
          </a:p>
          <a:p>
            <a:pPr algn="l" rtl="0">
              <a:buNone/>
            </a:pPr>
            <a:r>
              <a:rPr lang="en-US" sz="2400" dirty="0"/>
              <a:t/>
            </a:r>
            <a:br>
              <a:rPr lang="en-US" sz="2400" dirty="0"/>
            </a:br>
            <a:r>
              <a:rPr lang="en-US" sz="2400" dirty="0"/>
              <a:t>3 Ben is at his friend’s house. (often, in the evening)</a:t>
            </a:r>
          </a:p>
          <a:p>
            <a:pPr algn="l" rtl="0">
              <a:buNone/>
            </a:pPr>
            <a:r>
              <a:rPr lang="en-US" sz="2400" dirty="0"/>
              <a:t/>
            </a:r>
            <a:br>
              <a:rPr lang="en-US" sz="2400" dirty="0"/>
            </a:br>
            <a:r>
              <a:rPr lang="en-US" sz="2400" dirty="0"/>
              <a:t>4 She walked out and she didn’t say goodbye. (just, even)</a:t>
            </a:r>
            <a:br>
              <a:rPr lang="en-US" sz="2400" dirty="0"/>
            </a:br>
            <a:endParaRPr lang="en-US" sz="2800" dirty="0"/>
          </a:p>
        </p:txBody>
      </p:sp>
      <p:cxnSp>
        <p:nvCxnSpPr>
          <p:cNvPr id="5" name="رابط مستقيم 4"/>
          <p:cNvCxnSpPr/>
          <p:nvPr/>
        </p:nvCxnSpPr>
        <p:spPr>
          <a:xfrm rot="5400000">
            <a:off x="609600" y="2362200"/>
            <a:ext cx="304800" cy="15240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رابط مستقيم 9"/>
          <p:cNvCxnSpPr/>
          <p:nvPr/>
        </p:nvCxnSpPr>
        <p:spPr>
          <a:xfrm rot="16200000" flipH="1">
            <a:off x="723900" y="2476500"/>
            <a:ext cx="152400" cy="7620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رابط مستقيم 13"/>
          <p:cNvCxnSpPr/>
          <p:nvPr/>
        </p:nvCxnSpPr>
        <p:spPr>
          <a:xfrm rot="5400000">
            <a:off x="2362200" y="2285206"/>
            <a:ext cx="381794" cy="229394"/>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رابط مستقيم 14"/>
          <p:cNvCxnSpPr/>
          <p:nvPr/>
        </p:nvCxnSpPr>
        <p:spPr>
          <a:xfrm rot="5400000">
            <a:off x="2477294" y="2475706"/>
            <a:ext cx="228600" cy="1588"/>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3" name="مربع نص 22"/>
          <p:cNvSpPr txBox="1"/>
          <p:nvPr/>
        </p:nvSpPr>
        <p:spPr>
          <a:xfrm>
            <a:off x="990600" y="3048000"/>
            <a:ext cx="7543800" cy="461665"/>
          </a:xfrm>
          <a:prstGeom prst="rect">
            <a:avLst/>
          </a:prstGeom>
          <a:noFill/>
        </p:spPr>
        <p:txBody>
          <a:bodyPr wrap="square" rtlCol="1">
            <a:spAutoFit/>
          </a:bodyPr>
          <a:lstStyle/>
          <a:p>
            <a:pPr algn="l" rtl="0"/>
            <a:r>
              <a:rPr lang="en-US" sz="2400" b="1" i="1" dirty="0">
                <a:solidFill>
                  <a:srgbClr val="0070C0"/>
                </a:solidFill>
              </a:rPr>
              <a:t>The building was badly damaged in the fire last week.</a:t>
            </a:r>
            <a:endParaRPr lang="ar-SY" sz="2400" b="1" i="1" dirty="0">
              <a:solidFill>
                <a:srgbClr val="0070C0"/>
              </a:solidFill>
            </a:endParaRPr>
          </a:p>
        </p:txBody>
      </p:sp>
      <p:sp>
        <p:nvSpPr>
          <p:cNvPr id="24" name="مربع نص 23"/>
          <p:cNvSpPr txBox="1"/>
          <p:nvPr/>
        </p:nvSpPr>
        <p:spPr>
          <a:xfrm>
            <a:off x="990600" y="3810000"/>
            <a:ext cx="7467600" cy="461665"/>
          </a:xfrm>
          <a:prstGeom prst="rect">
            <a:avLst/>
          </a:prstGeom>
          <a:noFill/>
        </p:spPr>
        <p:txBody>
          <a:bodyPr wrap="square" rtlCol="1">
            <a:spAutoFit/>
          </a:bodyPr>
          <a:lstStyle/>
          <a:p>
            <a:pPr algn="l" rtl="0"/>
            <a:r>
              <a:rPr lang="en-US" sz="2400" b="1" i="1" dirty="0">
                <a:solidFill>
                  <a:srgbClr val="0070C0"/>
                </a:solidFill>
              </a:rPr>
              <a:t>Obviously we need to do something quickly.</a:t>
            </a:r>
            <a:endParaRPr lang="ar-SY" sz="2400" b="1" i="1" dirty="0">
              <a:solidFill>
                <a:srgbClr val="0070C0"/>
              </a:solidFill>
            </a:endParaRPr>
          </a:p>
        </p:txBody>
      </p:sp>
      <p:sp>
        <p:nvSpPr>
          <p:cNvPr id="26" name="مربع نص 25"/>
          <p:cNvSpPr txBox="1"/>
          <p:nvPr/>
        </p:nvSpPr>
        <p:spPr>
          <a:xfrm>
            <a:off x="990600" y="4648200"/>
            <a:ext cx="7543800" cy="461665"/>
          </a:xfrm>
          <a:prstGeom prst="rect">
            <a:avLst/>
          </a:prstGeom>
          <a:noFill/>
        </p:spPr>
        <p:txBody>
          <a:bodyPr wrap="square" rtlCol="1">
            <a:spAutoFit/>
          </a:bodyPr>
          <a:lstStyle/>
          <a:p>
            <a:pPr algn="l" rtl="0"/>
            <a:r>
              <a:rPr lang="en-US" sz="2400" b="1" i="1" dirty="0">
                <a:solidFill>
                  <a:srgbClr val="0070C0"/>
                </a:solidFill>
              </a:rPr>
              <a:t>Ben is often at his friend’s house in the evening.</a:t>
            </a:r>
            <a:endParaRPr lang="ar-SY" sz="2400" b="1" i="1" dirty="0">
              <a:solidFill>
                <a:srgbClr val="0070C0"/>
              </a:solidFill>
            </a:endParaRPr>
          </a:p>
        </p:txBody>
      </p:sp>
      <p:sp>
        <p:nvSpPr>
          <p:cNvPr id="27" name="مربع نص 26"/>
          <p:cNvSpPr txBox="1"/>
          <p:nvPr/>
        </p:nvSpPr>
        <p:spPr>
          <a:xfrm>
            <a:off x="990600" y="5486400"/>
            <a:ext cx="7391400" cy="461665"/>
          </a:xfrm>
          <a:prstGeom prst="rect">
            <a:avLst/>
          </a:prstGeom>
          <a:noFill/>
        </p:spPr>
        <p:txBody>
          <a:bodyPr wrap="square" rtlCol="1">
            <a:spAutoFit/>
          </a:bodyPr>
          <a:lstStyle/>
          <a:p>
            <a:pPr algn="l" rtl="0"/>
            <a:r>
              <a:rPr lang="en-US" sz="2400" b="1" i="1" dirty="0">
                <a:solidFill>
                  <a:srgbClr val="0070C0"/>
                </a:solidFill>
              </a:rPr>
              <a:t>She just walked out and she didn’t even say goodbye.</a:t>
            </a:r>
            <a:endParaRPr lang="ar-SY" sz="2400" b="1" i="1" dirty="0">
              <a:solidFill>
                <a:srgbClr val="0070C0"/>
              </a:solidFill>
            </a:endParaRPr>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8077200" y="355303"/>
            <a:ext cx="609600" cy="609600"/>
          </a:xfrm>
          <a:prstGeom prst="rect">
            <a:avLst/>
          </a:prstGeom>
        </p:spPr>
      </p:pic>
      <p:pic>
        <p:nvPicPr>
          <p:cNvPr id="6" name="صوت مسجّل">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cstate="print"/>
          <a:stretch>
            <a:fillRect/>
          </a:stretch>
        </p:blipFill>
        <p:spPr>
          <a:xfrm>
            <a:off x="8097253" y="5410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ox(in)">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ox(in)">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ox(in)">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box(in)">
                                      <p:cBhvr>
                                        <p:cTn id="2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4"/>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94011" fill="hold"/>
                                        <p:tgtEl>
                                          <p:spTgt spid="4"/>
                                        </p:tgtEl>
                                      </p:cBhvr>
                                    </p:cmd>
                                  </p:childTnLst>
                                </p:cTn>
                              </p:par>
                            </p:childTnLst>
                          </p:cTn>
                        </p:par>
                      </p:childTnLst>
                    </p:cTn>
                  </p:par>
                </p:childTnLst>
              </p:cTn>
              <p:nextCondLst>
                <p:cond evt="onClick" delay="0">
                  <p:tgtEl>
                    <p:spTgt spid="4"/>
                  </p:tgtEl>
                </p:cond>
              </p:nextCondLst>
            </p:seq>
            <p:audio>
              <p:cMediaNode vol="80000">
                <p:cTn id="28" fill="hold" display="0">
                  <p:stCondLst>
                    <p:cond delay="indefinite"/>
                  </p:stCondLst>
                  <p:endCondLst>
                    <p:cond evt="onStopAudio" delay="0">
                      <p:tgtEl>
                        <p:sldTgt/>
                      </p:tgtEl>
                    </p:cond>
                  </p:endCondLst>
                </p:cTn>
                <p:tgtEl>
                  <p:spTgt spid="4"/>
                </p:tgtEl>
              </p:cMediaNode>
            </p:audio>
            <p:seq concurrent="1" nextAc="seek">
              <p:cTn id="29" restart="whenNotActive" fill="hold" evtFilter="cancelBubble" nodeType="interactiveSeq">
                <p:stCondLst>
                  <p:cond evt="onClick" delay="0">
                    <p:tgtEl>
                      <p:spTgt spid="6"/>
                    </p:tgtEl>
                  </p:cond>
                </p:stCondLst>
                <p:endSync evt="end" delay="0">
                  <p:rtn val="all"/>
                </p:endSync>
                <p:childTnLst>
                  <p:par>
                    <p:cTn id="30" fill="hold">
                      <p:stCondLst>
                        <p:cond delay="0"/>
                      </p:stCondLst>
                      <p:childTnLst>
                        <p:par>
                          <p:cTn id="31" fill="hold">
                            <p:stCondLst>
                              <p:cond delay="0"/>
                            </p:stCondLst>
                            <p:childTnLst>
                              <p:par>
                                <p:cTn id="32" presetID="1" presetClass="mediacall" presetSubtype="0" fill="hold" nodeType="clickEffect">
                                  <p:stCondLst>
                                    <p:cond delay="0"/>
                                  </p:stCondLst>
                                  <p:childTnLst>
                                    <p:cmd type="call" cmd="playFrom(0.0)">
                                      <p:cBhvr>
                                        <p:cTn id="33" dur="105017" fill="hold"/>
                                        <p:tgtEl>
                                          <p:spTgt spid="6"/>
                                        </p:tgtEl>
                                      </p:cBhvr>
                                    </p:cmd>
                                  </p:childTnLst>
                                </p:cTn>
                              </p:par>
                            </p:childTnLst>
                          </p:cTn>
                        </p:par>
                      </p:childTnLst>
                    </p:cTn>
                  </p:par>
                </p:childTnLst>
              </p:cTn>
              <p:nextCondLst>
                <p:cond evt="onClick" delay="0">
                  <p:tgtEl>
                    <p:spTgt spid="6"/>
                  </p:tgtEl>
                </p:cond>
              </p:nextCondLst>
            </p:seq>
            <p:audio>
              <p:cMediaNode vol="80000">
                <p:cTn id="34" fill="hold" display="0">
                  <p:stCondLst>
                    <p:cond delay="indefinite"/>
                  </p:stCondLst>
                  <p:endCondLst>
                    <p:cond evt="onStopAudio" delay="0">
                      <p:tgtEl>
                        <p:sldTgt/>
                      </p:tgtEl>
                    </p:cond>
                  </p:endCondLst>
                </p:cTn>
                <p:tgtEl>
                  <p:spTgt spid="6"/>
                </p:tgtEl>
              </p:cMediaNode>
            </p:audio>
          </p:childTnLst>
        </p:cTn>
      </p:par>
    </p:tnLst>
    <p:bldLst>
      <p:bldP spid="23" grpId="0"/>
      <p:bldP spid="24" grpId="0"/>
      <p:bldP spid="26" grpId="0"/>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92162"/>
          </a:xfrm>
          <a:solidFill>
            <a:schemeClr val="accent4">
              <a:lumMod val="40000"/>
              <a:lumOff val="60000"/>
            </a:schemeClr>
          </a:solidFill>
        </p:spPr>
        <p:txBody>
          <a:bodyPr>
            <a:normAutofit/>
          </a:bodyPr>
          <a:lstStyle/>
          <a:p>
            <a:pPr algn="l" rtl="0"/>
            <a:r>
              <a:rPr lang="en-US" sz="3200" b="1" dirty="0"/>
              <a:t>2C                    Grammar Bank                p. 135</a:t>
            </a:r>
            <a:endParaRPr lang="ar-SY" sz="3200" dirty="0"/>
          </a:p>
        </p:txBody>
      </p:sp>
      <p:sp>
        <p:nvSpPr>
          <p:cNvPr id="3" name="عنصر نائب للمحتوى 2"/>
          <p:cNvSpPr>
            <a:spLocks noGrp="1"/>
          </p:cNvSpPr>
          <p:nvPr>
            <p:ph idx="1"/>
          </p:nvPr>
        </p:nvSpPr>
        <p:spPr>
          <a:xfrm>
            <a:off x="457200" y="1295400"/>
            <a:ext cx="8229600" cy="4830763"/>
          </a:xfrm>
        </p:spPr>
        <p:txBody>
          <a:bodyPr>
            <a:normAutofit/>
          </a:bodyPr>
          <a:lstStyle/>
          <a:p>
            <a:pPr algn="l" rtl="0">
              <a:buNone/>
            </a:pPr>
            <a:r>
              <a:rPr lang="en-US" sz="2400" dirty="0"/>
              <a:t>5. He drives fast. (always, extremely)</a:t>
            </a:r>
            <a:br>
              <a:rPr lang="en-US" sz="2400" dirty="0"/>
            </a:br>
            <a:endParaRPr lang="en-US" sz="2400" dirty="0"/>
          </a:p>
          <a:p>
            <a:pPr algn="l" rtl="0">
              <a:buNone/>
            </a:pPr>
            <a:r>
              <a:rPr lang="en-US" sz="2400" dirty="0"/>
              <a:t>6. She danced at the ballet. (beautifully, last night)</a:t>
            </a:r>
            <a:br>
              <a:rPr lang="en-US" sz="2400" dirty="0"/>
            </a:br>
            <a:endParaRPr lang="en-US" sz="2400" dirty="0"/>
          </a:p>
          <a:p>
            <a:pPr algn="l" rtl="0">
              <a:buNone/>
            </a:pPr>
            <a:r>
              <a:rPr lang="en-US" sz="2400" dirty="0"/>
              <a:t>7. She wasn’t injured when she fell. (luckily, seriously)</a:t>
            </a:r>
            <a:br>
              <a:rPr lang="en-US" sz="2400" dirty="0"/>
            </a:br>
            <a:endParaRPr lang="en-US" sz="2400" dirty="0"/>
          </a:p>
          <a:p>
            <a:pPr algn="l" rtl="0">
              <a:buNone/>
            </a:pPr>
            <a:r>
              <a:rPr lang="en-US" sz="2400" dirty="0"/>
              <a:t>8. He broke his leg when he was skiing. (apparently, nearly)</a:t>
            </a:r>
            <a:br>
              <a:rPr lang="en-US" sz="2400" dirty="0"/>
            </a:br>
            <a:endParaRPr lang="en-US" sz="2400" dirty="0"/>
          </a:p>
          <a:p>
            <a:pPr algn="l" rtl="0">
              <a:buNone/>
            </a:pPr>
            <a:r>
              <a:rPr lang="en-US" sz="2400" dirty="0"/>
              <a:t>9. My father sleeps in the afternoon. (usually, a bit)</a:t>
            </a:r>
            <a:br>
              <a:rPr lang="en-US" sz="2400" dirty="0"/>
            </a:br>
            <a:r>
              <a:rPr lang="en-US" sz="2400" dirty="0"/>
              <a:t/>
            </a:r>
            <a:br>
              <a:rPr lang="en-US" sz="2400" dirty="0"/>
            </a:br>
            <a:endParaRPr lang="en-US" sz="2800" dirty="0"/>
          </a:p>
        </p:txBody>
      </p:sp>
      <p:sp>
        <p:nvSpPr>
          <p:cNvPr id="9" name="مربع نص 8"/>
          <p:cNvSpPr txBox="1"/>
          <p:nvPr/>
        </p:nvSpPr>
        <p:spPr>
          <a:xfrm>
            <a:off x="685800" y="1676400"/>
            <a:ext cx="7543800" cy="461665"/>
          </a:xfrm>
          <a:prstGeom prst="rect">
            <a:avLst/>
          </a:prstGeom>
          <a:noFill/>
        </p:spPr>
        <p:txBody>
          <a:bodyPr wrap="square" rtlCol="1">
            <a:spAutoFit/>
          </a:bodyPr>
          <a:lstStyle/>
          <a:p>
            <a:pPr algn="l" rtl="0"/>
            <a:r>
              <a:rPr lang="en-US" sz="2400" b="1" i="1" dirty="0">
                <a:solidFill>
                  <a:srgbClr val="0070C0"/>
                </a:solidFill>
              </a:rPr>
              <a:t>He always drives extremely fast.</a:t>
            </a:r>
            <a:endParaRPr lang="ar-SY" sz="2400" b="1" i="1" dirty="0">
              <a:solidFill>
                <a:srgbClr val="0070C0"/>
              </a:solidFill>
            </a:endParaRPr>
          </a:p>
        </p:txBody>
      </p:sp>
      <p:sp>
        <p:nvSpPr>
          <p:cNvPr id="11" name="مربع نص 10"/>
          <p:cNvSpPr txBox="1"/>
          <p:nvPr/>
        </p:nvSpPr>
        <p:spPr>
          <a:xfrm>
            <a:off x="685800" y="2514600"/>
            <a:ext cx="7620000" cy="461665"/>
          </a:xfrm>
          <a:prstGeom prst="rect">
            <a:avLst/>
          </a:prstGeom>
          <a:noFill/>
        </p:spPr>
        <p:txBody>
          <a:bodyPr wrap="square" rtlCol="1">
            <a:spAutoFit/>
          </a:bodyPr>
          <a:lstStyle/>
          <a:p>
            <a:pPr algn="l" rtl="0"/>
            <a:r>
              <a:rPr lang="en-US" sz="2400" b="1" i="1" dirty="0">
                <a:solidFill>
                  <a:srgbClr val="0070C0"/>
                </a:solidFill>
              </a:rPr>
              <a:t>She danced beautifully at the ballet last night.</a:t>
            </a:r>
            <a:endParaRPr lang="ar-SY" sz="2400" b="1" i="1" dirty="0">
              <a:solidFill>
                <a:srgbClr val="0070C0"/>
              </a:solidFill>
            </a:endParaRPr>
          </a:p>
        </p:txBody>
      </p:sp>
      <p:sp>
        <p:nvSpPr>
          <p:cNvPr id="12" name="مربع نص 11"/>
          <p:cNvSpPr txBox="1"/>
          <p:nvPr/>
        </p:nvSpPr>
        <p:spPr>
          <a:xfrm>
            <a:off x="685800" y="3352800"/>
            <a:ext cx="7620000" cy="461665"/>
          </a:xfrm>
          <a:prstGeom prst="rect">
            <a:avLst/>
          </a:prstGeom>
          <a:noFill/>
        </p:spPr>
        <p:txBody>
          <a:bodyPr wrap="square" rtlCol="1">
            <a:spAutoFit/>
          </a:bodyPr>
          <a:lstStyle/>
          <a:p>
            <a:pPr algn="l" rtl="0"/>
            <a:r>
              <a:rPr lang="en-US" sz="2400" b="1" i="1" dirty="0">
                <a:solidFill>
                  <a:srgbClr val="0070C0"/>
                </a:solidFill>
              </a:rPr>
              <a:t>Luckily she wasn’t seriously injured when she fell.</a:t>
            </a:r>
            <a:endParaRPr lang="ar-SY" sz="2400" b="1" i="1" dirty="0">
              <a:solidFill>
                <a:srgbClr val="0070C0"/>
              </a:solidFill>
            </a:endParaRPr>
          </a:p>
        </p:txBody>
      </p:sp>
      <p:sp>
        <p:nvSpPr>
          <p:cNvPr id="13" name="مربع نص 12"/>
          <p:cNvSpPr txBox="1"/>
          <p:nvPr/>
        </p:nvSpPr>
        <p:spPr>
          <a:xfrm>
            <a:off x="685800" y="4114800"/>
            <a:ext cx="7696200" cy="461665"/>
          </a:xfrm>
          <a:prstGeom prst="rect">
            <a:avLst/>
          </a:prstGeom>
          <a:noFill/>
        </p:spPr>
        <p:txBody>
          <a:bodyPr wrap="square" rtlCol="1">
            <a:spAutoFit/>
          </a:bodyPr>
          <a:lstStyle/>
          <a:p>
            <a:pPr algn="l" rtl="0"/>
            <a:r>
              <a:rPr lang="en-US" sz="2400" b="1" i="1" dirty="0">
                <a:solidFill>
                  <a:srgbClr val="0070C0"/>
                </a:solidFill>
              </a:rPr>
              <a:t>Apparently he nearly broke his leg when he was skiing.</a:t>
            </a:r>
            <a:endParaRPr lang="ar-SY" sz="2400" b="1" i="1" dirty="0">
              <a:solidFill>
                <a:srgbClr val="0070C0"/>
              </a:solidFill>
            </a:endParaRPr>
          </a:p>
        </p:txBody>
      </p:sp>
      <p:sp>
        <p:nvSpPr>
          <p:cNvPr id="16" name="مربع نص 15"/>
          <p:cNvSpPr txBox="1"/>
          <p:nvPr/>
        </p:nvSpPr>
        <p:spPr>
          <a:xfrm>
            <a:off x="685800" y="4953000"/>
            <a:ext cx="7696200" cy="461665"/>
          </a:xfrm>
          <a:prstGeom prst="rect">
            <a:avLst/>
          </a:prstGeom>
          <a:noFill/>
        </p:spPr>
        <p:txBody>
          <a:bodyPr wrap="square" rtlCol="1">
            <a:spAutoFit/>
          </a:bodyPr>
          <a:lstStyle/>
          <a:p>
            <a:pPr algn="l" rtl="0"/>
            <a:r>
              <a:rPr lang="en-US" sz="2400" b="1" i="1" dirty="0">
                <a:solidFill>
                  <a:srgbClr val="0070C0"/>
                </a:solidFill>
              </a:rPr>
              <a:t>My father usually sleeps a bit in the afternoon.</a:t>
            </a:r>
            <a:endParaRPr lang="ar-SY" sz="2400" b="1" i="1" dirty="0">
              <a:solidFill>
                <a:srgbClr val="0070C0"/>
              </a:solidFill>
            </a:endParaRPr>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467600" y="5183832"/>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ox(i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ox(in)">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ox(in)">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ox(in)">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4"/>
                    </p:tgtEl>
                  </p:cond>
                </p:stCondLst>
                <p:endSync evt="end" delay="0">
                  <p:rtn val="all"/>
                </p:endSync>
                <p:childTnLst>
                  <p:par>
                    <p:cTn id="29" fill="hold">
                      <p:stCondLst>
                        <p:cond delay="0"/>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169105" fill="hold"/>
                                        <p:tgtEl>
                                          <p:spTgt spid="4"/>
                                        </p:tgtEl>
                                      </p:cBhvr>
                                    </p:cmd>
                                  </p:childTnLst>
                                </p:cTn>
                              </p:par>
                            </p:childTnLst>
                          </p:cTn>
                        </p:par>
                      </p:childTnLst>
                    </p:cTn>
                  </p:par>
                </p:childTnLst>
              </p:cTn>
              <p:nextCondLst>
                <p:cond evt="onClick" delay="0">
                  <p:tgtEl>
                    <p:spTgt spid="4"/>
                  </p:tgtEl>
                </p:cond>
              </p:nextCondLst>
            </p:seq>
            <p:audio>
              <p:cMediaNode vol="80000">
                <p:cTn id="33" fill="hold" display="0">
                  <p:stCondLst>
                    <p:cond delay="indefinite"/>
                  </p:stCondLst>
                  <p:endCondLst>
                    <p:cond evt="onStopAudio" delay="0">
                      <p:tgtEl>
                        <p:sldTgt/>
                      </p:tgtEl>
                    </p:cond>
                  </p:endCondLst>
                </p:cTn>
                <p:tgtEl>
                  <p:spTgt spid="4"/>
                </p:tgtEl>
              </p:cMediaNode>
            </p:audio>
          </p:childTnLst>
        </p:cTn>
      </p:par>
    </p:tnLst>
    <p:bldLst>
      <p:bldP spid="9" grpId="0"/>
      <p:bldP spid="11" grpId="0"/>
      <p:bldP spid="12" grpId="0"/>
      <p:bldP spid="13"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44562"/>
          </a:xfrm>
          <a:solidFill>
            <a:schemeClr val="tx2">
              <a:lumMod val="20000"/>
              <a:lumOff val="80000"/>
            </a:schemeClr>
          </a:solidFill>
        </p:spPr>
        <p:txBody>
          <a:bodyPr>
            <a:noAutofit/>
          </a:bodyPr>
          <a:lstStyle/>
          <a:p>
            <a:pPr algn="l" rtl="0"/>
            <a:r>
              <a:rPr lang="en-US" sz="2800" b="1" dirty="0"/>
              <a:t>VOCABULARY                                                       p. 29           </a:t>
            </a:r>
            <a:br>
              <a:rPr lang="en-US" sz="2800" b="1" dirty="0"/>
            </a:br>
            <a:r>
              <a:rPr lang="en-US" sz="2800" b="1" dirty="0"/>
              <a:t>confusing adverbs and adverbial phrases</a:t>
            </a:r>
            <a:endParaRPr lang="ar-SY" sz="2800" dirty="0"/>
          </a:p>
        </p:txBody>
      </p:sp>
      <p:sp>
        <p:nvSpPr>
          <p:cNvPr id="3" name="عنصر نائب للمحتوى 2"/>
          <p:cNvSpPr>
            <a:spLocks noGrp="1"/>
          </p:cNvSpPr>
          <p:nvPr>
            <p:ph idx="1"/>
          </p:nvPr>
        </p:nvSpPr>
        <p:spPr>
          <a:xfrm>
            <a:off x="457200" y="1295400"/>
            <a:ext cx="8229600" cy="5334000"/>
          </a:xfrm>
        </p:spPr>
        <p:txBody>
          <a:bodyPr>
            <a:normAutofit fontScale="92500" lnSpcReduction="10000"/>
          </a:bodyPr>
          <a:lstStyle/>
          <a:p>
            <a:pPr algn="l" rtl="0"/>
            <a:r>
              <a:rPr lang="en-US" sz="2400" b="1" dirty="0"/>
              <a:t>Match each pair of adverbs with a pair of sentences.</a:t>
            </a:r>
          </a:p>
          <a:p>
            <a:pPr algn="l" rtl="0">
              <a:buNone/>
            </a:pPr>
            <a:r>
              <a:rPr lang="en-US" sz="2400" b="1" dirty="0"/>
              <a:t>     (Click and check)</a:t>
            </a:r>
            <a:r>
              <a:rPr lang="en-US" sz="2400" dirty="0"/>
              <a:t/>
            </a:r>
            <a:br>
              <a:rPr lang="en-US" sz="2400" dirty="0"/>
            </a:br>
            <a:r>
              <a:rPr lang="en-US" sz="2400" dirty="0"/>
              <a:t>at the moment / actually </a:t>
            </a:r>
            <a:r>
              <a:rPr lang="en-US" sz="2400" b="1" dirty="0"/>
              <a:t>__</a:t>
            </a:r>
            <a:r>
              <a:rPr lang="en-US" sz="2400" dirty="0"/>
              <a:t>        </a:t>
            </a:r>
            <a:r>
              <a:rPr lang="en-US" sz="2400" b="1" dirty="0"/>
              <a:t> </a:t>
            </a:r>
            <a:r>
              <a:rPr lang="en-US" sz="2400" dirty="0"/>
              <a:t>in the end / at the end </a:t>
            </a:r>
            <a:r>
              <a:rPr lang="en-US" sz="2400" b="1" dirty="0"/>
              <a:t>__</a:t>
            </a:r>
            <a:r>
              <a:rPr lang="en-US" sz="2400" dirty="0"/>
              <a:t/>
            </a:r>
            <a:br>
              <a:rPr lang="en-US" sz="2400" dirty="0"/>
            </a:br>
            <a:r>
              <a:rPr lang="en-US" sz="2400" dirty="0"/>
              <a:t>especially / specially </a:t>
            </a:r>
            <a:r>
              <a:rPr lang="en-US" sz="2400" b="1" dirty="0"/>
              <a:t>__                 </a:t>
            </a:r>
            <a:r>
              <a:rPr lang="en-US" sz="2400" dirty="0"/>
              <a:t>late / lately  </a:t>
            </a:r>
            <a:r>
              <a:rPr lang="en-US" sz="2400" b="1" dirty="0"/>
              <a:t>__ </a:t>
            </a:r>
            <a:r>
              <a:rPr lang="en-US" sz="2400" dirty="0"/>
              <a:t/>
            </a:r>
            <a:br>
              <a:rPr lang="en-US" sz="2400" dirty="0"/>
            </a:br>
            <a:r>
              <a:rPr lang="en-US" sz="2400" dirty="0"/>
              <a:t>ever / even </a:t>
            </a:r>
            <a:r>
              <a:rPr lang="en-US" sz="2400" b="1" dirty="0"/>
              <a:t>__                                 </a:t>
            </a:r>
            <a:r>
              <a:rPr lang="en-US" sz="2400" dirty="0"/>
              <a:t>near / nearly </a:t>
            </a:r>
            <a:r>
              <a:rPr lang="en-US" sz="2400" b="1" dirty="0"/>
              <a:t>__ </a:t>
            </a:r>
            <a:r>
              <a:rPr lang="en-US" sz="2400" dirty="0"/>
              <a:t/>
            </a:r>
            <a:br>
              <a:rPr lang="en-US" sz="2400" dirty="0"/>
            </a:br>
            <a:r>
              <a:rPr lang="en-US" sz="2400" dirty="0"/>
              <a:t>hard / hardly </a:t>
            </a:r>
            <a:r>
              <a:rPr lang="en-US" sz="2400" b="1" dirty="0"/>
              <a:t>__                              </a:t>
            </a:r>
            <a:r>
              <a:rPr lang="en-US" sz="2400" dirty="0"/>
              <a:t>still / yet </a:t>
            </a:r>
            <a:r>
              <a:rPr lang="en-US" sz="2400" b="1" dirty="0"/>
              <a:t>__ </a:t>
            </a:r>
          </a:p>
          <a:p>
            <a:pPr algn="l" rtl="0">
              <a:buNone/>
            </a:pPr>
            <a:r>
              <a:rPr lang="en-US" sz="2400" dirty="0"/>
              <a:t>1 a Her French isn’t very good. She can ___________ say anything.</a:t>
            </a:r>
          </a:p>
          <a:p>
            <a:pPr algn="l" rtl="0">
              <a:buNone/>
            </a:pPr>
            <a:r>
              <a:rPr lang="en-US" sz="2400" dirty="0"/>
              <a:t>   b He works very ___________ - at least ten hours a day.</a:t>
            </a:r>
          </a:p>
          <a:p>
            <a:pPr algn="l" rtl="0">
              <a:buNone/>
            </a:pPr>
            <a:r>
              <a:rPr lang="en-US" sz="2400" dirty="0"/>
              <a:t>2 a My boss always arrives ___________ for meetings. </a:t>
            </a:r>
          </a:p>
          <a:p>
            <a:pPr algn="l" rtl="0">
              <a:buNone/>
            </a:pPr>
            <a:r>
              <a:rPr lang="en-US" sz="2400" dirty="0"/>
              <a:t>   b We haven’t seen Mary ___________. She’s been very busy. </a:t>
            </a:r>
          </a:p>
          <a:p>
            <a:pPr algn="l" rtl="0">
              <a:buNone/>
            </a:pPr>
            <a:r>
              <a:rPr lang="en-US" sz="2400" dirty="0"/>
              <a:t>3 a ___________ of the concert, everybody applauded. </a:t>
            </a:r>
          </a:p>
          <a:p>
            <a:pPr algn="l" rtl="0">
              <a:buNone/>
            </a:pPr>
            <a:r>
              <a:rPr lang="en-US" sz="2400" dirty="0"/>
              <a:t>   b I didn’t want to go, but ___________ they persuaded me. </a:t>
            </a:r>
          </a:p>
          <a:p>
            <a:pPr algn="l" rtl="0">
              <a:buNone/>
            </a:pPr>
            <a:r>
              <a:rPr lang="en-US" sz="2400" dirty="0"/>
              <a:t>4 a I love all sports, but ___________ basketball. </a:t>
            </a:r>
          </a:p>
          <a:p>
            <a:pPr algn="l" rtl="0">
              <a:buNone/>
            </a:pPr>
            <a:r>
              <a:rPr lang="en-US" sz="2400" dirty="0"/>
              <a:t>   b All her clothes are ___________ made for her in Paris. </a:t>
            </a:r>
            <a:br>
              <a:rPr lang="en-US" sz="2400" dirty="0"/>
            </a:br>
            <a:endParaRPr lang="ar-SY" sz="2400" dirty="0"/>
          </a:p>
        </p:txBody>
      </p:sp>
      <p:sp>
        <p:nvSpPr>
          <p:cNvPr id="5" name="مربع نص 4"/>
          <p:cNvSpPr txBox="1"/>
          <p:nvPr/>
        </p:nvSpPr>
        <p:spPr>
          <a:xfrm>
            <a:off x="3200400" y="2286000"/>
            <a:ext cx="381000" cy="400110"/>
          </a:xfrm>
          <a:prstGeom prst="rect">
            <a:avLst/>
          </a:prstGeom>
          <a:solidFill>
            <a:schemeClr val="bg2"/>
          </a:solidFill>
        </p:spPr>
        <p:txBody>
          <a:bodyPr wrap="square" rtlCol="1">
            <a:spAutoFit/>
          </a:bodyPr>
          <a:lstStyle/>
          <a:p>
            <a:pPr algn="ctr"/>
            <a:r>
              <a:rPr lang="en-US" sz="2000" b="1" dirty="0">
                <a:solidFill>
                  <a:srgbClr val="BA06AD"/>
                </a:solidFill>
              </a:rPr>
              <a:t>4</a:t>
            </a:r>
            <a:endParaRPr lang="ar-SY" b="1" dirty="0">
              <a:solidFill>
                <a:srgbClr val="BA06AD"/>
              </a:solidFill>
            </a:endParaRPr>
          </a:p>
        </p:txBody>
      </p:sp>
      <p:sp>
        <p:nvSpPr>
          <p:cNvPr id="6" name="مربع نص 5"/>
          <p:cNvSpPr txBox="1"/>
          <p:nvPr/>
        </p:nvSpPr>
        <p:spPr>
          <a:xfrm>
            <a:off x="5943600" y="2286000"/>
            <a:ext cx="381000" cy="400110"/>
          </a:xfrm>
          <a:prstGeom prst="rect">
            <a:avLst/>
          </a:prstGeom>
          <a:solidFill>
            <a:schemeClr val="bg2"/>
          </a:solidFill>
        </p:spPr>
        <p:txBody>
          <a:bodyPr wrap="square" rtlCol="1">
            <a:spAutoFit/>
          </a:bodyPr>
          <a:lstStyle/>
          <a:p>
            <a:pPr algn="ctr"/>
            <a:r>
              <a:rPr lang="en-US" sz="2000" b="1" dirty="0">
                <a:solidFill>
                  <a:srgbClr val="BA06AD"/>
                </a:solidFill>
              </a:rPr>
              <a:t>2</a:t>
            </a:r>
            <a:endParaRPr lang="ar-SY" b="1" dirty="0">
              <a:solidFill>
                <a:srgbClr val="BA06AD"/>
              </a:solidFill>
            </a:endParaRPr>
          </a:p>
        </p:txBody>
      </p:sp>
      <p:sp>
        <p:nvSpPr>
          <p:cNvPr id="7" name="مربع نص 6"/>
          <p:cNvSpPr txBox="1"/>
          <p:nvPr/>
        </p:nvSpPr>
        <p:spPr>
          <a:xfrm>
            <a:off x="7162800" y="1905000"/>
            <a:ext cx="381000" cy="400110"/>
          </a:xfrm>
          <a:prstGeom prst="rect">
            <a:avLst/>
          </a:prstGeom>
          <a:solidFill>
            <a:schemeClr val="bg2"/>
          </a:solidFill>
        </p:spPr>
        <p:txBody>
          <a:bodyPr wrap="square" rtlCol="1">
            <a:spAutoFit/>
          </a:bodyPr>
          <a:lstStyle/>
          <a:p>
            <a:pPr algn="ctr"/>
            <a:r>
              <a:rPr lang="en-US" sz="2000" b="1" dirty="0">
                <a:solidFill>
                  <a:srgbClr val="BA06AD"/>
                </a:solidFill>
              </a:rPr>
              <a:t>3</a:t>
            </a:r>
            <a:endParaRPr lang="ar-SY" b="1" dirty="0">
              <a:solidFill>
                <a:srgbClr val="BA06AD"/>
              </a:solidFill>
            </a:endParaRPr>
          </a:p>
        </p:txBody>
      </p:sp>
      <p:sp>
        <p:nvSpPr>
          <p:cNvPr id="8" name="مربع نص 7"/>
          <p:cNvSpPr txBox="1"/>
          <p:nvPr/>
        </p:nvSpPr>
        <p:spPr>
          <a:xfrm>
            <a:off x="2362200" y="2895600"/>
            <a:ext cx="381000" cy="400110"/>
          </a:xfrm>
          <a:prstGeom prst="rect">
            <a:avLst/>
          </a:prstGeom>
          <a:solidFill>
            <a:schemeClr val="bg2"/>
          </a:solidFill>
        </p:spPr>
        <p:txBody>
          <a:bodyPr wrap="square" rtlCol="1">
            <a:spAutoFit/>
          </a:bodyPr>
          <a:lstStyle/>
          <a:p>
            <a:pPr algn="ctr"/>
            <a:r>
              <a:rPr lang="en-US" sz="2000" b="1" dirty="0">
                <a:solidFill>
                  <a:srgbClr val="BA06AD"/>
                </a:solidFill>
              </a:rPr>
              <a:t>1</a:t>
            </a:r>
            <a:endParaRPr lang="ar-SY" b="1" dirty="0">
              <a:solidFill>
                <a:srgbClr val="BA06AD"/>
              </a:solidFill>
            </a:endParaRPr>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848600" y="6096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4"/>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clickEffect">
                                  <p:stCondLst>
                                    <p:cond delay="0"/>
                                  </p:stCondLst>
                                  <p:childTnLst>
                                    <p:cmd type="call" cmd="playFrom(0.0)">
                                      <p:cBhvr>
                                        <p:cTn id="25" dur="64754" fill="hold"/>
                                        <p:tgtEl>
                                          <p:spTgt spid="4"/>
                                        </p:tgtEl>
                                      </p:cBhvr>
                                    </p:cmd>
                                  </p:childTnLst>
                                </p:cTn>
                              </p:par>
                            </p:childTnLst>
                          </p:cTn>
                        </p:par>
                      </p:childTnLst>
                    </p:cTn>
                  </p:par>
                </p:childTnLst>
              </p:cTn>
              <p:nextCondLst>
                <p:cond evt="onClick" delay="0">
                  <p:tgtEl>
                    <p:spTgt spid="4"/>
                  </p:tgtEl>
                </p:cond>
              </p:nextCondLst>
            </p:seq>
            <p:audio>
              <p:cMediaNode vol="80000">
                <p:cTn id="26" fill="hold" display="0">
                  <p:stCondLst>
                    <p:cond delay="indefinite"/>
                  </p:stCondLst>
                  <p:endCondLst>
                    <p:cond evt="onStopAudio" delay="0">
                      <p:tgtEl>
                        <p:sldTgt/>
                      </p:tgtEl>
                    </p:cond>
                  </p:endCondLst>
                </p:cTn>
                <p:tgtEl>
                  <p:spTgt spid="4"/>
                </p:tgtEl>
              </p:cMediaNode>
            </p:audio>
          </p:childTnLst>
        </p:cTn>
      </p:par>
    </p:tnLst>
    <p:bldLst>
      <p:bldP spid="5" grpId="0" animBg="1"/>
      <p:bldP spid="6"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44562"/>
          </a:xfrm>
          <a:solidFill>
            <a:schemeClr val="tx2">
              <a:lumMod val="20000"/>
              <a:lumOff val="80000"/>
            </a:schemeClr>
          </a:solidFill>
        </p:spPr>
        <p:txBody>
          <a:bodyPr>
            <a:noAutofit/>
          </a:bodyPr>
          <a:lstStyle/>
          <a:p>
            <a:pPr algn="l" rtl="0"/>
            <a:r>
              <a:rPr lang="en-US" sz="2800" b="1" dirty="0"/>
              <a:t>VOCABULARY                                                       p. 29           </a:t>
            </a:r>
            <a:br>
              <a:rPr lang="en-US" sz="2800" b="1" dirty="0"/>
            </a:br>
            <a:r>
              <a:rPr lang="en-US" sz="2800" b="1" dirty="0"/>
              <a:t>confusing adverbs and adverbial phrases</a:t>
            </a:r>
            <a:endParaRPr lang="ar-SY" sz="2800" dirty="0"/>
          </a:p>
        </p:txBody>
      </p:sp>
      <p:sp>
        <p:nvSpPr>
          <p:cNvPr id="3" name="عنصر نائب للمحتوى 2"/>
          <p:cNvSpPr>
            <a:spLocks noGrp="1"/>
          </p:cNvSpPr>
          <p:nvPr>
            <p:ph idx="1"/>
          </p:nvPr>
        </p:nvSpPr>
        <p:spPr>
          <a:xfrm>
            <a:off x="228600" y="1295400"/>
            <a:ext cx="8686800" cy="5334000"/>
          </a:xfrm>
        </p:spPr>
        <p:txBody>
          <a:bodyPr>
            <a:normAutofit lnSpcReduction="10000"/>
          </a:bodyPr>
          <a:lstStyle/>
          <a:p>
            <a:pPr algn="l" rtl="0"/>
            <a:r>
              <a:rPr lang="en-US" sz="2400" b="1" dirty="0"/>
              <a:t>Match each pair of adverbs with a pair of sentences.</a:t>
            </a:r>
          </a:p>
          <a:p>
            <a:pPr algn="l" rtl="0">
              <a:buNone/>
            </a:pPr>
            <a:r>
              <a:rPr lang="en-US" sz="2400" b="1" dirty="0"/>
              <a:t>     (Click and check)</a:t>
            </a:r>
            <a:r>
              <a:rPr lang="en-US" sz="2400" dirty="0"/>
              <a:t/>
            </a:r>
            <a:br>
              <a:rPr lang="en-US" sz="2400" dirty="0"/>
            </a:br>
            <a:r>
              <a:rPr lang="en-US" sz="2400" dirty="0"/>
              <a:t>at the moment / actually </a:t>
            </a:r>
            <a:r>
              <a:rPr lang="en-US" sz="2400" b="1" dirty="0"/>
              <a:t>__</a:t>
            </a:r>
            <a:r>
              <a:rPr lang="en-US" sz="2400" dirty="0"/>
              <a:t>        </a:t>
            </a:r>
            <a:r>
              <a:rPr lang="en-US" sz="2400" b="1" dirty="0"/>
              <a:t> </a:t>
            </a:r>
            <a:r>
              <a:rPr lang="en-US" sz="2400" dirty="0"/>
              <a:t>in the end / at the end </a:t>
            </a:r>
            <a:r>
              <a:rPr lang="en-US" sz="2400" b="1" dirty="0"/>
              <a:t>__</a:t>
            </a:r>
            <a:r>
              <a:rPr lang="en-US" sz="2400" dirty="0"/>
              <a:t/>
            </a:r>
            <a:br>
              <a:rPr lang="en-US" sz="2400" dirty="0"/>
            </a:br>
            <a:r>
              <a:rPr lang="en-US" sz="2400" dirty="0"/>
              <a:t>especially / specially </a:t>
            </a:r>
            <a:r>
              <a:rPr lang="en-US" sz="2400" b="1" dirty="0"/>
              <a:t>__                 </a:t>
            </a:r>
            <a:r>
              <a:rPr lang="en-US" sz="2400" dirty="0"/>
              <a:t>late / lately </a:t>
            </a:r>
            <a:r>
              <a:rPr lang="en-US" sz="2400" b="1" dirty="0"/>
              <a:t>__ </a:t>
            </a:r>
            <a:r>
              <a:rPr lang="en-US" sz="2400" dirty="0"/>
              <a:t/>
            </a:r>
            <a:br>
              <a:rPr lang="en-US" sz="2400" dirty="0"/>
            </a:br>
            <a:r>
              <a:rPr lang="en-US" sz="2400" dirty="0"/>
              <a:t>ever / even </a:t>
            </a:r>
            <a:r>
              <a:rPr lang="en-US" sz="2400" b="1" dirty="0"/>
              <a:t>__                                 </a:t>
            </a:r>
            <a:r>
              <a:rPr lang="en-US" sz="2400" dirty="0"/>
              <a:t>near / nearly </a:t>
            </a:r>
            <a:r>
              <a:rPr lang="en-US" sz="2400" b="1" dirty="0"/>
              <a:t>__ </a:t>
            </a:r>
            <a:r>
              <a:rPr lang="en-US" sz="2400" dirty="0"/>
              <a:t/>
            </a:r>
            <a:br>
              <a:rPr lang="en-US" sz="2400" dirty="0"/>
            </a:br>
            <a:r>
              <a:rPr lang="en-US" sz="2400" dirty="0"/>
              <a:t>hard / hardly </a:t>
            </a:r>
            <a:r>
              <a:rPr lang="en-US" sz="2400" b="1" dirty="0"/>
              <a:t>__                              </a:t>
            </a:r>
            <a:r>
              <a:rPr lang="en-US" sz="2400" dirty="0"/>
              <a:t>still / yet </a:t>
            </a:r>
            <a:r>
              <a:rPr lang="en-US" sz="2400" b="1" dirty="0"/>
              <a:t>__ </a:t>
            </a:r>
          </a:p>
          <a:p>
            <a:pPr algn="l" rtl="0">
              <a:buNone/>
            </a:pPr>
            <a:r>
              <a:rPr lang="en-US" sz="2400" dirty="0"/>
              <a:t>5   a She looks younger than me, but ________ she’s two years older.</a:t>
            </a:r>
          </a:p>
          <a:p>
            <a:pPr algn="l" rtl="0">
              <a:buNone/>
            </a:pPr>
            <a:r>
              <a:rPr lang="en-US" sz="2400" dirty="0"/>
              <a:t>     b He’s unemployed ___________, but he’s looking for a job. </a:t>
            </a:r>
          </a:p>
          <a:p>
            <a:pPr algn="l" rtl="0">
              <a:buNone/>
            </a:pPr>
            <a:r>
              <a:rPr lang="en-US" sz="2400" dirty="0"/>
              <a:t>6   a It’s __________ stopped raining. We’ll be able to leave soon. </a:t>
            </a:r>
          </a:p>
          <a:p>
            <a:pPr algn="l" rtl="0">
              <a:buNone/>
            </a:pPr>
            <a:r>
              <a:rPr lang="en-US" sz="2400" dirty="0"/>
              <a:t>     b Does your boyfriend live ____________ here? </a:t>
            </a:r>
          </a:p>
          <a:p>
            <a:pPr algn="l" rtl="0">
              <a:buNone/>
            </a:pPr>
            <a:r>
              <a:rPr lang="en-US" sz="2400" dirty="0"/>
              <a:t>7   a Have you found a flat _____________? </a:t>
            </a:r>
          </a:p>
          <a:p>
            <a:pPr algn="l" rtl="0">
              <a:buNone/>
            </a:pPr>
            <a:r>
              <a:rPr lang="en-US" sz="2400" dirty="0"/>
              <a:t>     b No, we’re ____________ looking. </a:t>
            </a:r>
          </a:p>
          <a:p>
            <a:pPr algn="l" rtl="0">
              <a:buNone/>
            </a:pPr>
            <a:r>
              <a:rPr lang="en-US" sz="2400" dirty="0"/>
              <a:t>8   a Have you _____________ been to Texas?                                                                      b I’ve been all over the USA - I’ve ____________ been to Alaska! </a:t>
            </a:r>
            <a:endParaRPr lang="ar-SY" sz="2400" dirty="0"/>
          </a:p>
        </p:txBody>
      </p:sp>
      <p:sp>
        <p:nvSpPr>
          <p:cNvPr id="4" name="مربع نص 3"/>
          <p:cNvSpPr txBox="1"/>
          <p:nvPr/>
        </p:nvSpPr>
        <p:spPr>
          <a:xfrm>
            <a:off x="2057400" y="2667000"/>
            <a:ext cx="381000" cy="400110"/>
          </a:xfrm>
          <a:prstGeom prst="rect">
            <a:avLst/>
          </a:prstGeom>
          <a:solidFill>
            <a:schemeClr val="bg2"/>
          </a:solidFill>
        </p:spPr>
        <p:txBody>
          <a:bodyPr wrap="square" rtlCol="1">
            <a:spAutoFit/>
          </a:bodyPr>
          <a:lstStyle/>
          <a:p>
            <a:pPr algn="ctr"/>
            <a:r>
              <a:rPr lang="en-US" sz="2000" b="1" dirty="0">
                <a:solidFill>
                  <a:srgbClr val="BA06AD"/>
                </a:solidFill>
              </a:rPr>
              <a:t>8</a:t>
            </a:r>
            <a:endParaRPr lang="ar-SY" b="1" dirty="0">
              <a:solidFill>
                <a:srgbClr val="BA06AD"/>
              </a:solidFill>
            </a:endParaRPr>
          </a:p>
        </p:txBody>
      </p:sp>
      <p:sp>
        <p:nvSpPr>
          <p:cNvPr id="5" name="مربع نص 4"/>
          <p:cNvSpPr txBox="1"/>
          <p:nvPr/>
        </p:nvSpPr>
        <p:spPr>
          <a:xfrm>
            <a:off x="5791200" y="3048000"/>
            <a:ext cx="381000" cy="400110"/>
          </a:xfrm>
          <a:prstGeom prst="rect">
            <a:avLst/>
          </a:prstGeom>
          <a:solidFill>
            <a:schemeClr val="bg2"/>
          </a:solidFill>
        </p:spPr>
        <p:txBody>
          <a:bodyPr wrap="square" rtlCol="1">
            <a:spAutoFit/>
          </a:bodyPr>
          <a:lstStyle/>
          <a:p>
            <a:pPr algn="ctr"/>
            <a:r>
              <a:rPr lang="en-US" sz="2000" b="1" dirty="0">
                <a:solidFill>
                  <a:srgbClr val="BA06AD"/>
                </a:solidFill>
              </a:rPr>
              <a:t>7</a:t>
            </a:r>
            <a:endParaRPr lang="ar-SY" b="1" dirty="0">
              <a:solidFill>
                <a:srgbClr val="BA06AD"/>
              </a:solidFill>
            </a:endParaRPr>
          </a:p>
        </p:txBody>
      </p:sp>
      <p:sp>
        <p:nvSpPr>
          <p:cNvPr id="6" name="مربع نص 5"/>
          <p:cNvSpPr txBox="1"/>
          <p:nvPr/>
        </p:nvSpPr>
        <p:spPr>
          <a:xfrm>
            <a:off x="6324600" y="2743200"/>
            <a:ext cx="381000" cy="400110"/>
          </a:xfrm>
          <a:prstGeom prst="rect">
            <a:avLst/>
          </a:prstGeom>
          <a:solidFill>
            <a:schemeClr val="bg2"/>
          </a:solidFill>
        </p:spPr>
        <p:txBody>
          <a:bodyPr wrap="square" rtlCol="1">
            <a:spAutoFit/>
          </a:bodyPr>
          <a:lstStyle/>
          <a:p>
            <a:pPr algn="ctr"/>
            <a:r>
              <a:rPr lang="en-US" sz="2000" b="1" dirty="0">
                <a:solidFill>
                  <a:srgbClr val="BA06AD"/>
                </a:solidFill>
              </a:rPr>
              <a:t>6</a:t>
            </a:r>
            <a:endParaRPr lang="ar-SY" b="1" dirty="0">
              <a:solidFill>
                <a:srgbClr val="BA06AD"/>
              </a:solidFill>
            </a:endParaRPr>
          </a:p>
        </p:txBody>
      </p:sp>
      <p:sp>
        <p:nvSpPr>
          <p:cNvPr id="7" name="مربع نص 6"/>
          <p:cNvSpPr txBox="1"/>
          <p:nvPr/>
        </p:nvSpPr>
        <p:spPr>
          <a:xfrm>
            <a:off x="3733800" y="2057400"/>
            <a:ext cx="381000" cy="400110"/>
          </a:xfrm>
          <a:prstGeom prst="rect">
            <a:avLst/>
          </a:prstGeom>
          <a:solidFill>
            <a:schemeClr val="bg2"/>
          </a:solidFill>
        </p:spPr>
        <p:txBody>
          <a:bodyPr wrap="square" rtlCol="1">
            <a:spAutoFit/>
          </a:bodyPr>
          <a:lstStyle/>
          <a:p>
            <a:pPr algn="ctr"/>
            <a:r>
              <a:rPr lang="en-US" sz="2000" b="1" dirty="0">
                <a:solidFill>
                  <a:srgbClr val="BA06AD"/>
                </a:solidFill>
              </a:rPr>
              <a:t>5</a:t>
            </a:r>
            <a:endParaRPr lang="ar-SY" b="1" dirty="0">
              <a:solidFill>
                <a:srgbClr val="BA06AD"/>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44562"/>
          </a:xfrm>
          <a:solidFill>
            <a:schemeClr val="accent3">
              <a:lumMod val="40000"/>
              <a:lumOff val="60000"/>
            </a:schemeClr>
          </a:solidFill>
        </p:spPr>
        <p:txBody>
          <a:bodyPr>
            <a:noAutofit/>
          </a:bodyPr>
          <a:lstStyle/>
          <a:p>
            <a:pPr algn="l" rtl="0"/>
            <a:r>
              <a:rPr lang="en-US" sz="2800" b="1" dirty="0"/>
              <a:t>VOCABULARY                                                       p. 29           </a:t>
            </a:r>
            <a:br>
              <a:rPr lang="en-US" sz="2800" b="1" dirty="0"/>
            </a:br>
            <a:r>
              <a:rPr lang="en-US" sz="2800" b="1" dirty="0"/>
              <a:t>confusing adverbs and adverbial phrases</a:t>
            </a:r>
            <a:endParaRPr lang="ar-SY" sz="2800" dirty="0"/>
          </a:p>
        </p:txBody>
      </p:sp>
      <p:sp>
        <p:nvSpPr>
          <p:cNvPr id="3" name="عنصر نائب للمحتوى 2"/>
          <p:cNvSpPr>
            <a:spLocks noGrp="1"/>
          </p:cNvSpPr>
          <p:nvPr>
            <p:ph idx="1"/>
          </p:nvPr>
        </p:nvSpPr>
        <p:spPr>
          <a:xfrm>
            <a:off x="457200" y="1295400"/>
            <a:ext cx="8382000" cy="5334000"/>
          </a:xfrm>
        </p:spPr>
        <p:txBody>
          <a:bodyPr>
            <a:normAutofit fontScale="92500" lnSpcReduction="10000"/>
          </a:bodyPr>
          <a:lstStyle/>
          <a:p>
            <a:pPr algn="l" rtl="0"/>
            <a:r>
              <a:rPr lang="en-US" sz="2400" b="1" dirty="0">
                <a:solidFill>
                  <a:srgbClr val="7030A0"/>
                </a:solidFill>
              </a:rPr>
              <a:t>Now decide which adverb goes where and complete the sentences.</a:t>
            </a:r>
          </a:p>
          <a:p>
            <a:pPr algn="l" rtl="0">
              <a:buNone/>
            </a:pPr>
            <a:r>
              <a:rPr lang="en-US" sz="2400" b="1" dirty="0">
                <a:solidFill>
                  <a:srgbClr val="7030A0"/>
                </a:solidFill>
              </a:rPr>
              <a:t>     (Click and check)</a:t>
            </a:r>
            <a:r>
              <a:rPr lang="en-US" sz="2400" dirty="0"/>
              <a:t/>
            </a:r>
            <a:br>
              <a:rPr lang="en-US" sz="2400" dirty="0"/>
            </a:br>
            <a:r>
              <a:rPr lang="en-US" sz="2400" dirty="0"/>
              <a:t>at the moment / actually </a:t>
            </a:r>
            <a:r>
              <a:rPr lang="en-US" sz="2400" b="1" dirty="0"/>
              <a:t>__</a:t>
            </a:r>
            <a:r>
              <a:rPr lang="en-US" sz="2400" dirty="0"/>
              <a:t>        </a:t>
            </a:r>
            <a:r>
              <a:rPr lang="en-US" sz="2400" b="1" dirty="0"/>
              <a:t> </a:t>
            </a:r>
            <a:r>
              <a:rPr lang="en-US" sz="2400" dirty="0"/>
              <a:t>in the end / at the end </a:t>
            </a:r>
            <a:r>
              <a:rPr lang="en-US" sz="2400" b="1" dirty="0"/>
              <a:t>__</a:t>
            </a:r>
            <a:r>
              <a:rPr lang="en-US" sz="2400" dirty="0"/>
              <a:t/>
            </a:r>
            <a:br>
              <a:rPr lang="en-US" sz="2400" dirty="0"/>
            </a:br>
            <a:r>
              <a:rPr lang="en-US" sz="2400" dirty="0"/>
              <a:t>especially / specially </a:t>
            </a:r>
            <a:r>
              <a:rPr lang="en-US" sz="2400" b="1" dirty="0"/>
              <a:t>__                 </a:t>
            </a:r>
            <a:r>
              <a:rPr lang="en-US" sz="2400" dirty="0"/>
              <a:t>late / lately </a:t>
            </a:r>
            <a:r>
              <a:rPr lang="en-US" sz="2400" b="1" dirty="0"/>
              <a:t>__ </a:t>
            </a:r>
            <a:r>
              <a:rPr lang="en-US" sz="2400" dirty="0"/>
              <a:t/>
            </a:r>
            <a:br>
              <a:rPr lang="en-US" sz="2400" dirty="0"/>
            </a:br>
            <a:r>
              <a:rPr lang="en-US" sz="2400" dirty="0"/>
              <a:t>ever / even </a:t>
            </a:r>
            <a:r>
              <a:rPr lang="en-US" sz="2400" b="1" dirty="0"/>
              <a:t>__                                 </a:t>
            </a:r>
            <a:r>
              <a:rPr lang="en-US" sz="2400" dirty="0"/>
              <a:t>near / nearly </a:t>
            </a:r>
            <a:r>
              <a:rPr lang="en-US" sz="2400" b="1" dirty="0"/>
              <a:t>__ </a:t>
            </a:r>
            <a:r>
              <a:rPr lang="en-US" sz="2400" dirty="0"/>
              <a:t/>
            </a:r>
            <a:br>
              <a:rPr lang="en-US" sz="2400" dirty="0"/>
            </a:br>
            <a:r>
              <a:rPr lang="en-US" sz="2400" dirty="0"/>
              <a:t>hard / hardly </a:t>
            </a:r>
            <a:r>
              <a:rPr lang="en-US" sz="2400" b="1" dirty="0"/>
              <a:t>__                              </a:t>
            </a:r>
            <a:r>
              <a:rPr lang="en-US" sz="2400" dirty="0"/>
              <a:t>still / yet </a:t>
            </a:r>
            <a:r>
              <a:rPr lang="en-US" sz="2400" b="1" dirty="0"/>
              <a:t>__ </a:t>
            </a:r>
          </a:p>
          <a:p>
            <a:pPr algn="l" rtl="0">
              <a:buNone/>
            </a:pPr>
            <a:r>
              <a:rPr lang="en-US" sz="2400" dirty="0"/>
              <a:t>1 a Her French isn’t very good. She can ___________ say anything.</a:t>
            </a:r>
          </a:p>
          <a:p>
            <a:pPr algn="l" rtl="0">
              <a:buNone/>
            </a:pPr>
            <a:r>
              <a:rPr lang="en-US" sz="2400" dirty="0"/>
              <a:t>   b He works very ___________ - at least ten hours a day.</a:t>
            </a:r>
          </a:p>
          <a:p>
            <a:pPr algn="l" rtl="0">
              <a:buNone/>
            </a:pPr>
            <a:r>
              <a:rPr lang="en-US" sz="2400" dirty="0"/>
              <a:t>2 a My boss always arrives ___________ for meetings. </a:t>
            </a:r>
          </a:p>
          <a:p>
            <a:pPr algn="l" rtl="0">
              <a:buNone/>
            </a:pPr>
            <a:r>
              <a:rPr lang="en-US" sz="2400" dirty="0"/>
              <a:t>   b We haven’t seen Mary ___________. She’s been very busy. </a:t>
            </a:r>
          </a:p>
          <a:p>
            <a:pPr algn="l" rtl="0">
              <a:buNone/>
            </a:pPr>
            <a:r>
              <a:rPr lang="en-US" sz="2400" dirty="0"/>
              <a:t>3 a ___________ of the concert, everybody applauded. </a:t>
            </a:r>
          </a:p>
          <a:p>
            <a:pPr algn="l" rtl="0">
              <a:buNone/>
            </a:pPr>
            <a:r>
              <a:rPr lang="en-US" sz="2400" dirty="0"/>
              <a:t>   b I didn’t want to go, but ___________ they persuaded me. </a:t>
            </a:r>
          </a:p>
          <a:p>
            <a:pPr algn="l" rtl="0">
              <a:buNone/>
            </a:pPr>
            <a:r>
              <a:rPr lang="en-US" sz="2400" dirty="0"/>
              <a:t>4 a I love all sports, but ___________ basketball. </a:t>
            </a:r>
          </a:p>
          <a:p>
            <a:pPr algn="l" rtl="0">
              <a:buNone/>
            </a:pPr>
            <a:r>
              <a:rPr lang="en-US" sz="2400" dirty="0"/>
              <a:t>   b All her clothes are ___________ made for her in Paris. </a:t>
            </a:r>
            <a:br>
              <a:rPr lang="en-US" sz="2400" dirty="0"/>
            </a:br>
            <a:endParaRPr lang="ar-SY" sz="2400" dirty="0"/>
          </a:p>
        </p:txBody>
      </p:sp>
      <p:sp>
        <p:nvSpPr>
          <p:cNvPr id="5" name="مربع نص 4"/>
          <p:cNvSpPr txBox="1"/>
          <p:nvPr/>
        </p:nvSpPr>
        <p:spPr>
          <a:xfrm>
            <a:off x="3200400" y="2286000"/>
            <a:ext cx="381000" cy="400110"/>
          </a:xfrm>
          <a:prstGeom prst="rect">
            <a:avLst/>
          </a:prstGeom>
          <a:solidFill>
            <a:schemeClr val="bg2"/>
          </a:solidFill>
        </p:spPr>
        <p:txBody>
          <a:bodyPr wrap="square" rtlCol="1">
            <a:spAutoFit/>
          </a:bodyPr>
          <a:lstStyle/>
          <a:p>
            <a:pPr algn="ctr"/>
            <a:r>
              <a:rPr lang="en-US" sz="2000" b="1" dirty="0">
                <a:solidFill>
                  <a:srgbClr val="BA06AD"/>
                </a:solidFill>
              </a:rPr>
              <a:t>4</a:t>
            </a:r>
            <a:endParaRPr lang="ar-SY" b="1" dirty="0">
              <a:solidFill>
                <a:srgbClr val="BA06AD"/>
              </a:solidFill>
            </a:endParaRPr>
          </a:p>
        </p:txBody>
      </p:sp>
      <p:sp>
        <p:nvSpPr>
          <p:cNvPr id="6" name="مربع نص 5"/>
          <p:cNvSpPr txBox="1"/>
          <p:nvPr/>
        </p:nvSpPr>
        <p:spPr>
          <a:xfrm>
            <a:off x="5943600" y="2286000"/>
            <a:ext cx="381000" cy="400110"/>
          </a:xfrm>
          <a:prstGeom prst="rect">
            <a:avLst/>
          </a:prstGeom>
          <a:solidFill>
            <a:schemeClr val="bg2"/>
          </a:solidFill>
        </p:spPr>
        <p:txBody>
          <a:bodyPr wrap="square" rtlCol="1">
            <a:spAutoFit/>
          </a:bodyPr>
          <a:lstStyle/>
          <a:p>
            <a:pPr algn="ctr"/>
            <a:r>
              <a:rPr lang="en-US" sz="2000" b="1" dirty="0">
                <a:solidFill>
                  <a:srgbClr val="BA06AD"/>
                </a:solidFill>
              </a:rPr>
              <a:t>2</a:t>
            </a:r>
            <a:endParaRPr lang="ar-SY" b="1" dirty="0">
              <a:solidFill>
                <a:srgbClr val="BA06AD"/>
              </a:solidFill>
            </a:endParaRPr>
          </a:p>
        </p:txBody>
      </p:sp>
      <p:sp>
        <p:nvSpPr>
          <p:cNvPr id="7" name="مربع نص 6"/>
          <p:cNvSpPr txBox="1"/>
          <p:nvPr/>
        </p:nvSpPr>
        <p:spPr>
          <a:xfrm>
            <a:off x="7162800" y="1905000"/>
            <a:ext cx="381000" cy="400110"/>
          </a:xfrm>
          <a:prstGeom prst="rect">
            <a:avLst/>
          </a:prstGeom>
          <a:solidFill>
            <a:schemeClr val="bg2"/>
          </a:solidFill>
        </p:spPr>
        <p:txBody>
          <a:bodyPr wrap="square" rtlCol="1">
            <a:spAutoFit/>
          </a:bodyPr>
          <a:lstStyle/>
          <a:p>
            <a:pPr algn="ctr"/>
            <a:r>
              <a:rPr lang="en-US" sz="2000" b="1" dirty="0">
                <a:solidFill>
                  <a:srgbClr val="BA06AD"/>
                </a:solidFill>
              </a:rPr>
              <a:t>3</a:t>
            </a:r>
            <a:endParaRPr lang="ar-SY" b="1" dirty="0">
              <a:solidFill>
                <a:srgbClr val="BA06AD"/>
              </a:solidFill>
            </a:endParaRPr>
          </a:p>
        </p:txBody>
      </p:sp>
      <p:sp>
        <p:nvSpPr>
          <p:cNvPr id="8" name="مربع نص 7"/>
          <p:cNvSpPr txBox="1"/>
          <p:nvPr/>
        </p:nvSpPr>
        <p:spPr>
          <a:xfrm>
            <a:off x="2362200" y="2895600"/>
            <a:ext cx="381000" cy="400110"/>
          </a:xfrm>
          <a:prstGeom prst="rect">
            <a:avLst/>
          </a:prstGeom>
          <a:solidFill>
            <a:schemeClr val="bg2"/>
          </a:solidFill>
        </p:spPr>
        <p:txBody>
          <a:bodyPr wrap="square" rtlCol="1">
            <a:spAutoFit/>
          </a:bodyPr>
          <a:lstStyle/>
          <a:p>
            <a:pPr algn="ctr"/>
            <a:r>
              <a:rPr lang="en-US" sz="2000" b="1" dirty="0">
                <a:solidFill>
                  <a:srgbClr val="BA06AD"/>
                </a:solidFill>
              </a:rPr>
              <a:t>1</a:t>
            </a:r>
            <a:endParaRPr lang="ar-SY" b="1" dirty="0">
              <a:solidFill>
                <a:srgbClr val="BA06AD"/>
              </a:solidFill>
            </a:endParaRPr>
          </a:p>
        </p:txBody>
      </p:sp>
      <p:sp>
        <p:nvSpPr>
          <p:cNvPr id="9" name="مربع نص 8"/>
          <p:cNvSpPr txBox="1"/>
          <p:nvPr/>
        </p:nvSpPr>
        <p:spPr>
          <a:xfrm>
            <a:off x="2743200" y="3505200"/>
            <a:ext cx="1295400" cy="461665"/>
          </a:xfrm>
          <a:prstGeom prst="rect">
            <a:avLst/>
          </a:prstGeom>
          <a:noFill/>
        </p:spPr>
        <p:txBody>
          <a:bodyPr wrap="square" rtlCol="1">
            <a:spAutoFit/>
          </a:bodyPr>
          <a:lstStyle/>
          <a:p>
            <a:pPr algn="l" rtl="0"/>
            <a:r>
              <a:rPr lang="en-US" sz="2400" b="1" i="1" dirty="0">
                <a:solidFill>
                  <a:srgbClr val="0070C0"/>
                </a:solidFill>
              </a:rPr>
              <a:t>hard</a:t>
            </a:r>
            <a:endParaRPr lang="ar-SY" sz="2400" b="1" i="1" dirty="0">
              <a:solidFill>
                <a:srgbClr val="0070C0"/>
              </a:solidFill>
            </a:endParaRPr>
          </a:p>
        </p:txBody>
      </p:sp>
      <p:sp>
        <p:nvSpPr>
          <p:cNvPr id="10" name="مربع نص 9"/>
          <p:cNvSpPr txBox="1"/>
          <p:nvPr/>
        </p:nvSpPr>
        <p:spPr>
          <a:xfrm>
            <a:off x="3733800" y="3886200"/>
            <a:ext cx="1295400" cy="461665"/>
          </a:xfrm>
          <a:prstGeom prst="rect">
            <a:avLst/>
          </a:prstGeom>
          <a:noFill/>
        </p:spPr>
        <p:txBody>
          <a:bodyPr wrap="square" rtlCol="1">
            <a:spAutoFit/>
          </a:bodyPr>
          <a:lstStyle/>
          <a:p>
            <a:pPr algn="l" rtl="0"/>
            <a:r>
              <a:rPr lang="en-US" sz="2400" b="1" i="1" dirty="0">
                <a:solidFill>
                  <a:srgbClr val="0070C0"/>
                </a:solidFill>
              </a:rPr>
              <a:t>late</a:t>
            </a:r>
            <a:endParaRPr lang="ar-SY" sz="2400" b="1" i="1" dirty="0">
              <a:solidFill>
                <a:srgbClr val="0070C0"/>
              </a:solidFill>
            </a:endParaRPr>
          </a:p>
        </p:txBody>
      </p:sp>
      <p:sp>
        <p:nvSpPr>
          <p:cNvPr id="11" name="مربع نص 10"/>
          <p:cNvSpPr txBox="1"/>
          <p:nvPr/>
        </p:nvSpPr>
        <p:spPr>
          <a:xfrm>
            <a:off x="990600" y="4665077"/>
            <a:ext cx="1600200" cy="461665"/>
          </a:xfrm>
          <a:prstGeom prst="rect">
            <a:avLst/>
          </a:prstGeom>
          <a:noFill/>
        </p:spPr>
        <p:txBody>
          <a:bodyPr wrap="square" rtlCol="1">
            <a:spAutoFit/>
          </a:bodyPr>
          <a:lstStyle/>
          <a:p>
            <a:pPr algn="l" rtl="0"/>
            <a:r>
              <a:rPr lang="en-US" sz="2400" b="1" i="1" dirty="0">
                <a:solidFill>
                  <a:srgbClr val="0070C0"/>
                </a:solidFill>
              </a:rPr>
              <a:t>At the end</a:t>
            </a:r>
            <a:endParaRPr lang="ar-SY" sz="2400" b="1" i="1" dirty="0">
              <a:solidFill>
                <a:srgbClr val="0070C0"/>
              </a:solidFill>
            </a:endParaRPr>
          </a:p>
        </p:txBody>
      </p:sp>
      <p:sp>
        <p:nvSpPr>
          <p:cNvPr id="12" name="مربع نص 11"/>
          <p:cNvSpPr txBox="1"/>
          <p:nvPr/>
        </p:nvSpPr>
        <p:spPr>
          <a:xfrm>
            <a:off x="3581400" y="4267200"/>
            <a:ext cx="1295400" cy="461665"/>
          </a:xfrm>
          <a:prstGeom prst="rect">
            <a:avLst/>
          </a:prstGeom>
          <a:noFill/>
        </p:spPr>
        <p:txBody>
          <a:bodyPr wrap="square" rtlCol="1">
            <a:spAutoFit/>
          </a:bodyPr>
          <a:lstStyle/>
          <a:p>
            <a:pPr algn="l" rtl="0"/>
            <a:r>
              <a:rPr lang="en-US" sz="2400" b="1" i="1" dirty="0">
                <a:solidFill>
                  <a:srgbClr val="0070C0"/>
                </a:solidFill>
              </a:rPr>
              <a:t>lately</a:t>
            </a:r>
            <a:endParaRPr lang="ar-SY" sz="2400" b="1" i="1" dirty="0">
              <a:solidFill>
                <a:srgbClr val="0070C0"/>
              </a:solidFill>
            </a:endParaRPr>
          </a:p>
        </p:txBody>
      </p:sp>
      <p:sp>
        <p:nvSpPr>
          <p:cNvPr id="13" name="مربع نص 12"/>
          <p:cNvSpPr txBox="1"/>
          <p:nvPr/>
        </p:nvSpPr>
        <p:spPr>
          <a:xfrm>
            <a:off x="3657600" y="4953000"/>
            <a:ext cx="1524000" cy="461665"/>
          </a:xfrm>
          <a:prstGeom prst="rect">
            <a:avLst/>
          </a:prstGeom>
          <a:noFill/>
        </p:spPr>
        <p:txBody>
          <a:bodyPr wrap="square" rtlCol="1">
            <a:spAutoFit/>
          </a:bodyPr>
          <a:lstStyle/>
          <a:p>
            <a:pPr algn="l" rtl="0"/>
            <a:r>
              <a:rPr lang="en-US" sz="2400" b="1" i="1" dirty="0">
                <a:solidFill>
                  <a:srgbClr val="0070C0"/>
                </a:solidFill>
              </a:rPr>
              <a:t>in the end</a:t>
            </a:r>
            <a:endParaRPr lang="ar-SY" sz="2400" b="1" i="1" dirty="0">
              <a:solidFill>
                <a:srgbClr val="0070C0"/>
              </a:solidFill>
            </a:endParaRPr>
          </a:p>
        </p:txBody>
      </p:sp>
      <p:sp>
        <p:nvSpPr>
          <p:cNvPr id="14" name="مربع نص 13"/>
          <p:cNvSpPr txBox="1"/>
          <p:nvPr/>
        </p:nvSpPr>
        <p:spPr>
          <a:xfrm>
            <a:off x="3276600" y="5334000"/>
            <a:ext cx="1524000" cy="461665"/>
          </a:xfrm>
          <a:prstGeom prst="rect">
            <a:avLst/>
          </a:prstGeom>
          <a:noFill/>
        </p:spPr>
        <p:txBody>
          <a:bodyPr wrap="square" rtlCol="1">
            <a:spAutoFit/>
          </a:bodyPr>
          <a:lstStyle/>
          <a:p>
            <a:pPr algn="l" rtl="0"/>
            <a:r>
              <a:rPr lang="en-US" sz="2400" b="1" i="1" dirty="0">
                <a:solidFill>
                  <a:srgbClr val="0070C0"/>
                </a:solidFill>
              </a:rPr>
              <a:t>especially</a:t>
            </a:r>
            <a:endParaRPr lang="ar-SY" sz="2400" b="1" i="1" dirty="0">
              <a:solidFill>
                <a:srgbClr val="0070C0"/>
              </a:solidFill>
            </a:endParaRPr>
          </a:p>
        </p:txBody>
      </p:sp>
      <p:sp>
        <p:nvSpPr>
          <p:cNvPr id="15" name="مربع نص 14"/>
          <p:cNvSpPr txBox="1"/>
          <p:nvPr/>
        </p:nvSpPr>
        <p:spPr>
          <a:xfrm>
            <a:off x="3048000" y="5715000"/>
            <a:ext cx="1295400" cy="461665"/>
          </a:xfrm>
          <a:prstGeom prst="rect">
            <a:avLst/>
          </a:prstGeom>
          <a:noFill/>
        </p:spPr>
        <p:txBody>
          <a:bodyPr wrap="square" rtlCol="1">
            <a:spAutoFit/>
          </a:bodyPr>
          <a:lstStyle/>
          <a:p>
            <a:pPr algn="l" rtl="0"/>
            <a:r>
              <a:rPr lang="en-US" sz="2400" b="1" i="1" dirty="0">
                <a:solidFill>
                  <a:srgbClr val="0070C0"/>
                </a:solidFill>
              </a:rPr>
              <a:t>specially</a:t>
            </a:r>
            <a:endParaRPr lang="ar-SY" sz="2400" b="1" i="1" dirty="0">
              <a:solidFill>
                <a:srgbClr val="0070C0"/>
              </a:solidFill>
            </a:endParaRPr>
          </a:p>
        </p:txBody>
      </p:sp>
      <p:sp>
        <p:nvSpPr>
          <p:cNvPr id="16" name="مربع نص 15"/>
          <p:cNvSpPr txBox="1"/>
          <p:nvPr/>
        </p:nvSpPr>
        <p:spPr>
          <a:xfrm>
            <a:off x="5181600" y="3126362"/>
            <a:ext cx="1295400" cy="461665"/>
          </a:xfrm>
          <a:prstGeom prst="rect">
            <a:avLst/>
          </a:prstGeom>
          <a:noFill/>
        </p:spPr>
        <p:txBody>
          <a:bodyPr wrap="square" rtlCol="1">
            <a:spAutoFit/>
          </a:bodyPr>
          <a:lstStyle/>
          <a:p>
            <a:pPr algn="l" rtl="0"/>
            <a:r>
              <a:rPr lang="en-US" sz="2400" b="1" i="1" dirty="0">
                <a:solidFill>
                  <a:srgbClr val="0070C0"/>
                </a:solidFill>
              </a:rPr>
              <a:t>hardly</a:t>
            </a:r>
            <a:endParaRPr lang="ar-SY" sz="2400" b="1" i="1" dirty="0">
              <a:solidFill>
                <a:srgbClr val="0070C0"/>
              </a:solidFill>
            </a:endParaRPr>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8077200" y="647700"/>
            <a:ext cx="609600" cy="609600"/>
          </a:xfrm>
          <a:prstGeom prst="rect">
            <a:avLst/>
          </a:prstGeom>
        </p:spPr>
      </p:pic>
      <p:pic>
        <p:nvPicPr>
          <p:cNvPr id="17" name="صوت مسجّل">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cstate="print"/>
          <a:stretch>
            <a:fillRect/>
          </a:stretch>
        </p:blipFill>
        <p:spPr>
          <a:xfrm>
            <a:off x="7924800" y="5795665"/>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ox(in)">
                                      <p:cBhvr>
                                        <p:cTn id="7" dur="500"/>
                                        <p:tgtEl>
                                          <p:spTgt spid="16"/>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ox(in)">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ox(in)">
                                      <p:cBhvr>
                                        <p:cTn id="15" dur="500"/>
                                        <p:tgtEl>
                                          <p:spTgt spid="10"/>
                                        </p:tgtEl>
                                      </p:cBhvr>
                                    </p:animEffect>
                                  </p:childTnLst>
                                </p:cTn>
                              </p:par>
                              <p:par>
                                <p:cTn id="16" presetID="4" presetClass="entr" presetSubtype="16"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ox(in)">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ox(in)">
                                      <p:cBhvr>
                                        <p:cTn id="23" dur="500"/>
                                        <p:tgtEl>
                                          <p:spTgt spid="13"/>
                                        </p:tgtEl>
                                      </p:cBhvr>
                                    </p:animEffect>
                                  </p:childTnLst>
                                </p:cTn>
                              </p:par>
                              <p:par>
                                <p:cTn id="24" presetID="4" presetClass="entr" presetSubtype="16"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box(in)">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box(in)">
                                      <p:cBhvr>
                                        <p:cTn id="31" dur="500"/>
                                        <p:tgtEl>
                                          <p:spTgt spid="14"/>
                                        </p:tgtEl>
                                      </p:cBhvr>
                                    </p:animEffect>
                                  </p:childTnLst>
                                </p:cTn>
                              </p:par>
                              <p:par>
                                <p:cTn id="32" presetID="4" presetClass="entr" presetSubtype="16"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box(in)">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4"/>
                    </p:tgtEl>
                  </p:cond>
                </p:stCondLst>
                <p:endSync evt="end" delay="0">
                  <p:rtn val="all"/>
                </p:endSync>
                <p:childTnLst>
                  <p:par>
                    <p:cTn id="36" fill="hold">
                      <p:stCondLst>
                        <p:cond delay="0"/>
                      </p:stCondLst>
                      <p:childTnLst>
                        <p:par>
                          <p:cTn id="37" fill="hold">
                            <p:stCondLst>
                              <p:cond delay="0"/>
                            </p:stCondLst>
                            <p:childTnLst>
                              <p:par>
                                <p:cTn id="38" presetID="1" presetClass="mediacall" presetSubtype="0" fill="hold" nodeType="clickEffect">
                                  <p:stCondLst>
                                    <p:cond delay="0"/>
                                  </p:stCondLst>
                                  <p:childTnLst>
                                    <p:cmd type="call" cmd="playFrom(0.0)">
                                      <p:cBhvr>
                                        <p:cTn id="39" dur="18128" fill="hold"/>
                                        <p:tgtEl>
                                          <p:spTgt spid="4"/>
                                        </p:tgtEl>
                                      </p:cBhvr>
                                    </p:cmd>
                                  </p:childTnLst>
                                </p:cTn>
                              </p:par>
                            </p:childTnLst>
                          </p:cTn>
                        </p:par>
                      </p:childTnLst>
                    </p:cTn>
                  </p:par>
                </p:childTnLst>
              </p:cTn>
              <p:nextCondLst>
                <p:cond evt="onClick" delay="0">
                  <p:tgtEl>
                    <p:spTgt spid="4"/>
                  </p:tgtEl>
                </p:cond>
              </p:nextCondLst>
            </p:seq>
            <p:audio>
              <p:cMediaNode vol="80000">
                <p:cTn id="40" fill="hold" display="0">
                  <p:stCondLst>
                    <p:cond delay="indefinite"/>
                  </p:stCondLst>
                  <p:endCondLst>
                    <p:cond evt="onStopAudio" delay="0">
                      <p:tgtEl>
                        <p:sldTgt/>
                      </p:tgtEl>
                    </p:cond>
                  </p:endCondLst>
                </p:cTn>
                <p:tgtEl>
                  <p:spTgt spid="4"/>
                </p:tgtEl>
              </p:cMediaNode>
            </p:audio>
            <p:seq concurrent="1" nextAc="seek">
              <p:cTn id="41" restart="whenNotActive" fill="hold" evtFilter="cancelBubble" nodeType="interactiveSeq">
                <p:stCondLst>
                  <p:cond evt="onClick" delay="0">
                    <p:tgtEl>
                      <p:spTgt spid="17"/>
                    </p:tgtEl>
                  </p:cond>
                </p:stCondLst>
                <p:endSync evt="end" delay="0">
                  <p:rtn val="all"/>
                </p:endSync>
                <p:childTnLst>
                  <p:par>
                    <p:cTn id="42" fill="hold">
                      <p:stCondLst>
                        <p:cond delay="0"/>
                      </p:stCondLst>
                      <p:childTnLst>
                        <p:par>
                          <p:cTn id="43" fill="hold">
                            <p:stCondLst>
                              <p:cond delay="0"/>
                            </p:stCondLst>
                            <p:childTnLst>
                              <p:par>
                                <p:cTn id="44" presetID="1" presetClass="mediacall" presetSubtype="0" fill="hold" nodeType="clickEffect">
                                  <p:stCondLst>
                                    <p:cond delay="0"/>
                                  </p:stCondLst>
                                  <p:childTnLst>
                                    <p:cmd type="call" cmd="playFrom(0.0)">
                                      <p:cBhvr>
                                        <p:cTn id="45" dur="131558" fill="hold"/>
                                        <p:tgtEl>
                                          <p:spTgt spid="17"/>
                                        </p:tgtEl>
                                      </p:cBhvr>
                                    </p:cmd>
                                  </p:childTnLst>
                                </p:cTn>
                              </p:par>
                            </p:childTnLst>
                          </p:cTn>
                        </p:par>
                      </p:childTnLst>
                    </p:cTn>
                  </p:par>
                </p:childTnLst>
              </p:cTn>
              <p:nextCondLst>
                <p:cond evt="onClick" delay="0">
                  <p:tgtEl>
                    <p:spTgt spid="17"/>
                  </p:tgtEl>
                </p:cond>
              </p:nextCondLst>
            </p:seq>
            <p:audio>
              <p:cMediaNode vol="80000">
                <p:cTn id="46" fill="hold" display="0">
                  <p:stCondLst>
                    <p:cond delay="indefinite"/>
                  </p:stCondLst>
                  <p:endCondLst>
                    <p:cond evt="onStopAudio" delay="0">
                      <p:tgtEl>
                        <p:sldTgt/>
                      </p:tgtEl>
                    </p:cond>
                  </p:endCondLst>
                </p:cTn>
                <p:tgtEl>
                  <p:spTgt spid="17"/>
                </p:tgtEl>
              </p:cMediaNode>
            </p:audio>
          </p:childTnLst>
        </p:cTn>
      </p:par>
    </p:tnLst>
    <p:bldLst>
      <p:bldP spid="9" grpId="0"/>
      <p:bldP spid="10" grpId="0"/>
      <p:bldP spid="11" grpId="0"/>
      <p:bldP spid="12" grpId="0"/>
      <p:bldP spid="13" grpId="0"/>
      <p:bldP spid="14" grpId="0"/>
      <p:bldP spid="15" grpId="0"/>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44562"/>
          </a:xfrm>
          <a:solidFill>
            <a:schemeClr val="accent3">
              <a:lumMod val="40000"/>
              <a:lumOff val="60000"/>
            </a:schemeClr>
          </a:solidFill>
        </p:spPr>
        <p:txBody>
          <a:bodyPr>
            <a:noAutofit/>
          </a:bodyPr>
          <a:lstStyle/>
          <a:p>
            <a:pPr algn="l" rtl="0"/>
            <a:r>
              <a:rPr lang="en-US" sz="2800" b="1" dirty="0"/>
              <a:t>VOCABULARY                                                       p. 29           </a:t>
            </a:r>
            <a:br>
              <a:rPr lang="en-US" sz="2800" b="1" dirty="0"/>
            </a:br>
            <a:r>
              <a:rPr lang="en-US" sz="2800" b="1" dirty="0"/>
              <a:t>confusing adverbs and adverbial phrases</a:t>
            </a:r>
            <a:endParaRPr lang="ar-SY" sz="2800" dirty="0"/>
          </a:p>
        </p:txBody>
      </p:sp>
      <p:sp>
        <p:nvSpPr>
          <p:cNvPr id="3" name="عنصر نائب للمحتوى 2"/>
          <p:cNvSpPr>
            <a:spLocks noGrp="1"/>
          </p:cNvSpPr>
          <p:nvPr>
            <p:ph idx="1"/>
          </p:nvPr>
        </p:nvSpPr>
        <p:spPr>
          <a:xfrm>
            <a:off x="228600" y="1295400"/>
            <a:ext cx="8686800" cy="5334000"/>
          </a:xfrm>
        </p:spPr>
        <p:txBody>
          <a:bodyPr>
            <a:normAutofit lnSpcReduction="10000"/>
          </a:bodyPr>
          <a:lstStyle/>
          <a:p>
            <a:pPr algn="l" rtl="0"/>
            <a:r>
              <a:rPr lang="en-US" sz="2400" b="1" dirty="0"/>
              <a:t>Match each pair of adverbs with a pair of sentences.</a:t>
            </a:r>
          </a:p>
          <a:p>
            <a:pPr algn="l" rtl="0">
              <a:buNone/>
            </a:pPr>
            <a:r>
              <a:rPr lang="en-US" sz="2400" b="1" dirty="0"/>
              <a:t>     (Click and check)</a:t>
            </a:r>
            <a:r>
              <a:rPr lang="en-US" sz="2400" dirty="0"/>
              <a:t/>
            </a:r>
            <a:br>
              <a:rPr lang="en-US" sz="2400" dirty="0"/>
            </a:br>
            <a:r>
              <a:rPr lang="en-US" sz="2400" dirty="0"/>
              <a:t>at the moment / actually </a:t>
            </a:r>
            <a:r>
              <a:rPr lang="en-US" sz="2400" b="1" dirty="0"/>
              <a:t>__</a:t>
            </a:r>
            <a:r>
              <a:rPr lang="en-US" sz="2400" dirty="0"/>
              <a:t>        </a:t>
            </a:r>
            <a:r>
              <a:rPr lang="en-US" sz="2400" b="1" dirty="0"/>
              <a:t> </a:t>
            </a:r>
            <a:r>
              <a:rPr lang="en-US" sz="2400" dirty="0"/>
              <a:t>in the end / at the end </a:t>
            </a:r>
            <a:r>
              <a:rPr lang="en-US" sz="2400" b="1" dirty="0"/>
              <a:t>__</a:t>
            </a:r>
            <a:r>
              <a:rPr lang="en-US" sz="2400" dirty="0"/>
              <a:t/>
            </a:r>
            <a:br>
              <a:rPr lang="en-US" sz="2400" dirty="0"/>
            </a:br>
            <a:r>
              <a:rPr lang="en-US" sz="2400" dirty="0"/>
              <a:t>especially / specially </a:t>
            </a:r>
            <a:r>
              <a:rPr lang="en-US" sz="2400" b="1" dirty="0"/>
              <a:t>__                 </a:t>
            </a:r>
            <a:r>
              <a:rPr lang="en-US" sz="2400" dirty="0"/>
              <a:t>late / lately </a:t>
            </a:r>
            <a:r>
              <a:rPr lang="en-US" sz="2400" b="1" dirty="0"/>
              <a:t>__ </a:t>
            </a:r>
            <a:r>
              <a:rPr lang="en-US" sz="2400" dirty="0"/>
              <a:t/>
            </a:r>
            <a:br>
              <a:rPr lang="en-US" sz="2400" dirty="0"/>
            </a:br>
            <a:r>
              <a:rPr lang="en-US" sz="2400" dirty="0"/>
              <a:t>ever / even </a:t>
            </a:r>
            <a:r>
              <a:rPr lang="en-US" sz="2400" b="1" dirty="0"/>
              <a:t>__                                 </a:t>
            </a:r>
            <a:r>
              <a:rPr lang="en-US" sz="2400" dirty="0"/>
              <a:t>near / nearly </a:t>
            </a:r>
            <a:r>
              <a:rPr lang="en-US" sz="2400" b="1" dirty="0"/>
              <a:t>__ </a:t>
            </a:r>
            <a:r>
              <a:rPr lang="en-US" sz="2400" dirty="0"/>
              <a:t/>
            </a:r>
            <a:br>
              <a:rPr lang="en-US" sz="2400" dirty="0"/>
            </a:br>
            <a:r>
              <a:rPr lang="en-US" sz="2400" dirty="0"/>
              <a:t>hard / hardly </a:t>
            </a:r>
            <a:r>
              <a:rPr lang="en-US" sz="2400" b="1" dirty="0"/>
              <a:t>__                              </a:t>
            </a:r>
            <a:r>
              <a:rPr lang="en-US" sz="2400" dirty="0"/>
              <a:t>still / yet </a:t>
            </a:r>
            <a:r>
              <a:rPr lang="en-US" sz="2400" b="1" dirty="0"/>
              <a:t>__ </a:t>
            </a:r>
          </a:p>
          <a:p>
            <a:pPr algn="l" rtl="0">
              <a:buNone/>
            </a:pPr>
            <a:r>
              <a:rPr lang="en-US" sz="2400" dirty="0"/>
              <a:t>5   a She looks younger than me, but ________ she’s two years older.</a:t>
            </a:r>
          </a:p>
          <a:p>
            <a:pPr algn="l" rtl="0">
              <a:buNone/>
            </a:pPr>
            <a:r>
              <a:rPr lang="en-US" sz="2400" dirty="0"/>
              <a:t>     b He’s unemployed _____________, but he’s looking for a job. </a:t>
            </a:r>
          </a:p>
          <a:p>
            <a:pPr algn="l" rtl="0">
              <a:buNone/>
            </a:pPr>
            <a:r>
              <a:rPr lang="en-US" sz="2400" dirty="0"/>
              <a:t>6   a It’s __________ stopped raining. We’ll be able to leave soon. </a:t>
            </a:r>
          </a:p>
          <a:p>
            <a:pPr algn="l" rtl="0">
              <a:buNone/>
            </a:pPr>
            <a:r>
              <a:rPr lang="en-US" sz="2400" dirty="0"/>
              <a:t>     b Does your boyfriend live ____________ here? </a:t>
            </a:r>
          </a:p>
          <a:p>
            <a:pPr algn="l" rtl="0">
              <a:buNone/>
            </a:pPr>
            <a:r>
              <a:rPr lang="en-US" sz="2400" dirty="0"/>
              <a:t>7   a Have you found a flat _____________? </a:t>
            </a:r>
          </a:p>
          <a:p>
            <a:pPr algn="l" rtl="0">
              <a:buNone/>
            </a:pPr>
            <a:r>
              <a:rPr lang="en-US" sz="2400" dirty="0"/>
              <a:t>     b No, we’re ____________ looking. </a:t>
            </a:r>
          </a:p>
          <a:p>
            <a:pPr algn="l" rtl="0">
              <a:buNone/>
            </a:pPr>
            <a:r>
              <a:rPr lang="en-US" sz="2400" dirty="0"/>
              <a:t>8   a Have you _____________ been to Texas?                                                                      b I’ve been all over the USA - I’ve ____________ been to Alaska! </a:t>
            </a:r>
            <a:endParaRPr lang="ar-SY" sz="2400" dirty="0"/>
          </a:p>
        </p:txBody>
      </p:sp>
      <p:sp>
        <p:nvSpPr>
          <p:cNvPr id="4" name="مربع نص 3"/>
          <p:cNvSpPr txBox="1"/>
          <p:nvPr/>
        </p:nvSpPr>
        <p:spPr>
          <a:xfrm>
            <a:off x="2057400" y="2667000"/>
            <a:ext cx="381000" cy="400110"/>
          </a:xfrm>
          <a:prstGeom prst="rect">
            <a:avLst/>
          </a:prstGeom>
          <a:solidFill>
            <a:schemeClr val="bg2"/>
          </a:solidFill>
        </p:spPr>
        <p:txBody>
          <a:bodyPr wrap="square" rtlCol="1">
            <a:spAutoFit/>
          </a:bodyPr>
          <a:lstStyle/>
          <a:p>
            <a:pPr algn="ctr"/>
            <a:r>
              <a:rPr lang="en-US" sz="2000" b="1" dirty="0">
                <a:solidFill>
                  <a:srgbClr val="BA06AD"/>
                </a:solidFill>
              </a:rPr>
              <a:t>8</a:t>
            </a:r>
            <a:endParaRPr lang="ar-SY" b="1" dirty="0">
              <a:solidFill>
                <a:srgbClr val="BA06AD"/>
              </a:solidFill>
            </a:endParaRPr>
          </a:p>
        </p:txBody>
      </p:sp>
      <p:sp>
        <p:nvSpPr>
          <p:cNvPr id="5" name="مربع نص 4"/>
          <p:cNvSpPr txBox="1"/>
          <p:nvPr/>
        </p:nvSpPr>
        <p:spPr>
          <a:xfrm>
            <a:off x="5791200" y="3048000"/>
            <a:ext cx="381000" cy="400110"/>
          </a:xfrm>
          <a:prstGeom prst="rect">
            <a:avLst/>
          </a:prstGeom>
          <a:solidFill>
            <a:schemeClr val="bg2"/>
          </a:solidFill>
        </p:spPr>
        <p:txBody>
          <a:bodyPr wrap="square" rtlCol="1">
            <a:spAutoFit/>
          </a:bodyPr>
          <a:lstStyle/>
          <a:p>
            <a:pPr algn="ctr"/>
            <a:r>
              <a:rPr lang="en-US" sz="2000" b="1" dirty="0">
                <a:solidFill>
                  <a:srgbClr val="BA06AD"/>
                </a:solidFill>
              </a:rPr>
              <a:t>7</a:t>
            </a:r>
            <a:endParaRPr lang="ar-SY" b="1" dirty="0">
              <a:solidFill>
                <a:srgbClr val="BA06AD"/>
              </a:solidFill>
            </a:endParaRPr>
          </a:p>
        </p:txBody>
      </p:sp>
      <p:sp>
        <p:nvSpPr>
          <p:cNvPr id="6" name="مربع نص 5"/>
          <p:cNvSpPr txBox="1"/>
          <p:nvPr/>
        </p:nvSpPr>
        <p:spPr>
          <a:xfrm>
            <a:off x="6324600" y="2743200"/>
            <a:ext cx="381000" cy="400110"/>
          </a:xfrm>
          <a:prstGeom prst="rect">
            <a:avLst/>
          </a:prstGeom>
          <a:solidFill>
            <a:schemeClr val="bg2"/>
          </a:solidFill>
        </p:spPr>
        <p:txBody>
          <a:bodyPr wrap="square" rtlCol="1">
            <a:spAutoFit/>
          </a:bodyPr>
          <a:lstStyle/>
          <a:p>
            <a:pPr algn="ctr"/>
            <a:r>
              <a:rPr lang="en-US" sz="2000" b="1" dirty="0">
                <a:solidFill>
                  <a:srgbClr val="BA06AD"/>
                </a:solidFill>
              </a:rPr>
              <a:t>6</a:t>
            </a:r>
            <a:endParaRPr lang="ar-SY" b="1" dirty="0">
              <a:solidFill>
                <a:srgbClr val="BA06AD"/>
              </a:solidFill>
            </a:endParaRPr>
          </a:p>
        </p:txBody>
      </p:sp>
      <p:sp>
        <p:nvSpPr>
          <p:cNvPr id="7" name="مربع نص 6"/>
          <p:cNvSpPr txBox="1"/>
          <p:nvPr/>
        </p:nvSpPr>
        <p:spPr>
          <a:xfrm>
            <a:off x="3733800" y="2057400"/>
            <a:ext cx="381000" cy="400110"/>
          </a:xfrm>
          <a:prstGeom prst="rect">
            <a:avLst/>
          </a:prstGeom>
          <a:solidFill>
            <a:schemeClr val="bg2"/>
          </a:solidFill>
        </p:spPr>
        <p:txBody>
          <a:bodyPr wrap="square" rtlCol="1">
            <a:spAutoFit/>
          </a:bodyPr>
          <a:lstStyle/>
          <a:p>
            <a:pPr algn="ctr"/>
            <a:r>
              <a:rPr lang="en-US" sz="2000" b="1" dirty="0">
                <a:solidFill>
                  <a:srgbClr val="BA06AD"/>
                </a:solidFill>
              </a:rPr>
              <a:t>5</a:t>
            </a:r>
            <a:endParaRPr lang="ar-SY" b="1" dirty="0">
              <a:solidFill>
                <a:srgbClr val="BA06AD"/>
              </a:solidFill>
            </a:endParaRPr>
          </a:p>
        </p:txBody>
      </p:sp>
      <p:sp>
        <p:nvSpPr>
          <p:cNvPr id="8" name="مربع نص 7"/>
          <p:cNvSpPr txBox="1"/>
          <p:nvPr/>
        </p:nvSpPr>
        <p:spPr>
          <a:xfrm>
            <a:off x="4876800" y="3352800"/>
            <a:ext cx="1295400" cy="461665"/>
          </a:xfrm>
          <a:prstGeom prst="rect">
            <a:avLst/>
          </a:prstGeom>
          <a:noFill/>
        </p:spPr>
        <p:txBody>
          <a:bodyPr wrap="square" rtlCol="1">
            <a:spAutoFit/>
          </a:bodyPr>
          <a:lstStyle/>
          <a:p>
            <a:pPr algn="l" rtl="0"/>
            <a:r>
              <a:rPr lang="en-US" sz="2400" b="1" i="1" dirty="0">
                <a:solidFill>
                  <a:srgbClr val="0070C0"/>
                </a:solidFill>
              </a:rPr>
              <a:t>actually</a:t>
            </a:r>
            <a:endParaRPr lang="ar-SY" sz="2400" b="1" i="1" dirty="0">
              <a:solidFill>
                <a:srgbClr val="0070C0"/>
              </a:solidFill>
            </a:endParaRPr>
          </a:p>
        </p:txBody>
      </p:sp>
      <p:sp>
        <p:nvSpPr>
          <p:cNvPr id="9" name="مربع نص 8"/>
          <p:cNvSpPr txBox="1"/>
          <p:nvPr/>
        </p:nvSpPr>
        <p:spPr>
          <a:xfrm>
            <a:off x="1399464" y="4153482"/>
            <a:ext cx="1295400" cy="461665"/>
          </a:xfrm>
          <a:prstGeom prst="rect">
            <a:avLst/>
          </a:prstGeom>
          <a:noFill/>
        </p:spPr>
        <p:txBody>
          <a:bodyPr wrap="square" rtlCol="1">
            <a:spAutoFit/>
          </a:bodyPr>
          <a:lstStyle/>
          <a:p>
            <a:pPr algn="l" rtl="0"/>
            <a:r>
              <a:rPr lang="en-US" sz="2400" b="1" i="1" dirty="0">
                <a:solidFill>
                  <a:srgbClr val="0070C0"/>
                </a:solidFill>
              </a:rPr>
              <a:t>nearly</a:t>
            </a:r>
            <a:endParaRPr lang="ar-SY" sz="2400" b="1" i="1" dirty="0">
              <a:solidFill>
                <a:srgbClr val="0070C0"/>
              </a:solidFill>
            </a:endParaRPr>
          </a:p>
        </p:txBody>
      </p:sp>
      <p:sp>
        <p:nvSpPr>
          <p:cNvPr id="10" name="مربع نص 9"/>
          <p:cNvSpPr txBox="1"/>
          <p:nvPr/>
        </p:nvSpPr>
        <p:spPr>
          <a:xfrm>
            <a:off x="3048000" y="3733800"/>
            <a:ext cx="2209800" cy="461665"/>
          </a:xfrm>
          <a:prstGeom prst="rect">
            <a:avLst/>
          </a:prstGeom>
          <a:noFill/>
        </p:spPr>
        <p:txBody>
          <a:bodyPr wrap="square" rtlCol="1">
            <a:spAutoFit/>
          </a:bodyPr>
          <a:lstStyle/>
          <a:p>
            <a:pPr algn="l" rtl="0"/>
            <a:r>
              <a:rPr lang="en-US" sz="2400" b="1" i="1" dirty="0">
                <a:solidFill>
                  <a:srgbClr val="0070C0"/>
                </a:solidFill>
              </a:rPr>
              <a:t>at the moment</a:t>
            </a:r>
            <a:endParaRPr lang="ar-SY" sz="2400" b="1" i="1" dirty="0">
              <a:solidFill>
                <a:srgbClr val="0070C0"/>
              </a:solidFill>
            </a:endParaRPr>
          </a:p>
        </p:txBody>
      </p:sp>
      <p:sp>
        <p:nvSpPr>
          <p:cNvPr id="11" name="مربع نص 10"/>
          <p:cNvSpPr txBox="1"/>
          <p:nvPr/>
        </p:nvSpPr>
        <p:spPr>
          <a:xfrm>
            <a:off x="4038600" y="4572000"/>
            <a:ext cx="1295400" cy="461665"/>
          </a:xfrm>
          <a:prstGeom prst="rect">
            <a:avLst/>
          </a:prstGeom>
          <a:noFill/>
        </p:spPr>
        <p:txBody>
          <a:bodyPr wrap="square" rtlCol="1">
            <a:spAutoFit/>
          </a:bodyPr>
          <a:lstStyle/>
          <a:p>
            <a:pPr algn="l" rtl="0"/>
            <a:r>
              <a:rPr lang="en-US" sz="2400" b="1" i="1" dirty="0">
                <a:solidFill>
                  <a:srgbClr val="0070C0"/>
                </a:solidFill>
              </a:rPr>
              <a:t>near</a:t>
            </a:r>
            <a:endParaRPr lang="ar-SY" sz="2400" b="1" i="1" dirty="0">
              <a:solidFill>
                <a:srgbClr val="0070C0"/>
              </a:solidFill>
            </a:endParaRPr>
          </a:p>
        </p:txBody>
      </p:sp>
      <p:sp>
        <p:nvSpPr>
          <p:cNvPr id="12" name="مربع نص 11"/>
          <p:cNvSpPr txBox="1"/>
          <p:nvPr/>
        </p:nvSpPr>
        <p:spPr>
          <a:xfrm>
            <a:off x="3657600" y="4953000"/>
            <a:ext cx="1295400" cy="461665"/>
          </a:xfrm>
          <a:prstGeom prst="rect">
            <a:avLst/>
          </a:prstGeom>
          <a:noFill/>
        </p:spPr>
        <p:txBody>
          <a:bodyPr wrap="square" rtlCol="1">
            <a:spAutoFit/>
          </a:bodyPr>
          <a:lstStyle/>
          <a:p>
            <a:pPr algn="l" rtl="0"/>
            <a:r>
              <a:rPr lang="en-US" sz="2400" b="1" i="1" dirty="0">
                <a:solidFill>
                  <a:srgbClr val="0070C0"/>
                </a:solidFill>
              </a:rPr>
              <a:t>yet</a:t>
            </a:r>
            <a:endParaRPr lang="ar-SY" sz="2400" b="1" i="1" dirty="0">
              <a:solidFill>
                <a:srgbClr val="0070C0"/>
              </a:solidFill>
            </a:endParaRPr>
          </a:p>
        </p:txBody>
      </p:sp>
      <p:sp>
        <p:nvSpPr>
          <p:cNvPr id="13" name="مربع نص 12"/>
          <p:cNvSpPr txBox="1"/>
          <p:nvPr/>
        </p:nvSpPr>
        <p:spPr>
          <a:xfrm>
            <a:off x="2286000" y="5334000"/>
            <a:ext cx="1295400" cy="461665"/>
          </a:xfrm>
          <a:prstGeom prst="rect">
            <a:avLst/>
          </a:prstGeom>
          <a:noFill/>
        </p:spPr>
        <p:txBody>
          <a:bodyPr wrap="square" rtlCol="1">
            <a:spAutoFit/>
          </a:bodyPr>
          <a:lstStyle/>
          <a:p>
            <a:pPr algn="l" rtl="0"/>
            <a:r>
              <a:rPr lang="en-US" sz="2400" b="1" i="1" dirty="0">
                <a:solidFill>
                  <a:srgbClr val="0070C0"/>
                </a:solidFill>
              </a:rPr>
              <a:t>still</a:t>
            </a:r>
            <a:endParaRPr lang="ar-SY" sz="2400" b="1" i="1" dirty="0">
              <a:solidFill>
                <a:srgbClr val="0070C0"/>
              </a:solidFill>
            </a:endParaRPr>
          </a:p>
        </p:txBody>
      </p:sp>
      <p:sp>
        <p:nvSpPr>
          <p:cNvPr id="14" name="مربع نص 13"/>
          <p:cNvSpPr txBox="1"/>
          <p:nvPr/>
        </p:nvSpPr>
        <p:spPr>
          <a:xfrm>
            <a:off x="2209800" y="5776428"/>
            <a:ext cx="1295400" cy="461665"/>
          </a:xfrm>
          <a:prstGeom prst="rect">
            <a:avLst/>
          </a:prstGeom>
          <a:noFill/>
        </p:spPr>
        <p:txBody>
          <a:bodyPr wrap="square" rtlCol="1">
            <a:spAutoFit/>
          </a:bodyPr>
          <a:lstStyle/>
          <a:p>
            <a:pPr algn="l" rtl="0"/>
            <a:r>
              <a:rPr lang="en-US" sz="2400" b="1" i="1" dirty="0">
                <a:solidFill>
                  <a:srgbClr val="0070C0"/>
                </a:solidFill>
              </a:rPr>
              <a:t>ever</a:t>
            </a:r>
            <a:endParaRPr lang="ar-SY" sz="2400" b="1" i="1" dirty="0">
              <a:solidFill>
                <a:srgbClr val="0070C0"/>
              </a:solidFill>
            </a:endParaRPr>
          </a:p>
        </p:txBody>
      </p:sp>
      <p:sp>
        <p:nvSpPr>
          <p:cNvPr id="15" name="مربع نص 14"/>
          <p:cNvSpPr txBox="1"/>
          <p:nvPr/>
        </p:nvSpPr>
        <p:spPr>
          <a:xfrm>
            <a:off x="4876800" y="6096000"/>
            <a:ext cx="1295400" cy="461665"/>
          </a:xfrm>
          <a:prstGeom prst="rect">
            <a:avLst/>
          </a:prstGeom>
          <a:noFill/>
        </p:spPr>
        <p:txBody>
          <a:bodyPr wrap="square" rtlCol="1">
            <a:spAutoFit/>
          </a:bodyPr>
          <a:lstStyle/>
          <a:p>
            <a:pPr algn="l" rtl="0"/>
            <a:r>
              <a:rPr lang="en-US" sz="2400" b="1" i="1" dirty="0">
                <a:solidFill>
                  <a:srgbClr val="0070C0"/>
                </a:solidFill>
              </a:rPr>
              <a:t>even</a:t>
            </a:r>
            <a:endParaRPr lang="ar-SY" sz="2400" b="1" i="1" dirty="0">
              <a:solidFill>
                <a:srgbClr val="0070C0"/>
              </a:solidFill>
            </a:endParaRPr>
          </a:p>
        </p:txBody>
      </p:sp>
      <p:pic>
        <p:nvPicPr>
          <p:cNvPr id="17"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77200" y="5564832"/>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ox(in)">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ox(in)">
                                      <p:cBhvr>
                                        <p:cTn id="15" dur="500"/>
                                        <p:tgtEl>
                                          <p:spTgt spid="9"/>
                                        </p:tgtEl>
                                      </p:cBhvr>
                                    </p:animEffect>
                                  </p:childTnLst>
                                </p:cTn>
                              </p:par>
                              <p:par>
                                <p:cTn id="16" presetID="4" presetClass="entr" presetSubtype="16"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ox(in)">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ox(in)">
                                      <p:cBhvr>
                                        <p:cTn id="23" dur="500"/>
                                        <p:tgtEl>
                                          <p:spTgt spid="12"/>
                                        </p:tgtEl>
                                      </p:cBhvr>
                                    </p:animEffect>
                                  </p:childTnLst>
                                </p:cTn>
                              </p:par>
                              <p:par>
                                <p:cTn id="24" presetID="4" presetClass="entr" presetSubtype="16"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box(in)">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box(in)">
                                      <p:cBhvr>
                                        <p:cTn id="31" dur="500"/>
                                        <p:tgtEl>
                                          <p:spTgt spid="14"/>
                                        </p:tgtEl>
                                      </p:cBhvr>
                                    </p:animEffect>
                                  </p:childTnLst>
                                </p:cTn>
                              </p:par>
                              <p:par>
                                <p:cTn id="32" presetID="4" presetClass="entr" presetSubtype="16"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box(in)">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17"/>
                    </p:tgtEl>
                  </p:cond>
                </p:stCondLst>
                <p:endSync evt="end" delay="0">
                  <p:rtn val="all"/>
                </p:endSync>
                <p:childTnLst>
                  <p:par>
                    <p:cTn id="36" fill="hold">
                      <p:stCondLst>
                        <p:cond delay="0"/>
                      </p:stCondLst>
                      <p:childTnLst>
                        <p:par>
                          <p:cTn id="37" fill="hold">
                            <p:stCondLst>
                              <p:cond delay="0"/>
                            </p:stCondLst>
                            <p:childTnLst>
                              <p:par>
                                <p:cTn id="38" presetID="1" presetClass="mediacall" presetSubtype="0" fill="hold" nodeType="clickEffect">
                                  <p:stCondLst>
                                    <p:cond delay="0"/>
                                  </p:stCondLst>
                                  <p:childTnLst>
                                    <p:cmd type="call" cmd="playFrom(0.0)">
                                      <p:cBhvr>
                                        <p:cTn id="39" dur="105319" fill="hold"/>
                                        <p:tgtEl>
                                          <p:spTgt spid="17"/>
                                        </p:tgtEl>
                                      </p:cBhvr>
                                    </p:cmd>
                                  </p:childTnLst>
                                </p:cTn>
                              </p:par>
                            </p:childTnLst>
                          </p:cTn>
                        </p:par>
                      </p:childTnLst>
                    </p:cTn>
                  </p:par>
                </p:childTnLst>
              </p:cTn>
              <p:nextCondLst>
                <p:cond evt="onClick" delay="0">
                  <p:tgtEl>
                    <p:spTgt spid="17"/>
                  </p:tgtEl>
                </p:cond>
              </p:nextCondLst>
            </p:seq>
            <p:audio>
              <p:cMediaNode vol="80000">
                <p:cTn id="40" fill="hold" display="0">
                  <p:stCondLst>
                    <p:cond delay="indefinite"/>
                  </p:stCondLst>
                  <p:endCondLst>
                    <p:cond evt="onStopAudio" delay="0">
                      <p:tgtEl>
                        <p:sldTgt/>
                      </p:tgtEl>
                    </p:cond>
                  </p:endCondLst>
                </p:cTn>
                <p:tgtEl>
                  <p:spTgt spid="17"/>
                </p:tgtEl>
              </p:cMediaNode>
            </p:audio>
          </p:childTnLst>
        </p:cTn>
      </p:par>
    </p:tnLst>
    <p:bldLst>
      <p:bldP spid="8" grpId="0"/>
      <p:bldP spid="9" grpId="0"/>
      <p:bldP spid="10" grpId="0"/>
      <p:bldP spid="11" grpId="0"/>
      <p:bldP spid="12" grpId="0"/>
      <p:bldP spid="13" grpId="0"/>
      <p:bldP spid="14" grpId="0"/>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295400"/>
            <a:ext cx="8229600" cy="4830763"/>
          </a:xfrm>
        </p:spPr>
        <p:txBody>
          <a:bodyPr>
            <a:normAutofit fontScale="77500" lnSpcReduction="20000"/>
          </a:bodyPr>
          <a:lstStyle/>
          <a:p>
            <a:pPr algn="l" rtl="0">
              <a:buNone/>
            </a:pPr>
            <a:r>
              <a:rPr lang="en-US" b="1" dirty="0">
                <a:solidFill>
                  <a:srgbClr val="FF0000"/>
                </a:solidFill>
              </a:rPr>
              <a:t>     Notes</a:t>
            </a:r>
          </a:p>
          <a:p>
            <a:pPr algn="l" rtl="0">
              <a:buFontTx/>
              <a:buChar char="-"/>
            </a:pPr>
            <a:r>
              <a:rPr lang="en-US" b="1" i="1" dirty="0">
                <a:solidFill>
                  <a:srgbClr val="0070C0"/>
                </a:solidFill>
              </a:rPr>
              <a:t>hard</a:t>
            </a:r>
            <a:r>
              <a:rPr lang="en-US" dirty="0"/>
              <a:t> = not easy; </a:t>
            </a:r>
            <a:r>
              <a:rPr lang="en-US" b="1" i="1" dirty="0">
                <a:solidFill>
                  <a:srgbClr val="0070C0"/>
                </a:solidFill>
              </a:rPr>
              <a:t>hardly</a:t>
            </a:r>
            <a:r>
              <a:rPr lang="en-US" dirty="0"/>
              <a:t> = almost nothing</a:t>
            </a:r>
          </a:p>
          <a:p>
            <a:pPr algn="l" rtl="0">
              <a:buFontTx/>
              <a:buChar char="-"/>
            </a:pPr>
            <a:r>
              <a:rPr lang="en-US" b="1" i="1" dirty="0">
                <a:solidFill>
                  <a:srgbClr val="0070C0"/>
                </a:solidFill>
              </a:rPr>
              <a:t>late</a:t>
            </a:r>
            <a:r>
              <a:rPr lang="en-US" dirty="0"/>
              <a:t> = not early; </a:t>
            </a:r>
            <a:r>
              <a:rPr lang="en-US" b="1" i="1" dirty="0">
                <a:solidFill>
                  <a:srgbClr val="0070C0"/>
                </a:solidFill>
              </a:rPr>
              <a:t>lately</a:t>
            </a:r>
            <a:r>
              <a:rPr lang="en-US" dirty="0"/>
              <a:t> = recently</a:t>
            </a:r>
          </a:p>
          <a:p>
            <a:pPr algn="l" rtl="0">
              <a:buFontTx/>
              <a:buChar char="-"/>
            </a:pPr>
            <a:r>
              <a:rPr lang="en-US" b="1" i="1" dirty="0">
                <a:solidFill>
                  <a:srgbClr val="0070C0"/>
                </a:solidFill>
              </a:rPr>
              <a:t>at the end</a:t>
            </a:r>
            <a:r>
              <a:rPr lang="en-US" dirty="0"/>
              <a:t> must be used with a noun, e.g. road, film;          </a:t>
            </a:r>
            <a:r>
              <a:rPr lang="en-US" b="1" i="1" dirty="0">
                <a:solidFill>
                  <a:srgbClr val="0070C0"/>
                </a:solidFill>
              </a:rPr>
              <a:t>in the end</a:t>
            </a:r>
            <a:r>
              <a:rPr lang="en-US" dirty="0"/>
              <a:t> is used on its own</a:t>
            </a:r>
          </a:p>
          <a:p>
            <a:pPr algn="l" rtl="0">
              <a:buFontTx/>
              <a:buChar char="-"/>
            </a:pPr>
            <a:r>
              <a:rPr lang="en-US" b="1" i="1" dirty="0">
                <a:solidFill>
                  <a:srgbClr val="0070C0"/>
                </a:solidFill>
              </a:rPr>
              <a:t>specially</a:t>
            </a:r>
            <a:r>
              <a:rPr lang="en-US" dirty="0"/>
              <a:t> goes with adjectives, e.g. specially designed, </a:t>
            </a:r>
            <a:br>
              <a:rPr lang="en-US" dirty="0"/>
            </a:br>
            <a:r>
              <a:rPr lang="en-US" b="1" i="1" dirty="0">
                <a:solidFill>
                  <a:srgbClr val="0070C0"/>
                </a:solidFill>
              </a:rPr>
              <a:t>especially</a:t>
            </a:r>
            <a:r>
              <a:rPr lang="en-US" dirty="0"/>
              <a:t> = in particular</a:t>
            </a:r>
          </a:p>
          <a:p>
            <a:pPr algn="l" rtl="0">
              <a:buFontTx/>
              <a:buChar char="-"/>
            </a:pPr>
            <a:r>
              <a:rPr lang="en-US" b="1" i="1" dirty="0">
                <a:solidFill>
                  <a:srgbClr val="0070C0"/>
                </a:solidFill>
              </a:rPr>
              <a:t>actually</a:t>
            </a:r>
            <a:r>
              <a:rPr lang="en-US" dirty="0"/>
              <a:t> never means at the moment, it means the same </a:t>
            </a:r>
            <a:br>
              <a:rPr lang="en-US" dirty="0"/>
            </a:br>
            <a:r>
              <a:rPr lang="en-US" dirty="0"/>
              <a:t>as </a:t>
            </a:r>
            <a:r>
              <a:rPr lang="en-US" i="1" dirty="0"/>
              <a:t>in fact</a:t>
            </a:r>
            <a:r>
              <a:rPr lang="en-US" dirty="0"/>
              <a:t> or </a:t>
            </a:r>
            <a:r>
              <a:rPr lang="en-US" i="1" dirty="0"/>
              <a:t>to tell the truth</a:t>
            </a:r>
          </a:p>
          <a:p>
            <a:pPr algn="l" rtl="0">
              <a:buFontTx/>
              <a:buChar char="-"/>
            </a:pPr>
            <a:r>
              <a:rPr lang="en-US" b="1" i="1" dirty="0">
                <a:solidFill>
                  <a:srgbClr val="0070C0"/>
                </a:solidFill>
              </a:rPr>
              <a:t>nearly</a:t>
            </a:r>
            <a:r>
              <a:rPr lang="en-US" dirty="0"/>
              <a:t> and </a:t>
            </a:r>
            <a:r>
              <a:rPr lang="en-US" b="1" i="1" dirty="0">
                <a:solidFill>
                  <a:srgbClr val="0070C0"/>
                </a:solidFill>
              </a:rPr>
              <a:t>almost</a:t>
            </a:r>
            <a:r>
              <a:rPr lang="en-US" dirty="0"/>
              <a:t> mean the same</a:t>
            </a:r>
          </a:p>
          <a:p>
            <a:pPr algn="l" rtl="0">
              <a:buFontTx/>
              <a:buChar char="-"/>
            </a:pPr>
            <a:r>
              <a:rPr lang="en-US" dirty="0"/>
              <a:t>Sentences like: I haven't found a job </a:t>
            </a:r>
            <a:r>
              <a:rPr lang="en-US" b="1" i="1" dirty="0">
                <a:solidFill>
                  <a:srgbClr val="0070C0"/>
                </a:solidFill>
              </a:rPr>
              <a:t>yet</a:t>
            </a:r>
            <a:r>
              <a:rPr lang="en-US" dirty="0"/>
              <a:t> and I </a:t>
            </a:r>
            <a:r>
              <a:rPr lang="en-US" b="1" i="1" dirty="0">
                <a:solidFill>
                  <a:srgbClr val="0070C0"/>
                </a:solidFill>
              </a:rPr>
              <a:t>still</a:t>
            </a:r>
            <a:r>
              <a:rPr lang="en-US" dirty="0"/>
              <a:t> </a:t>
            </a:r>
            <a:br>
              <a:rPr lang="en-US" dirty="0"/>
            </a:br>
            <a:r>
              <a:rPr lang="en-US" dirty="0"/>
              <a:t>haven’t found a job mean more or less the same but the </a:t>
            </a:r>
            <a:br>
              <a:rPr lang="en-US" dirty="0"/>
            </a:br>
            <a:r>
              <a:rPr lang="en-US" dirty="0"/>
              <a:t>use of </a:t>
            </a:r>
            <a:r>
              <a:rPr lang="en-US" b="1" i="1" dirty="0">
                <a:solidFill>
                  <a:srgbClr val="0070C0"/>
                </a:solidFill>
              </a:rPr>
              <a:t>still</a:t>
            </a:r>
            <a:r>
              <a:rPr lang="en-US" dirty="0"/>
              <a:t> is more emphatic than </a:t>
            </a:r>
            <a:r>
              <a:rPr lang="en-US" i="1" dirty="0"/>
              <a:t>not </a:t>
            </a:r>
            <a:r>
              <a:rPr lang="en-US" b="1" i="1" dirty="0">
                <a:solidFill>
                  <a:srgbClr val="0070C0"/>
                </a:solidFill>
              </a:rPr>
              <a:t>yet.</a:t>
            </a:r>
            <a:endParaRPr lang="ar-SY" b="1" i="1" dirty="0">
              <a:solidFill>
                <a:srgbClr val="0070C0"/>
              </a:solidFill>
            </a:endParaRPr>
          </a:p>
        </p:txBody>
      </p:sp>
      <p:sp>
        <p:nvSpPr>
          <p:cNvPr id="4" name="عنوان 1"/>
          <p:cNvSpPr>
            <a:spLocks noGrp="1"/>
          </p:cNvSpPr>
          <p:nvPr>
            <p:ph type="title"/>
          </p:nvPr>
        </p:nvSpPr>
        <p:spPr>
          <a:xfrm>
            <a:off x="457200" y="274638"/>
            <a:ext cx="8229600" cy="944562"/>
          </a:xfrm>
          <a:solidFill>
            <a:schemeClr val="accent3">
              <a:lumMod val="40000"/>
              <a:lumOff val="60000"/>
            </a:schemeClr>
          </a:solidFill>
        </p:spPr>
        <p:txBody>
          <a:bodyPr>
            <a:noAutofit/>
          </a:bodyPr>
          <a:lstStyle/>
          <a:p>
            <a:pPr algn="l" rtl="0"/>
            <a:r>
              <a:rPr lang="en-US" sz="2800" b="1" dirty="0"/>
              <a:t>VOCABULARY                                                       p. 29           </a:t>
            </a:r>
            <a:br>
              <a:rPr lang="en-US" sz="2800" b="1" dirty="0"/>
            </a:br>
            <a:r>
              <a:rPr lang="en-US" sz="2800" b="1" dirty="0"/>
              <a:t>confusing adverbs and adverbial phrases</a:t>
            </a:r>
            <a:endParaRPr lang="ar-SY"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15962"/>
          </a:xfrm>
          <a:solidFill>
            <a:schemeClr val="accent1">
              <a:lumMod val="20000"/>
              <a:lumOff val="80000"/>
            </a:schemeClr>
          </a:solidFill>
        </p:spPr>
        <p:txBody>
          <a:bodyPr>
            <a:normAutofit/>
          </a:bodyPr>
          <a:lstStyle/>
          <a:p>
            <a:pPr algn="l" rtl="0"/>
            <a:r>
              <a:rPr lang="en-US" sz="3600" b="1" dirty="0"/>
              <a:t>Reading</a:t>
            </a:r>
            <a:endParaRPr lang="ar-SY" sz="3600" b="1" dirty="0"/>
          </a:p>
        </p:txBody>
      </p:sp>
      <p:sp>
        <p:nvSpPr>
          <p:cNvPr id="3" name="عنصر نائب للمحتوى 2"/>
          <p:cNvSpPr>
            <a:spLocks noGrp="1"/>
          </p:cNvSpPr>
          <p:nvPr>
            <p:ph idx="1"/>
          </p:nvPr>
        </p:nvSpPr>
        <p:spPr>
          <a:xfrm>
            <a:off x="457200" y="1219200"/>
            <a:ext cx="8229600" cy="4906963"/>
          </a:xfrm>
        </p:spPr>
        <p:txBody>
          <a:bodyPr>
            <a:noAutofit/>
          </a:bodyPr>
          <a:lstStyle/>
          <a:p>
            <a:pPr algn="l" rtl="0"/>
            <a:r>
              <a:rPr lang="en-US" sz="2600" b="1" dirty="0">
                <a:solidFill>
                  <a:srgbClr val="BA06AD"/>
                </a:solidFill>
              </a:rPr>
              <a:t>Reading for pleasure</a:t>
            </a:r>
            <a:r>
              <a:rPr lang="en-US" sz="2600" dirty="0"/>
              <a:t/>
            </a:r>
            <a:br>
              <a:rPr lang="en-US" sz="2600" dirty="0"/>
            </a:br>
            <a:r>
              <a:rPr lang="en-US" sz="2600" dirty="0"/>
              <a:t>When you read a longer text, e.g. a short story, you normally don’t read once quickly for gist and then re-read. You read, perhaps at a slightly slower speed, and keep going, focusing on following the story. It is also especially important to try to guess words from context. Only look up a word while you are reading if it’s holding you up or you really want to know what it means. Frequently looking up words may get in the way of your enjoyment. However, it can help to pause from time to time and look back, just to check you are clear about what is happening.</a:t>
            </a:r>
            <a:endParaRPr lang="ar-SY" sz="2600" dirty="0"/>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924800" y="376451"/>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5993"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half" idx="1"/>
          </p:nvPr>
        </p:nvSpPr>
        <p:spPr>
          <a:xfrm>
            <a:off x="457200" y="1524000"/>
            <a:ext cx="4038600" cy="4876800"/>
          </a:xfrm>
          <a:solidFill>
            <a:schemeClr val="accent2">
              <a:lumMod val="20000"/>
              <a:lumOff val="80000"/>
            </a:schemeClr>
          </a:solidFill>
        </p:spPr>
        <p:txBody>
          <a:bodyPr>
            <a:noAutofit/>
          </a:bodyPr>
          <a:lstStyle/>
          <a:p>
            <a:pPr algn="l" rtl="0">
              <a:spcBef>
                <a:spcPts val="0"/>
              </a:spcBef>
              <a:buNone/>
            </a:pPr>
            <a:r>
              <a:rPr lang="en-US" sz="2400" b="1" dirty="0">
                <a:solidFill>
                  <a:srgbClr val="BA06AD"/>
                </a:solidFill>
              </a:rPr>
              <a:t>Glossary </a:t>
            </a:r>
          </a:p>
          <a:p>
            <a:pPr algn="l" rtl="0">
              <a:spcBef>
                <a:spcPts val="0"/>
              </a:spcBef>
              <a:buNone/>
            </a:pPr>
            <a:r>
              <a:rPr lang="en-US" sz="2400" b="1" dirty="0">
                <a:solidFill>
                  <a:srgbClr val="0070C0"/>
                </a:solidFill>
              </a:rPr>
              <a:t>in a row </a:t>
            </a:r>
            <a:r>
              <a:rPr lang="en-US" sz="2400" dirty="0">
                <a:solidFill>
                  <a:srgbClr val="0070C0"/>
                </a:solidFill>
              </a:rPr>
              <a:t> </a:t>
            </a:r>
            <a:r>
              <a:rPr lang="en-US" sz="2400" dirty="0"/>
              <a:t>one after the other</a:t>
            </a:r>
          </a:p>
          <a:p>
            <a:pPr algn="l" rtl="0">
              <a:spcBef>
                <a:spcPts val="0"/>
              </a:spcBef>
              <a:buNone/>
            </a:pPr>
            <a:r>
              <a:rPr lang="en-US" sz="2400" b="1" dirty="0">
                <a:solidFill>
                  <a:srgbClr val="0070C0"/>
                </a:solidFill>
              </a:rPr>
              <a:t>wrapped (up) </a:t>
            </a:r>
            <a:r>
              <a:rPr lang="en-US" sz="2400" dirty="0"/>
              <a:t>covered with paper</a:t>
            </a:r>
          </a:p>
          <a:p>
            <a:pPr algn="l" rtl="0">
              <a:spcBef>
                <a:spcPts val="0"/>
              </a:spcBef>
              <a:buNone/>
            </a:pPr>
            <a:r>
              <a:rPr lang="en-US" sz="2400" b="1" dirty="0">
                <a:solidFill>
                  <a:srgbClr val="0070C0"/>
                </a:solidFill>
              </a:rPr>
              <a:t>pat</a:t>
            </a:r>
            <a:r>
              <a:rPr lang="en-US" sz="2400" b="1" dirty="0"/>
              <a:t> </a:t>
            </a:r>
            <a:r>
              <a:rPr lang="en-US" sz="2400" dirty="0"/>
              <a:t>hit lightly with your hand</a:t>
            </a:r>
          </a:p>
          <a:p>
            <a:pPr algn="l" rtl="0">
              <a:spcBef>
                <a:spcPts val="0"/>
              </a:spcBef>
              <a:buNone/>
            </a:pPr>
            <a:r>
              <a:rPr lang="en-US" sz="2400" b="1" dirty="0">
                <a:solidFill>
                  <a:srgbClr val="0070C0"/>
                </a:solidFill>
              </a:rPr>
              <a:t>limp</a:t>
            </a:r>
            <a:r>
              <a:rPr lang="en-US" sz="2400" b="1" dirty="0"/>
              <a:t> </a:t>
            </a:r>
            <a:r>
              <a:rPr lang="en-US" sz="2400" dirty="0"/>
              <a:t>not firm or strong</a:t>
            </a:r>
          </a:p>
          <a:p>
            <a:pPr algn="l" rtl="0">
              <a:spcBef>
                <a:spcPts val="0"/>
              </a:spcBef>
              <a:buNone/>
            </a:pPr>
            <a:r>
              <a:rPr lang="en-US" sz="2400" b="1" dirty="0">
                <a:solidFill>
                  <a:srgbClr val="0070C0"/>
                </a:solidFill>
              </a:rPr>
              <a:t>lap</a:t>
            </a:r>
            <a:r>
              <a:rPr lang="en-US" sz="2400" b="1" dirty="0"/>
              <a:t> </a:t>
            </a:r>
            <a:r>
              <a:rPr lang="en-US" sz="2400" dirty="0"/>
              <a:t>the top part of your legs that forms a flat surface when you are sitting down</a:t>
            </a:r>
          </a:p>
          <a:p>
            <a:pPr algn="l" rtl="0">
              <a:spcBef>
                <a:spcPts val="0"/>
              </a:spcBef>
              <a:buNone/>
            </a:pPr>
            <a:r>
              <a:rPr lang="en-US" sz="2400" b="1" dirty="0">
                <a:solidFill>
                  <a:srgbClr val="0070C0"/>
                </a:solidFill>
              </a:rPr>
              <a:t>bounce</a:t>
            </a:r>
            <a:r>
              <a:rPr lang="en-US" sz="2400" b="1" dirty="0"/>
              <a:t> </a:t>
            </a:r>
            <a:r>
              <a:rPr lang="en-US" sz="2400" dirty="0"/>
              <a:t>move (</a:t>
            </a:r>
            <a:r>
              <a:rPr lang="en-US" sz="2400" dirty="0" err="1"/>
              <a:t>sb</a:t>
            </a:r>
            <a:r>
              <a:rPr lang="en-US" sz="2400" dirty="0"/>
              <a:t> or </a:t>
            </a:r>
            <a:r>
              <a:rPr lang="en-US" sz="2400" dirty="0" err="1"/>
              <a:t>sth</a:t>
            </a:r>
            <a:r>
              <a:rPr lang="en-US" sz="2400" dirty="0"/>
              <a:t>) up and down, e.g. a ball </a:t>
            </a:r>
          </a:p>
          <a:p>
            <a:pPr algn="l" rtl="0">
              <a:spcBef>
                <a:spcPts val="0"/>
              </a:spcBef>
              <a:buNone/>
            </a:pPr>
            <a:r>
              <a:rPr lang="en-US" sz="2400" b="1" dirty="0">
                <a:solidFill>
                  <a:srgbClr val="0070C0"/>
                </a:solidFill>
              </a:rPr>
              <a:t>tottering</a:t>
            </a:r>
            <a:r>
              <a:rPr lang="en-US" sz="2400" b="1" dirty="0"/>
              <a:t> </a:t>
            </a:r>
            <a:r>
              <a:rPr lang="en-US" sz="2400" dirty="0"/>
              <a:t>walking like a baby, nearly falling over </a:t>
            </a:r>
          </a:p>
        </p:txBody>
      </p:sp>
      <p:sp>
        <p:nvSpPr>
          <p:cNvPr id="4" name="عنصر نائب للمحتوى 3"/>
          <p:cNvSpPr>
            <a:spLocks noGrp="1"/>
          </p:cNvSpPr>
          <p:nvPr>
            <p:ph sz="half" idx="2"/>
          </p:nvPr>
        </p:nvSpPr>
        <p:spPr>
          <a:xfrm>
            <a:off x="4648200" y="1524000"/>
            <a:ext cx="4038600" cy="4876800"/>
          </a:xfrm>
          <a:solidFill>
            <a:schemeClr val="accent2">
              <a:lumMod val="20000"/>
              <a:lumOff val="80000"/>
            </a:schemeClr>
          </a:solidFill>
        </p:spPr>
        <p:txBody>
          <a:bodyPr>
            <a:normAutofit fontScale="77500" lnSpcReduction="20000"/>
          </a:bodyPr>
          <a:lstStyle/>
          <a:p>
            <a:pPr algn="l" rtl="0">
              <a:buNone/>
            </a:pPr>
            <a:r>
              <a:rPr lang="en-US" b="1" dirty="0">
                <a:solidFill>
                  <a:srgbClr val="0070C0"/>
                </a:solidFill>
              </a:rPr>
              <a:t>tear (tore, torn)</a:t>
            </a:r>
            <a:r>
              <a:rPr lang="en-US" b="1" dirty="0"/>
              <a:t> </a:t>
            </a:r>
            <a:r>
              <a:rPr lang="en-US" dirty="0"/>
              <a:t>to break </a:t>
            </a:r>
            <a:r>
              <a:rPr lang="en-US" dirty="0" err="1"/>
              <a:t>sth</a:t>
            </a:r>
            <a:r>
              <a:rPr lang="en-US" dirty="0"/>
              <a:t> by pulling it apart, e.g. paper, material</a:t>
            </a:r>
          </a:p>
          <a:p>
            <a:pPr algn="l" rtl="0">
              <a:buNone/>
            </a:pPr>
            <a:r>
              <a:rPr lang="en-US" b="1" dirty="0">
                <a:solidFill>
                  <a:srgbClr val="0070C0"/>
                </a:solidFill>
              </a:rPr>
              <a:t>keep up</a:t>
            </a:r>
            <a:r>
              <a:rPr lang="en-US" b="1" dirty="0"/>
              <a:t> </a:t>
            </a:r>
            <a:r>
              <a:rPr lang="en-US" b="1" dirty="0" err="1"/>
              <a:t>pv</a:t>
            </a:r>
            <a:r>
              <a:rPr lang="en-US" b="1" dirty="0"/>
              <a:t> </a:t>
            </a:r>
            <a:r>
              <a:rPr lang="en-US" dirty="0"/>
              <a:t>to move at the same speed as </a:t>
            </a:r>
            <a:r>
              <a:rPr lang="en-US" dirty="0" err="1"/>
              <a:t>sb</a:t>
            </a:r>
            <a:r>
              <a:rPr lang="en-US" dirty="0"/>
              <a:t> or </a:t>
            </a:r>
            <a:r>
              <a:rPr lang="en-US" dirty="0" err="1"/>
              <a:t>sth</a:t>
            </a:r>
            <a:r>
              <a:rPr lang="en-US" dirty="0"/>
              <a:t> </a:t>
            </a:r>
          </a:p>
          <a:p>
            <a:pPr algn="l" rtl="0">
              <a:buNone/>
            </a:pPr>
            <a:r>
              <a:rPr lang="en-US" b="1" dirty="0">
                <a:solidFill>
                  <a:srgbClr val="0070C0"/>
                </a:solidFill>
              </a:rPr>
              <a:t>stacked up</a:t>
            </a:r>
            <a:r>
              <a:rPr lang="en-US" b="1" dirty="0"/>
              <a:t> </a:t>
            </a:r>
            <a:r>
              <a:rPr lang="en-US" dirty="0"/>
              <a:t>placed one on top of another </a:t>
            </a:r>
          </a:p>
          <a:p>
            <a:pPr algn="l" rtl="0">
              <a:buNone/>
            </a:pPr>
            <a:r>
              <a:rPr lang="en-US" b="1" dirty="0">
                <a:solidFill>
                  <a:srgbClr val="0070C0"/>
                </a:solidFill>
              </a:rPr>
              <a:t>swat </a:t>
            </a:r>
            <a:r>
              <a:rPr lang="en-US" dirty="0"/>
              <a:t>hit, (</a:t>
            </a:r>
            <a:r>
              <a:rPr lang="en-US" dirty="0" err="1"/>
              <a:t>esp</a:t>
            </a:r>
            <a:r>
              <a:rPr lang="en-US" dirty="0"/>
              <a:t> an insect) using your hand </a:t>
            </a:r>
          </a:p>
          <a:p>
            <a:pPr algn="l" rtl="0">
              <a:buNone/>
            </a:pPr>
            <a:r>
              <a:rPr lang="en-US" b="1" dirty="0">
                <a:solidFill>
                  <a:srgbClr val="0070C0"/>
                </a:solidFill>
              </a:rPr>
              <a:t>howl </a:t>
            </a:r>
            <a:r>
              <a:rPr lang="en-US" dirty="0"/>
              <a:t>make a long loud cry, like a dog or wolf </a:t>
            </a:r>
          </a:p>
          <a:p>
            <a:pPr algn="l" rtl="0">
              <a:buNone/>
            </a:pPr>
            <a:r>
              <a:rPr lang="en-US" b="1" dirty="0">
                <a:solidFill>
                  <a:srgbClr val="0070C0"/>
                </a:solidFill>
              </a:rPr>
              <a:t>calm down </a:t>
            </a:r>
            <a:r>
              <a:rPr lang="en-US" b="1" dirty="0" err="1"/>
              <a:t>pv</a:t>
            </a:r>
            <a:r>
              <a:rPr lang="en-US" b="1" dirty="0"/>
              <a:t> </a:t>
            </a:r>
            <a:r>
              <a:rPr lang="en-US" dirty="0"/>
              <a:t>become quiet and calm</a:t>
            </a:r>
          </a:p>
          <a:p>
            <a:pPr algn="l" rtl="0">
              <a:buNone/>
            </a:pPr>
            <a:r>
              <a:rPr lang="en-US" b="1" dirty="0">
                <a:solidFill>
                  <a:srgbClr val="0070C0"/>
                </a:solidFill>
              </a:rPr>
              <a:t>wad into balls</a:t>
            </a:r>
            <a:r>
              <a:rPr lang="en-US" dirty="0"/>
              <a:t> make e.g. paper into tight balls</a:t>
            </a:r>
          </a:p>
          <a:p>
            <a:pPr algn="l" rtl="0">
              <a:buNone/>
            </a:pPr>
            <a:r>
              <a:rPr lang="en-US" b="1" dirty="0">
                <a:solidFill>
                  <a:srgbClr val="0070C0"/>
                </a:solidFill>
              </a:rPr>
              <a:t>let drop </a:t>
            </a:r>
            <a:r>
              <a:rPr lang="en-US" dirty="0"/>
              <a:t>allow </a:t>
            </a:r>
            <a:r>
              <a:rPr lang="en-US" dirty="0" err="1"/>
              <a:t>sth</a:t>
            </a:r>
            <a:r>
              <a:rPr lang="en-US" dirty="0"/>
              <a:t> to fall</a:t>
            </a:r>
            <a:endParaRPr lang="en-US" b="1" dirty="0"/>
          </a:p>
        </p:txBody>
      </p:sp>
      <p:sp>
        <p:nvSpPr>
          <p:cNvPr id="5" name="عنوان 1"/>
          <p:cNvSpPr>
            <a:spLocks noGrp="1"/>
          </p:cNvSpPr>
          <p:nvPr>
            <p:ph type="title"/>
          </p:nvPr>
        </p:nvSpPr>
        <p:spPr>
          <a:xfrm>
            <a:off x="457200" y="274638"/>
            <a:ext cx="8229600" cy="639762"/>
          </a:xfrm>
          <a:solidFill>
            <a:schemeClr val="tx2">
              <a:lumMod val="20000"/>
              <a:lumOff val="80000"/>
            </a:schemeClr>
          </a:solidFill>
        </p:spPr>
        <p:txBody>
          <a:bodyPr>
            <a:normAutofit fontScale="90000"/>
          </a:bodyPr>
          <a:lstStyle/>
          <a:p>
            <a:r>
              <a:rPr lang="en-US" b="1" dirty="0"/>
              <a:t>Little Brother </a:t>
            </a:r>
            <a:r>
              <a:rPr lang="en-US" b="1" baseline="30000" dirty="0"/>
              <a:t>TM</a:t>
            </a:r>
            <a:r>
              <a:rPr lang="en-US" b="1" dirty="0"/>
              <a:t> </a:t>
            </a:r>
            <a:endParaRPr lang="ar-SY" dirty="0"/>
          </a:p>
        </p:txBody>
      </p:sp>
      <p:sp>
        <p:nvSpPr>
          <p:cNvPr id="7" name="مربع نص 6"/>
          <p:cNvSpPr txBox="1"/>
          <p:nvPr/>
        </p:nvSpPr>
        <p:spPr>
          <a:xfrm>
            <a:off x="457200" y="990600"/>
            <a:ext cx="8229600" cy="400110"/>
          </a:xfrm>
          <a:prstGeom prst="rect">
            <a:avLst/>
          </a:prstGeom>
          <a:solidFill>
            <a:schemeClr val="accent3">
              <a:lumMod val="20000"/>
              <a:lumOff val="80000"/>
            </a:schemeClr>
          </a:solidFill>
        </p:spPr>
        <p:txBody>
          <a:bodyPr wrap="square" rtlCol="1">
            <a:spAutoFit/>
          </a:bodyPr>
          <a:lstStyle/>
          <a:p>
            <a:pPr algn="l" rtl="0">
              <a:buFont typeface="Arial" pitchFamily="34" charset="0"/>
              <a:buChar char="•"/>
            </a:pPr>
            <a:r>
              <a:rPr lang="en-US" sz="2000" dirty="0"/>
              <a:t> Read an American short story. Answer the questions 1-13.</a:t>
            </a: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01000" y="3048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8903"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868362"/>
          </a:xfrm>
          <a:solidFill>
            <a:schemeClr val="tx2">
              <a:lumMod val="20000"/>
              <a:lumOff val="80000"/>
            </a:schemeClr>
          </a:solidFill>
        </p:spPr>
        <p:txBody>
          <a:bodyPr>
            <a:normAutofit/>
          </a:bodyPr>
          <a:lstStyle/>
          <a:p>
            <a:pPr algn="l" rtl="0"/>
            <a:r>
              <a:rPr lang="en-US" b="1" dirty="0"/>
              <a:t>               Little Brother </a:t>
            </a:r>
            <a:r>
              <a:rPr lang="en-US" b="1" baseline="30000" dirty="0"/>
              <a:t>TM</a:t>
            </a:r>
            <a:endParaRPr lang="ar-SY" dirty="0"/>
          </a:p>
        </p:txBody>
      </p:sp>
      <p:sp>
        <p:nvSpPr>
          <p:cNvPr id="3" name="عنصر نائب للمحتوى 2"/>
          <p:cNvSpPr>
            <a:spLocks noGrp="1"/>
          </p:cNvSpPr>
          <p:nvPr>
            <p:ph idx="1"/>
          </p:nvPr>
        </p:nvSpPr>
        <p:spPr>
          <a:xfrm>
            <a:off x="457200" y="1371600"/>
            <a:ext cx="8229600" cy="4876800"/>
          </a:xfrm>
        </p:spPr>
        <p:txBody>
          <a:bodyPr>
            <a:normAutofit/>
          </a:bodyPr>
          <a:lstStyle/>
          <a:p>
            <a:pPr algn="l" rtl="0">
              <a:buNone/>
            </a:pPr>
            <a:r>
              <a:rPr lang="en-US" sz="2000" i="1" dirty="0"/>
              <a:t>by Bruce Holland Rodgers</a:t>
            </a:r>
            <a:r>
              <a:rPr lang="en-US" sz="2000" dirty="0"/>
              <a:t/>
            </a:r>
            <a:br>
              <a:rPr lang="en-US" sz="2000" dirty="0"/>
            </a:br>
            <a:r>
              <a:rPr lang="en-US" sz="2000" dirty="0"/>
              <a:t>Peter had wanted a Little Brother™ for three Christmases in a row. His </a:t>
            </a:r>
            <a:r>
              <a:rPr lang="en-US" sz="2000" dirty="0" err="1"/>
              <a:t>favourite</a:t>
            </a:r>
            <a:r>
              <a:rPr lang="en-US" sz="2000" dirty="0"/>
              <a:t> TV commercials were the ones that showed just how much fun he would have teaching Little Brother™ to do all the things that he could </a:t>
            </a:r>
            <a:br>
              <a:rPr lang="en-US" sz="2000" dirty="0"/>
            </a:br>
            <a:r>
              <a:rPr lang="en-US" sz="2000" dirty="0"/>
              <a:t>already do himself. But every year, Mommy had said that Peter wasn't ready for a Little Brother™. Until this year.</a:t>
            </a:r>
          </a:p>
          <a:p>
            <a:pPr algn="l" rtl="0">
              <a:buNone/>
            </a:pPr>
            <a:r>
              <a:rPr lang="en-US" sz="2000" dirty="0"/>
              <a:t>This year when Peter ran into the living room, there sat Little Brother™ among all the wrapped presents, babbling baby talk, smiling his happy smile, and patting one of the packages with his fat little hand. Peter was so excited that he ran up and gave Little Brother™ a big hug around the neck. That was how he found out about the button. Peter's hand pushed against something cold on Little </a:t>
            </a:r>
            <a:r>
              <a:rPr lang="en-US" sz="2000" dirty="0" err="1"/>
              <a:t>Brother™'s</a:t>
            </a:r>
            <a:r>
              <a:rPr lang="en-US" sz="2000" dirty="0"/>
              <a:t> neck, and suddenly Little Brother™ </a:t>
            </a:r>
            <a:br>
              <a:rPr lang="en-US" sz="2000" dirty="0"/>
            </a:br>
            <a:r>
              <a:rPr lang="en-US" sz="2000" dirty="0"/>
              <a:t>wasn't babbling any more, or even sitting up. Suddenly, Little Brother™ was limp on the floor, as lifeless as any ordinary doll.</a:t>
            </a:r>
            <a:endParaRPr lang="ar-SY" sz="2000" dirty="0"/>
          </a:p>
        </p:txBody>
      </p:sp>
      <p:pic>
        <p:nvPicPr>
          <p:cNvPr id="3074" name="Picture 2"/>
          <p:cNvPicPr>
            <a:picLocks noChangeAspect="1" noChangeArrowheads="1"/>
          </p:cNvPicPr>
          <p:nvPr/>
        </p:nvPicPr>
        <p:blipFill>
          <a:blip r:embed="rId4"/>
          <a:srcRect l="74963" t="38542" r="10981" b="37500"/>
          <a:stretch>
            <a:fillRect/>
          </a:stretch>
        </p:blipFill>
        <p:spPr bwMode="auto">
          <a:xfrm>
            <a:off x="7239000" y="228600"/>
            <a:ext cx="1447800" cy="1387475"/>
          </a:xfrm>
          <a:prstGeom prst="rect">
            <a:avLst/>
          </a:prstGeom>
          <a:noFill/>
          <a:ln w="9525">
            <a:noFill/>
            <a:miter lim="800000"/>
            <a:headEnd/>
            <a:tailEnd/>
          </a:ln>
          <a:effectLst/>
        </p:spPr>
      </p:pic>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6629400" y="404019"/>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707"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868362"/>
          </a:xfrm>
          <a:solidFill>
            <a:schemeClr val="tx2">
              <a:lumMod val="20000"/>
              <a:lumOff val="80000"/>
            </a:schemeClr>
          </a:solidFill>
        </p:spPr>
        <p:txBody>
          <a:bodyPr>
            <a:normAutofit/>
          </a:bodyPr>
          <a:lstStyle/>
          <a:p>
            <a:pPr algn="l" rtl="0"/>
            <a:r>
              <a:rPr lang="en-US" b="1" dirty="0"/>
              <a:t>               Little Brother </a:t>
            </a:r>
            <a:r>
              <a:rPr lang="en-US" b="1" baseline="30000" dirty="0"/>
              <a:t>TM</a:t>
            </a:r>
            <a:endParaRPr lang="ar-SY" dirty="0"/>
          </a:p>
        </p:txBody>
      </p:sp>
      <p:sp>
        <p:nvSpPr>
          <p:cNvPr id="3" name="عنصر نائب للمحتوى 2"/>
          <p:cNvSpPr>
            <a:spLocks noGrp="1"/>
          </p:cNvSpPr>
          <p:nvPr>
            <p:ph idx="1"/>
          </p:nvPr>
        </p:nvSpPr>
        <p:spPr>
          <a:xfrm>
            <a:off x="457200" y="1295400"/>
            <a:ext cx="8229600" cy="5105400"/>
          </a:xfrm>
        </p:spPr>
        <p:txBody>
          <a:bodyPr>
            <a:normAutofit/>
          </a:bodyPr>
          <a:lstStyle/>
          <a:p>
            <a:pPr algn="l" rtl="0"/>
            <a:r>
              <a:rPr lang="en-US" sz="2400" b="1" dirty="0"/>
              <a:t>Answer the questions.  (Click to check)</a:t>
            </a:r>
          </a:p>
          <a:p>
            <a:pPr algn="l" rtl="0">
              <a:buNone/>
            </a:pPr>
            <a:r>
              <a:rPr lang="en-US" sz="2400" dirty="0"/>
              <a:t>1 What kind of toy is Little Brother™? What does the ™ mean?</a:t>
            </a:r>
            <a:br>
              <a:rPr lang="en-US" sz="2400" dirty="0"/>
            </a:br>
            <a:endParaRPr lang="en-US" sz="2400" dirty="0"/>
          </a:p>
          <a:p>
            <a:pPr algn="l" rtl="0">
              <a:buNone/>
            </a:pPr>
            <a:endParaRPr lang="en-US" sz="2400" dirty="0"/>
          </a:p>
          <a:p>
            <a:pPr algn="l" rtl="0">
              <a:buNone/>
            </a:pPr>
            <a:endParaRPr lang="en-US" sz="2400" dirty="0"/>
          </a:p>
          <a:p>
            <a:pPr algn="l" rtl="0">
              <a:buNone/>
            </a:pPr>
            <a:r>
              <a:rPr lang="en-US" sz="2400" dirty="0"/>
              <a:t>2 What do you think ‘babbling’ means?</a:t>
            </a:r>
            <a:br>
              <a:rPr lang="en-US" sz="2400" dirty="0"/>
            </a:br>
            <a:endParaRPr lang="en-US" sz="2400" dirty="0"/>
          </a:p>
          <a:p>
            <a:pPr algn="l" rtl="0">
              <a:buNone/>
            </a:pPr>
            <a:endParaRPr lang="en-US" sz="2400" dirty="0"/>
          </a:p>
          <a:p>
            <a:pPr algn="l" rtl="0">
              <a:buNone/>
            </a:pPr>
            <a:endParaRPr lang="en-US" sz="2400" dirty="0"/>
          </a:p>
          <a:p>
            <a:pPr algn="l" rtl="0">
              <a:buNone/>
            </a:pPr>
            <a:r>
              <a:rPr lang="en-US" sz="2400" dirty="0"/>
              <a:t>3 What happened when Peter hugged Little Brother™?</a:t>
            </a:r>
            <a:br>
              <a:rPr lang="en-US" sz="2400" dirty="0"/>
            </a:br>
            <a:r>
              <a:rPr lang="en-US" sz="2400" dirty="0"/>
              <a:t/>
            </a:r>
            <a:br>
              <a:rPr lang="en-US" sz="2400" dirty="0"/>
            </a:br>
            <a:endParaRPr lang="ar-SY" sz="2400" dirty="0"/>
          </a:p>
        </p:txBody>
      </p:sp>
      <p:pic>
        <p:nvPicPr>
          <p:cNvPr id="3074" name="Picture 2"/>
          <p:cNvPicPr>
            <a:picLocks noChangeAspect="1" noChangeArrowheads="1"/>
          </p:cNvPicPr>
          <p:nvPr/>
        </p:nvPicPr>
        <p:blipFill>
          <a:blip r:embed="rId2"/>
          <a:srcRect l="74963" t="38542" r="10981" b="37500"/>
          <a:stretch>
            <a:fillRect/>
          </a:stretch>
        </p:blipFill>
        <p:spPr bwMode="auto">
          <a:xfrm>
            <a:off x="7239000" y="228600"/>
            <a:ext cx="1447800" cy="1387475"/>
          </a:xfrm>
          <a:prstGeom prst="rect">
            <a:avLst/>
          </a:prstGeom>
          <a:noFill/>
          <a:ln w="9525">
            <a:noFill/>
            <a:miter lim="800000"/>
            <a:headEnd/>
            <a:tailEnd/>
          </a:ln>
          <a:effectLst/>
        </p:spPr>
      </p:pic>
      <p:sp>
        <p:nvSpPr>
          <p:cNvPr id="5" name="مربع نص 4"/>
          <p:cNvSpPr txBox="1"/>
          <p:nvPr/>
        </p:nvSpPr>
        <p:spPr>
          <a:xfrm>
            <a:off x="533400" y="2209800"/>
            <a:ext cx="8077200" cy="1200329"/>
          </a:xfrm>
          <a:prstGeom prst="rect">
            <a:avLst/>
          </a:prstGeom>
          <a:solidFill>
            <a:schemeClr val="accent6">
              <a:lumMod val="20000"/>
              <a:lumOff val="80000"/>
            </a:schemeClr>
          </a:solidFill>
        </p:spPr>
        <p:txBody>
          <a:bodyPr wrap="square" rtlCol="1">
            <a:spAutoFit/>
          </a:bodyPr>
          <a:lstStyle/>
          <a:p>
            <a:pPr algn="l" rtl="0"/>
            <a:r>
              <a:rPr lang="en-US" sz="2400" b="1" i="1" dirty="0">
                <a:solidFill>
                  <a:srgbClr val="0070C0"/>
                </a:solidFill>
              </a:rPr>
              <a:t>Little Brother™ is a robot doll. TM stands for trademark, which means a name or a symbol which a company uses for its products.</a:t>
            </a:r>
            <a:endParaRPr lang="ar-SY" sz="2400" b="1" i="1" dirty="0">
              <a:solidFill>
                <a:srgbClr val="0070C0"/>
              </a:solidFill>
            </a:endParaRPr>
          </a:p>
        </p:txBody>
      </p:sp>
      <p:sp>
        <p:nvSpPr>
          <p:cNvPr id="6" name="مربع نص 5"/>
          <p:cNvSpPr txBox="1"/>
          <p:nvPr/>
        </p:nvSpPr>
        <p:spPr>
          <a:xfrm>
            <a:off x="533400" y="4038600"/>
            <a:ext cx="8077200" cy="461665"/>
          </a:xfrm>
          <a:prstGeom prst="rect">
            <a:avLst/>
          </a:prstGeom>
          <a:solidFill>
            <a:schemeClr val="accent6">
              <a:lumMod val="20000"/>
              <a:lumOff val="80000"/>
            </a:schemeClr>
          </a:solidFill>
        </p:spPr>
        <p:txBody>
          <a:bodyPr wrap="square" rtlCol="1">
            <a:spAutoFit/>
          </a:bodyPr>
          <a:lstStyle/>
          <a:p>
            <a:pPr algn="l" rtl="0"/>
            <a:r>
              <a:rPr lang="en-US" sz="2400" b="1" i="1" dirty="0">
                <a:solidFill>
                  <a:srgbClr val="0070C0"/>
                </a:solidFill>
              </a:rPr>
              <a:t>Talking like a baby, before he / she can say actual words.</a:t>
            </a:r>
            <a:endParaRPr lang="ar-SY" sz="2400" b="1" i="1" dirty="0">
              <a:solidFill>
                <a:srgbClr val="0070C0"/>
              </a:solidFill>
            </a:endParaRPr>
          </a:p>
        </p:txBody>
      </p:sp>
      <p:sp>
        <p:nvSpPr>
          <p:cNvPr id="7" name="مربع نص 6"/>
          <p:cNvSpPr txBox="1"/>
          <p:nvPr/>
        </p:nvSpPr>
        <p:spPr>
          <a:xfrm>
            <a:off x="533400" y="5715000"/>
            <a:ext cx="8077200" cy="461665"/>
          </a:xfrm>
          <a:prstGeom prst="rect">
            <a:avLst/>
          </a:prstGeom>
          <a:solidFill>
            <a:schemeClr val="accent6">
              <a:lumMod val="20000"/>
              <a:lumOff val="80000"/>
            </a:schemeClr>
          </a:solidFill>
        </p:spPr>
        <p:txBody>
          <a:bodyPr wrap="square" rtlCol="1">
            <a:spAutoFit/>
          </a:bodyPr>
          <a:lstStyle/>
          <a:p>
            <a:pPr algn="l" rtl="0"/>
            <a:r>
              <a:rPr lang="en-US" sz="2400" b="1" i="1" dirty="0">
                <a:solidFill>
                  <a:srgbClr val="0070C0"/>
                </a:solidFill>
              </a:rPr>
              <a:t>He pressed a button which switched Little Brother™ off.</a:t>
            </a:r>
            <a:endParaRPr lang="ar-SY" sz="2400" b="1" i="1"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828800"/>
            <a:ext cx="8686800" cy="4648200"/>
          </a:xfrm>
        </p:spPr>
        <p:txBody>
          <a:bodyPr>
            <a:noAutofit/>
          </a:bodyPr>
          <a:lstStyle/>
          <a:p>
            <a:pPr algn="l" rtl="0"/>
            <a:r>
              <a:rPr lang="en-US" sz="2000" dirty="0"/>
              <a:t>Mommy picked up Little Brother™, sat him in her lap, and pressed the black button at the back of his neck. Little Brother's face came alive, and it wrinkled up as if he were about to cry, but Mommy bounced him on her knee and told him what a good boy he was. He didn't cry after all.</a:t>
            </a:r>
            <a:br>
              <a:rPr lang="en-US" sz="2000" dirty="0"/>
            </a:br>
            <a:r>
              <a:rPr lang="en-US" sz="2000" dirty="0"/>
              <a:t>"Little Brother™ isn't like your other toys, Peter," Mommy said. 'You have to be extra careful with him, as if he were a real baby."</a:t>
            </a:r>
            <a:br>
              <a:rPr lang="en-US" sz="2000" dirty="0"/>
            </a:br>
            <a:r>
              <a:rPr lang="en-US" sz="2000" dirty="0"/>
              <a:t>She put Little Brother™ down on the floor, and he took tottering baby steps toward Peter. "Why don't you let him help open your other presents?"</a:t>
            </a:r>
            <a:br>
              <a:rPr lang="en-US" sz="2000" dirty="0"/>
            </a:br>
            <a:r>
              <a:rPr lang="en-US" sz="2000" dirty="0"/>
              <a:t>So that's what Peter did. He showed Little Brother™ how to tear the paper and open the boxes. The other toys were a fire engine, some talking books, a wagon, and lots and lots of wooden blocks. The fire engine was the second-best present. It had lights, a siren, and hoses just like the real thing. There weren't as many presents as last year, Mommy explained, because Little Brother™ was expensive. That was okay. Little Brother™ was the best present ever! Well, that's what Peter thought at first</a:t>
            </a:r>
            <a:br>
              <a:rPr lang="en-US" sz="2000" dirty="0"/>
            </a:br>
            <a:r>
              <a:rPr lang="en-US" sz="2000" dirty="0"/>
              <a:t/>
            </a:r>
            <a:br>
              <a:rPr lang="en-US" sz="2000" dirty="0"/>
            </a:br>
            <a:endParaRPr lang="ar-SY" sz="2000" dirty="0"/>
          </a:p>
        </p:txBody>
      </p:sp>
      <p:pic>
        <p:nvPicPr>
          <p:cNvPr id="4098" name="Picture 2"/>
          <p:cNvPicPr>
            <a:picLocks noChangeAspect="1" noChangeArrowheads="1"/>
          </p:cNvPicPr>
          <p:nvPr/>
        </p:nvPicPr>
        <p:blipFill>
          <a:blip r:embed="rId4"/>
          <a:srcRect l="10542" t="46875" r="10395" b="21875"/>
          <a:stretch>
            <a:fillRect/>
          </a:stretch>
        </p:blipFill>
        <p:spPr bwMode="auto">
          <a:xfrm>
            <a:off x="304800" y="228600"/>
            <a:ext cx="8458200" cy="1559943"/>
          </a:xfrm>
          <a:prstGeom prst="rect">
            <a:avLst/>
          </a:prstGeom>
          <a:noFill/>
          <a:ln w="9525">
            <a:noFill/>
            <a:miter lim="800000"/>
            <a:headEnd/>
            <a:tailEnd/>
          </a:ln>
          <a:effectLst/>
        </p:spPr>
      </p:pic>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8305800" y="1483743"/>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974"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868362"/>
          </a:xfrm>
          <a:solidFill>
            <a:schemeClr val="tx2">
              <a:lumMod val="20000"/>
              <a:lumOff val="80000"/>
            </a:schemeClr>
          </a:solidFill>
        </p:spPr>
        <p:txBody>
          <a:bodyPr>
            <a:normAutofit/>
          </a:bodyPr>
          <a:lstStyle/>
          <a:p>
            <a:pPr algn="l" rtl="0"/>
            <a:r>
              <a:rPr lang="en-US" b="1" dirty="0"/>
              <a:t>               Little Brother </a:t>
            </a:r>
            <a:r>
              <a:rPr lang="en-US" b="1" baseline="30000" dirty="0"/>
              <a:t>TM</a:t>
            </a:r>
            <a:endParaRPr lang="ar-SY" dirty="0"/>
          </a:p>
        </p:txBody>
      </p:sp>
      <p:sp>
        <p:nvSpPr>
          <p:cNvPr id="3" name="عنصر نائب للمحتوى 2"/>
          <p:cNvSpPr>
            <a:spLocks noGrp="1"/>
          </p:cNvSpPr>
          <p:nvPr>
            <p:ph idx="1"/>
          </p:nvPr>
        </p:nvSpPr>
        <p:spPr>
          <a:xfrm>
            <a:off x="457200" y="1295400"/>
            <a:ext cx="8229600" cy="5105400"/>
          </a:xfrm>
        </p:spPr>
        <p:txBody>
          <a:bodyPr>
            <a:normAutofit fontScale="92500" lnSpcReduction="10000"/>
          </a:bodyPr>
          <a:lstStyle/>
          <a:p>
            <a:pPr algn="l" rtl="0"/>
            <a:r>
              <a:rPr lang="en-US" sz="2400" b="1" dirty="0"/>
              <a:t>Answer the questions.  (Click to check)</a:t>
            </a:r>
          </a:p>
          <a:p>
            <a:pPr algn="l" rtl="0">
              <a:buNone/>
            </a:pPr>
            <a:r>
              <a:rPr lang="en-US" sz="2400" dirty="0"/>
              <a:t>4. How did Peter’s mother stop Little Brother™ from crying?</a:t>
            </a:r>
          </a:p>
          <a:p>
            <a:pPr algn="l" rtl="0">
              <a:buNone/>
            </a:pPr>
            <a:endParaRPr lang="en-US" sz="2400" dirty="0"/>
          </a:p>
          <a:p>
            <a:pPr algn="l" rtl="0">
              <a:buNone/>
            </a:pPr>
            <a:r>
              <a:rPr lang="en-US" sz="2400" dirty="0"/>
              <a:t/>
            </a:r>
            <a:br>
              <a:rPr lang="en-US" sz="2400" dirty="0"/>
            </a:br>
            <a:r>
              <a:rPr lang="en-US" sz="2400" dirty="0"/>
              <a:t/>
            </a:r>
            <a:br>
              <a:rPr lang="en-US" sz="2400" dirty="0"/>
            </a:br>
            <a:endParaRPr lang="en-US" sz="2400" dirty="0"/>
          </a:p>
          <a:p>
            <a:pPr algn="l" rtl="0">
              <a:buNone/>
            </a:pPr>
            <a:r>
              <a:rPr lang="en-US" sz="2400" dirty="0"/>
              <a:t>5. What do you think ‘wrinkled up’ means?</a:t>
            </a:r>
            <a:br>
              <a:rPr lang="en-US" sz="2400" dirty="0"/>
            </a:br>
            <a:r>
              <a:rPr lang="en-US" sz="2400" dirty="0"/>
              <a:t/>
            </a:r>
            <a:br>
              <a:rPr lang="en-US" sz="2400" dirty="0"/>
            </a:br>
            <a:r>
              <a:rPr lang="en-US" sz="2400" dirty="0"/>
              <a:t/>
            </a:r>
            <a:br>
              <a:rPr lang="en-US" sz="2400" dirty="0"/>
            </a:br>
            <a:endParaRPr lang="en-US" sz="2400" dirty="0"/>
          </a:p>
          <a:p>
            <a:pPr algn="l" rtl="0">
              <a:buNone/>
            </a:pPr>
            <a:endParaRPr lang="en-US" sz="2400" dirty="0"/>
          </a:p>
          <a:p>
            <a:pPr algn="l" rtl="0">
              <a:buNone/>
            </a:pPr>
            <a:r>
              <a:rPr lang="en-US" sz="2400" dirty="0"/>
              <a:t>6. What does the last line make you think?</a:t>
            </a:r>
            <a:br>
              <a:rPr lang="en-US" sz="2400" dirty="0"/>
            </a:br>
            <a:r>
              <a:rPr lang="en-US" sz="2400" dirty="0"/>
              <a:t/>
            </a:r>
            <a:br>
              <a:rPr lang="en-US" sz="2400" dirty="0"/>
            </a:br>
            <a:endParaRPr lang="ar-SY" sz="2400" dirty="0"/>
          </a:p>
        </p:txBody>
      </p:sp>
      <p:sp>
        <p:nvSpPr>
          <p:cNvPr id="5" name="مربع نص 4"/>
          <p:cNvSpPr txBox="1"/>
          <p:nvPr/>
        </p:nvSpPr>
        <p:spPr>
          <a:xfrm>
            <a:off x="533400" y="2133600"/>
            <a:ext cx="8077200" cy="830997"/>
          </a:xfrm>
          <a:prstGeom prst="rect">
            <a:avLst/>
          </a:prstGeom>
          <a:solidFill>
            <a:schemeClr val="accent6">
              <a:lumMod val="20000"/>
              <a:lumOff val="80000"/>
            </a:schemeClr>
          </a:solidFill>
        </p:spPr>
        <p:txBody>
          <a:bodyPr wrap="square" rtlCol="1">
            <a:spAutoFit/>
          </a:bodyPr>
          <a:lstStyle/>
          <a:p>
            <a:pPr algn="l" rtl="0"/>
            <a:r>
              <a:rPr lang="en-US" sz="2400" b="1" i="1" dirty="0">
                <a:solidFill>
                  <a:srgbClr val="0070C0"/>
                </a:solidFill>
              </a:rPr>
              <a:t>She bounced him on her knee and told him what a good boy he was.</a:t>
            </a:r>
            <a:endParaRPr lang="ar-SY" sz="2400" b="1" i="1" dirty="0">
              <a:solidFill>
                <a:srgbClr val="0070C0"/>
              </a:solidFill>
            </a:endParaRPr>
          </a:p>
        </p:txBody>
      </p:sp>
      <p:sp>
        <p:nvSpPr>
          <p:cNvPr id="6" name="مربع نص 5"/>
          <p:cNvSpPr txBox="1"/>
          <p:nvPr/>
        </p:nvSpPr>
        <p:spPr>
          <a:xfrm>
            <a:off x="533400" y="3810000"/>
            <a:ext cx="8077200" cy="830997"/>
          </a:xfrm>
          <a:prstGeom prst="rect">
            <a:avLst/>
          </a:prstGeom>
          <a:solidFill>
            <a:schemeClr val="accent6">
              <a:lumMod val="20000"/>
              <a:lumOff val="80000"/>
            </a:schemeClr>
          </a:solidFill>
        </p:spPr>
        <p:txBody>
          <a:bodyPr wrap="square" rtlCol="1">
            <a:spAutoFit/>
          </a:bodyPr>
          <a:lstStyle/>
          <a:p>
            <a:pPr algn="l" rtl="0"/>
            <a:r>
              <a:rPr lang="en-US" sz="2400" b="1" i="1" dirty="0">
                <a:solidFill>
                  <a:srgbClr val="0070C0"/>
                </a:solidFill>
              </a:rPr>
              <a:t>With the skin of the face in lines / folds, e.g. when you are going to cry.</a:t>
            </a:r>
            <a:endParaRPr lang="ar-SY" sz="2400" b="1" i="1" dirty="0">
              <a:solidFill>
                <a:srgbClr val="0070C0"/>
              </a:solidFill>
            </a:endParaRPr>
          </a:p>
        </p:txBody>
      </p:sp>
      <p:sp>
        <p:nvSpPr>
          <p:cNvPr id="7" name="مربع نص 6"/>
          <p:cNvSpPr txBox="1"/>
          <p:nvPr/>
        </p:nvSpPr>
        <p:spPr>
          <a:xfrm>
            <a:off x="533400" y="5410200"/>
            <a:ext cx="8077200" cy="830997"/>
          </a:xfrm>
          <a:prstGeom prst="rect">
            <a:avLst/>
          </a:prstGeom>
          <a:solidFill>
            <a:schemeClr val="accent6">
              <a:lumMod val="20000"/>
              <a:lumOff val="80000"/>
            </a:schemeClr>
          </a:solidFill>
        </p:spPr>
        <p:txBody>
          <a:bodyPr wrap="square" rtlCol="1">
            <a:spAutoFit/>
          </a:bodyPr>
          <a:lstStyle/>
          <a:p>
            <a:pPr algn="l" rtl="0"/>
            <a:r>
              <a:rPr lang="en-US" sz="2400" b="1" i="1" dirty="0">
                <a:solidFill>
                  <a:srgbClr val="0070C0"/>
                </a:solidFill>
              </a:rPr>
              <a:t>It makes you think that later Peter will change his mind and decide Little Brother™ was not such a good present.</a:t>
            </a:r>
            <a:endParaRPr lang="ar-SY" sz="2400" b="1" i="1"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295400"/>
            <a:ext cx="8458200" cy="5105400"/>
          </a:xfrm>
        </p:spPr>
        <p:txBody>
          <a:bodyPr>
            <a:normAutofit fontScale="62500" lnSpcReduction="20000"/>
          </a:bodyPr>
          <a:lstStyle/>
          <a:p>
            <a:pPr algn="l" rtl="0">
              <a:buNone/>
            </a:pPr>
            <a:r>
              <a:rPr lang="en-US" dirty="0"/>
              <a:t>      At first, everything that Little Brother™ did was funny and wonderful. Peter put all the torn wrapping paper in the wagon, and Little Brother™ took it out again and threw it on the floor. Peter started to read a talking book, and Little Brother™ came and turned the pages too fast for the book to keep up.</a:t>
            </a:r>
            <a:br>
              <a:rPr lang="en-US" dirty="0"/>
            </a:br>
            <a:endParaRPr lang="en-US" dirty="0"/>
          </a:p>
          <a:p>
            <a:pPr algn="l" rtl="0">
              <a:buNone/>
            </a:pPr>
            <a:r>
              <a:rPr lang="en-US" dirty="0"/>
              <a:t>      But then, while Mommy went to the kitchen to cook breakfast, Peter tried to show Little Brother™ how to build a very tall tower out of blocks. Little Brother™ wasn’t interested in seeing a really tall tower. Every time Peter had a few blocks stacked up, Little Brother™  swatted the tower with his hand and laughed. Peter laughed, too, for the first time, and the second. But then he said, ‘Now watch this time. I’m going to make it really big.’</a:t>
            </a:r>
            <a:br>
              <a:rPr lang="en-US" dirty="0"/>
            </a:br>
            <a:r>
              <a:rPr lang="en-US" dirty="0"/>
              <a:t>But Little Brother™ didn’t watch. The tower was only a few blocks tall when he knocked it down.</a:t>
            </a:r>
            <a:br>
              <a:rPr lang="en-US" dirty="0"/>
            </a:br>
            <a:r>
              <a:rPr lang="en-US" dirty="0"/>
              <a:t>‘No!’ Peter said. He grabbed hold of Little </a:t>
            </a:r>
            <a:r>
              <a:rPr lang="en-US" dirty="0" err="1"/>
              <a:t>Brother™’s</a:t>
            </a:r>
            <a:r>
              <a:rPr lang="en-US" dirty="0"/>
              <a:t> arm. ‘Don’t!’</a:t>
            </a:r>
            <a:br>
              <a:rPr lang="en-US" dirty="0"/>
            </a:br>
            <a:r>
              <a:rPr lang="en-US" dirty="0"/>
              <a:t>Little </a:t>
            </a:r>
            <a:r>
              <a:rPr lang="en-US" dirty="0" err="1"/>
              <a:t>Brother™’s</a:t>
            </a:r>
            <a:r>
              <a:rPr lang="en-US" dirty="0"/>
              <a:t> face wrinkled. He was getting ready to cry.</a:t>
            </a:r>
            <a:br>
              <a:rPr lang="en-US" dirty="0"/>
            </a:br>
            <a:r>
              <a:rPr lang="en-US" dirty="0"/>
              <a:t>Peter looked toward the kitchen and let go. ‘Don’t cry,’ he said. </a:t>
            </a:r>
          </a:p>
          <a:p>
            <a:pPr algn="l" rtl="0">
              <a:buNone/>
            </a:pPr>
            <a:r>
              <a:rPr lang="en-US" dirty="0"/>
              <a:t>      ‘Look, I’m building another one! Watch me build it!’</a:t>
            </a:r>
            <a:br>
              <a:rPr lang="en-US" dirty="0"/>
            </a:br>
            <a:r>
              <a:rPr lang="en-US" dirty="0"/>
              <a:t>Little Brother™ watched. Then he knocked the tower down.</a:t>
            </a:r>
            <a:br>
              <a:rPr lang="en-US" dirty="0"/>
            </a:br>
            <a:r>
              <a:rPr lang="en-US" dirty="0"/>
              <a:t>Peter had an idea.</a:t>
            </a:r>
            <a:endParaRPr lang="ar-SY" dirty="0"/>
          </a:p>
        </p:txBody>
      </p:sp>
      <p:sp>
        <p:nvSpPr>
          <p:cNvPr id="4" name="عنوان 1"/>
          <p:cNvSpPr>
            <a:spLocks noGrp="1"/>
          </p:cNvSpPr>
          <p:nvPr>
            <p:ph type="title"/>
          </p:nvPr>
        </p:nvSpPr>
        <p:spPr>
          <a:xfrm>
            <a:off x="457200" y="274638"/>
            <a:ext cx="8229600" cy="868362"/>
          </a:xfrm>
          <a:solidFill>
            <a:schemeClr val="tx2">
              <a:lumMod val="20000"/>
              <a:lumOff val="80000"/>
            </a:schemeClr>
          </a:solidFill>
        </p:spPr>
        <p:txBody>
          <a:bodyPr>
            <a:noAutofit/>
          </a:bodyPr>
          <a:lstStyle/>
          <a:p>
            <a:pPr rtl="0"/>
            <a:r>
              <a:rPr lang="en-US" sz="3600" b="1" dirty="0"/>
              <a:t>     Little Brother </a:t>
            </a:r>
            <a:r>
              <a:rPr lang="en-US" sz="3600" b="1" baseline="30000" dirty="0"/>
              <a:t>TM</a:t>
            </a:r>
            <a:endParaRPr lang="ar-SY" sz="3600" dirty="0"/>
          </a:p>
        </p:txBody>
      </p:sp>
      <p:pic>
        <p:nvPicPr>
          <p:cNvPr id="5122" name="Picture 2"/>
          <p:cNvPicPr>
            <a:picLocks noChangeAspect="1" noChangeArrowheads="1"/>
          </p:cNvPicPr>
          <p:nvPr/>
        </p:nvPicPr>
        <p:blipFill>
          <a:blip r:embed="rId4"/>
          <a:srcRect l="43924" t="12500" r="29722" b="13542"/>
          <a:stretch>
            <a:fillRect/>
          </a:stretch>
        </p:blipFill>
        <p:spPr bwMode="auto">
          <a:xfrm>
            <a:off x="7543800" y="4343400"/>
            <a:ext cx="1400577" cy="2209800"/>
          </a:xfrm>
          <a:prstGeom prst="rect">
            <a:avLst/>
          </a:prstGeom>
          <a:noFill/>
          <a:ln w="9525">
            <a:noFill/>
            <a:miter lim="800000"/>
            <a:headEnd/>
            <a:tailEnd/>
          </a:ln>
          <a:effectLst/>
        </p:spPr>
      </p:pic>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7939288" y="5334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096"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868362"/>
          </a:xfrm>
          <a:solidFill>
            <a:schemeClr val="tx2">
              <a:lumMod val="20000"/>
              <a:lumOff val="80000"/>
            </a:schemeClr>
          </a:solidFill>
        </p:spPr>
        <p:txBody>
          <a:bodyPr>
            <a:normAutofit/>
          </a:bodyPr>
          <a:lstStyle/>
          <a:p>
            <a:pPr algn="l" rtl="0"/>
            <a:r>
              <a:rPr lang="en-US" b="1" dirty="0"/>
              <a:t>               Little Brother </a:t>
            </a:r>
            <a:r>
              <a:rPr lang="en-US" b="1" baseline="30000" dirty="0"/>
              <a:t>TM</a:t>
            </a:r>
            <a:endParaRPr lang="ar-SY" dirty="0"/>
          </a:p>
        </p:txBody>
      </p:sp>
      <p:sp>
        <p:nvSpPr>
          <p:cNvPr id="3" name="عنصر نائب للمحتوى 2"/>
          <p:cNvSpPr>
            <a:spLocks noGrp="1"/>
          </p:cNvSpPr>
          <p:nvPr>
            <p:ph idx="1"/>
          </p:nvPr>
        </p:nvSpPr>
        <p:spPr>
          <a:xfrm>
            <a:off x="457200" y="1295400"/>
            <a:ext cx="8229600" cy="5105400"/>
          </a:xfrm>
        </p:spPr>
        <p:txBody>
          <a:bodyPr>
            <a:normAutofit fontScale="92500" lnSpcReduction="10000"/>
          </a:bodyPr>
          <a:lstStyle/>
          <a:p>
            <a:pPr algn="l" rtl="0"/>
            <a:r>
              <a:rPr lang="en-US" sz="2400" b="1" dirty="0"/>
              <a:t>Answer the questions.  (Click to check)</a:t>
            </a:r>
          </a:p>
          <a:p>
            <a:pPr algn="l" rtl="0">
              <a:buNone/>
            </a:pPr>
            <a:r>
              <a:rPr lang="en-US" sz="2400" dirty="0"/>
              <a:t>7. What funny things did Little Brother™ do at first?</a:t>
            </a:r>
          </a:p>
          <a:p>
            <a:pPr algn="l" rtl="0">
              <a:buNone/>
            </a:pPr>
            <a:endParaRPr lang="en-US" sz="2400" dirty="0"/>
          </a:p>
          <a:p>
            <a:pPr algn="l" rtl="0">
              <a:buNone/>
            </a:pPr>
            <a:r>
              <a:rPr lang="en-US" sz="2400" dirty="0"/>
              <a:t/>
            </a:r>
            <a:br>
              <a:rPr lang="en-US" sz="2400" dirty="0"/>
            </a:br>
            <a:r>
              <a:rPr lang="en-US" sz="2400" dirty="0"/>
              <a:t/>
            </a:r>
            <a:br>
              <a:rPr lang="en-US" sz="2400" dirty="0"/>
            </a:br>
            <a:endParaRPr lang="en-US" sz="2400" dirty="0"/>
          </a:p>
          <a:p>
            <a:pPr algn="l" rtl="0">
              <a:buNone/>
            </a:pPr>
            <a:r>
              <a:rPr lang="en-US" sz="2400" dirty="0"/>
              <a:t>8. What do you think ‘grabbed hold of’ means?</a:t>
            </a:r>
            <a:br>
              <a:rPr lang="en-US" sz="2400" dirty="0"/>
            </a:br>
            <a:r>
              <a:rPr lang="en-US" sz="2400" dirty="0"/>
              <a:t/>
            </a:r>
            <a:br>
              <a:rPr lang="en-US" sz="2400" dirty="0"/>
            </a:br>
            <a:r>
              <a:rPr lang="en-US" sz="2400" dirty="0"/>
              <a:t/>
            </a:r>
            <a:br>
              <a:rPr lang="en-US" sz="2400" dirty="0"/>
            </a:br>
            <a:endParaRPr lang="en-US" sz="2400" dirty="0"/>
          </a:p>
          <a:p>
            <a:pPr algn="l" rtl="0">
              <a:buNone/>
            </a:pPr>
            <a:endParaRPr lang="en-US" sz="2400" dirty="0"/>
          </a:p>
          <a:p>
            <a:pPr algn="l" rtl="0">
              <a:buNone/>
            </a:pPr>
            <a:r>
              <a:rPr lang="en-US" sz="2400" dirty="0"/>
              <a:t>9. What do you think Peter’s idea was?</a:t>
            </a:r>
            <a:br>
              <a:rPr lang="en-US" sz="2400" dirty="0"/>
            </a:br>
            <a:r>
              <a:rPr lang="en-US" sz="2400" dirty="0"/>
              <a:t/>
            </a:r>
            <a:br>
              <a:rPr lang="en-US" sz="2400" dirty="0"/>
            </a:br>
            <a:endParaRPr lang="ar-SY" sz="2400" dirty="0"/>
          </a:p>
        </p:txBody>
      </p:sp>
      <p:sp>
        <p:nvSpPr>
          <p:cNvPr id="5" name="مربع نص 4"/>
          <p:cNvSpPr txBox="1"/>
          <p:nvPr/>
        </p:nvSpPr>
        <p:spPr>
          <a:xfrm>
            <a:off x="533400" y="2133600"/>
            <a:ext cx="8077200" cy="1200329"/>
          </a:xfrm>
          <a:prstGeom prst="rect">
            <a:avLst/>
          </a:prstGeom>
          <a:solidFill>
            <a:schemeClr val="accent6">
              <a:lumMod val="20000"/>
              <a:lumOff val="80000"/>
            </a:schemeClr>
          </a:solidFill>
        </p:spPr>
        <p:txBody>
          <a:bodyPr wrap="square" rtlCol="1">
            <a:spAutoFit/>
          </a:bodyPr>
          <a:lstStyle/>
          <a:p>
            <a:pPr algn="l" rtl="0"/>
            <a:r>
              <a:rPr lang="en-US" sz="2400" b="1" i="1" dirty="0">
                <a:solidFill>
                  <a:srgbClr val="0070C0"/>
                </a:solidFill>
              </a:rPr>
              <a:t>He took the torn wrapping paper out of the wagon and </a:t>
            </a:r>
            <a:br>
              <a:rPr lang="en-US" sz="2400" b="1" i="1" dirty="0">
                <a:solidFill>
                  <a:srgbClr val="0070C0"/>
                </a:solidFill>
              </a:rPr>
            </a:br>
            <a:r>
              <a:rPr lang="en-US" sz="2400" b="1" i="1" dirty="0">
                <a:solidFill>
                  <a:srgbClr val="0070C0"/>
                </a:solidFill>
              </a:rPr>
              <a:t>threw it on the floor; he turned the pages of Peter’s book </a:t>
            </a:r>
            <a:br>
              <a:rPr lang="en-US" sz="2400" b="1" i="1" dirty="0">
                <a:solidFill>
                  <a:srgbClr val="0070C0"/>
                </a:solidFill>
              </a:rPr>
            </a:br>
            <a:r>
              <a:rPr lang="en-US" sz="2400" b="1" i="1" dirty="0">
                <a:solidFill>
                  <a:srgbClr val="0070C0"/>
                </a:solidFill>
              </a:rPr>
              <a:t>too fast.</a:t>
            </a:r>
            <a:endParaRPr lang="ar-SY" sz="2400" b="1" i="1" dirty="0">
              <a:solidFill>
                <a:srgbClr val="0070C0"/>
              </a:solidFill>
            </a:endParaRPr>
          </a:p>
        </p:txBody>
      </p:sp>
      <p:sp>
        <p:nvSpPr>
          <p:cNvPr id="6" name="مربع نص 5"/>
          <p:cNvSpPr txBox="1"/>
          <p:nvPr/>
        </p:nvSpPr>
        <p:spPr>
          <a:xfrm>
            <a:off x="533400" y="3810000"/>
            <a:ext cx="8077200" cy="461665"/>
          </a:xfrm>
          <a:prstGeom prst="rect">
            <a:avLst/>
          </a:prstGeom>
          <a:solidFill>
            <a:schemeClr val="accent6">
              <a:lumMod val="20000"/>
              <a:lumOff val="80000"/>
            </a:schemeClr>
          </a:solidFill>
        </p:spPr>
        <p:txBody>
          <a:bodyPr wrap="square" rtlCol="1">
            <a:spAutoFit/>
          </a:bodyPr>
          <a:lstStyle/>
          <a:p>
            <a:pPr algn="l" rtl="0"/>
            <a:r>
              <a:rPr lang="en-US" sz="2400" b="1" i="1" dirty="0">
                <a:solidFill>
                  <a:srgbClr val="0070C0"/>
                </a:solidFill>
              </a:rPr>
              <a:t>Suddenly took and held hard.</a:t>
            </a:r>
            <a:endParaRPr lang="ar-SY" sz="2400" b="1" i="1" dirty="0">
              <a:solidFill>
                <a:srgbClr val="0070C0"/>
              </a:solidFill>
            </a:endParaRPr>
          </a:p>
        </p:txBody>
      </p:sp>
      <p:sp>
        <p:nvSpPr>
          <p:cNvPr id="7" name="مربع نص 6"/>
          <p:cNvSpPr txBox="1"/>
          <p:nvPr/>
        </p:nvSpPr>
        <p:spPr>
          <a:xfrm>
            <a:off x="533400" y="5410200"/>
            <a:ext cx="8077200" cy="461665"/>
          </a:xfrm>
          <a:prstGeom prst="rect">
            <a:avLst/>
          </a:prstGeom>
          <a:solidFill>
            <a:schemeClr val="accent6">
              <a:lumMod val="20000"/>
              <a:lumOff val="80000"/>
            </a:schemeClr>
          </a:solidFill>
        </p:spPr>
        <p:txBody>
          <a:bodyPr wrap="square" rtlCol="1">
            <a:spAutoFit/>
          </a:bodyPr>
          <a:lstStyle/>
          <a:p>
            <a:pPr algn="l" rtl="0"/>
            <a:r>
              <a:rPr lang="en-US" sz="2400" b="1" i="1" dirty="0">
                <a:solidFill>
                  <a:srgbClr val="0070C0"/>
                </a:solidFill>
              </a:rPr>
              <a:t>Your own ideas. </a:t>
            </a:r>
            <a:endParaRPr lang="ar-SY" sz="2400" b="1" i="1"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14400"/>
            <a:ext cx="8229600" cy="5638800"/>
          </a:xfrm>
        </p:spPr>
        <p:txBody>
          <a:bodyPr>
            <a:normAutofit fontScale="55000" lnSpcReduction="20000"/>
          </a:bodyPr>
          <a:lstStyle/>
          <a:p>
            <a:pPr algn="l" rtl="0">
              <a:buNone/>
            </a:pPr>
            <a:r>
              <a:rPr lang="en-US" dirty="0"/>
              <a:t>      When Mommy came into the living room again, Peter had built a tower that was taller than he was, the best  tower he had ever made. ‘Look!’ he said.</a:t>
            </a:r>
            <a:br>
              <a:rPr lang="en-US" dirty="0"/>
            </a:br>
            <a:r>
              <a:rPr lang="en-US" dirty="0"/>
              <a:t>But Mommy didn’t even look at the tower. ‘Peter!’ She picked up Little Brother™, put him on her lap, and pressed the button to turn him back on. As soon as he was on, Little Brother™ started to scream. His face turned red.</a:t>
            </a:r>
            <a:br>
              <a:rPr lang="en-US" dirty="0"/>
            </a:br>
            <a:r>
              <a:rPr lang="en-US" dirty="0"/>
              <a:t>‘I didn’t mean to!’</a:t>
            </a:r>
            <a:br>
              <a:rPr lang="en-US" dirty="0"/>
            </a:br>
            <a:r>
              <a:rPr lang="en-US" dirty="0"/>
              <a:t>‘Peter, I told you! He’s not like your other toys. When you turn him off, he can’t move but he can still see and hear. He can still feel. And it scares him.’</a:t>
            </a:r>
            <a:br>
              <a:rPr lang="en-US" dirty="0"/>
            </a:br>
            <a:r>
              <a:rPr lang="en-US" dirty="0"/>
              <a:t>‘He was knocking down my blocks.’</a:t>
            </a:r>
            <a:br>
              <a:rPr lang="en-US" dirty="0"/>
            </a:br>
            <a:r>
              <a:rPr lang="en-US" dirty="0"/>
              <a:t>‘Babies do things like that,’ Mommy said. ‘That’s what it’s like to have a baby brother.’</a:t>
            </a:r>
            <a:br>
              <a:rPr lang="en-US" dirty="0"/>
            </a:br>
            <a:r>
              <a:rPr lang="en-US" dirty="0"/>
              <a:t>Little Brother™ howled.</a:t>
            </a:r>
            <a:br>
              <a:rPr lang="en-US" dirty="0"/>
            </a:br>
            <a:r>
              <a:rPr lang="en-US" dirty="0"/>
              <a:t>‘He’s mine,’ Peter said too quietly for Mommy to hear. </a:t>
            </a:r>
            <a:br>
              <a:rPr lang="en-US" dirty="0"/>
            </a:br>
            <a:r>
              <a:rPr lang="en-US" dirty="0"/>
              <a:t>But when Little Brother™ had calmed down, Mommy put him back on the floor and Peter let him toddle over and knock down the tower.</a:t>
            </a:r>
            <a:br>
              <a:rPr lang="en-US" dirty="0"/>
            </a:br>
            <a:r>
              <a:rPr lang="en-US" dirty="0"/>
              <a:t>Mommy told Peter to clean up the wrapping paper, and she went back into the kitchen. Peter had already picked up the wrapping paper once, and she hadn’t said thank you. She hadn’t even noticed.</a:t>
            </a:r>
            <a:br>
              <a:rPr lang="en-US" dirty="0"/>
            </a:br>
            <a:r>
              <a:rPr lang="en-US" dirty="0"/>
              <a:t>Peter wadded the paper into angry balls and threw them one at a time into the wagon until it was almost full. </a:t>
            </a:r>
            <a:br>
              <a:rPr lang="en-US" dirty="0"/>
            </a:br>
            <a:r>
              <a:rPr lang="en-US" dirty="0"/>
              <a:t>That’s when Little Brother™ broke the fire engine. Peter turned just in time to see him lift the engine up over his head and let it drop.</a:t>
            </a:r>
            <a:br>
              <a:rPr lang="en-US" dirty="0"/>
            </a:br>
            <a:endParaRPr lang="ar-SY" dirty="0"/>
          </a:p>
        </p:txBody>
      </p:sp>
      <p:sp>
        <p:nvSpPr>
          <p:cNvPr id="4" name="عنوان 1"/>
          <p:cNvSpPr>
            <a:spLocks noGrp="1"/>
          </p:cNvSpPr>
          <p:nvPr>
            <p:ph type="title"/>
          </p:nvPr>
        </p:nvSpPr>
        <p:spPr>
          <a:xfrm>
            <a:off x="457200" y="274638"/>
            <a:ext cx="8229600" cy="563562"/>
          </a:xfrm>
          <a:solidFill>
            <a:schemeClr val="tx2">
              <a:lumMod val="20000"/>
              <a:lumOff val="80000"/>
            </a:schemeClr>
          </a:solidFill>
        </p:spPr>
        <p:txBody>
          <a:bodyPr>
            <a:noAutofit/>
          </a:bodyPr>
          <a:lstStyle/>
          <a:p>
            <a:pPr rtl="0"/>
            <a:r>
              <a:rPr lang="en-US" sz="3600" b="1" dirty="0"/>
              <a:t>     Little Brother </a:t>
            </a:r>
            <a:r>
              <a:rPr lang="en-US" sz="3600" b="1" baseline="30000" dirty="0"/>
              <a:t>TM</a:t>
            </a:r>
            <a:endParaRPr lang="ar-SY" sz="3600" dirty="0"/>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49904" y="274638"/>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5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868362"/>
          </a:xfrm>
          <a:solidFill>
            <a:schemeClr val="tx2">
              <a:lumMod val="20000"/>
              <a:lumOff val="80000"/>
            </a:schemeClr>
          </a:solidFill>
        </p:spPr>
        <p:txBody>
          <a:bodyPr>
            <a:normAutofit/>
          </a:bodyPr>
          <a:lstStyle/>
          <a:p>
            <a:pPr algn="l" rtl="0"/>
            <a:r>
              <a:rPr lang="en-US" b="1" dirty="0"/>
              <a:t>               Little Brother </a:t>
            </a:r>
            <a:r>
              <a:rPr lang="en-US" b="1" baseline="30000" dirty="0"/>
              <a:t>TM</a:t>
            </a:r>
            <a:endParaRPr lang="ar-SY" dirty="0"/>
          </a:p>
        </p:txBody>
      </p:sp>
      <p:sp>
        <p:nvSpPr>
          <p:cNvPr id="3" name="عنصر نائب للمحتوى 2"/>
          <p:cNvSpPr>
            <a:spLocks noGrp="1"/>
          </p:cNvSpPr>
          <p:nvPr>
            <p:ph idx="1"/>
          </p:nvPr>
        </p:nvSpPr>
        <p:spPr>
          <a:xfrm>
            <a:off x="457200" y="1295400"/>
            <a:ext cx="8229600" cy="5105400"/>
          </a:xfrm>
        </p:spPr>
        <p:txBody>
          <a:bodyPr>
            <a:normAutofit/>
          </a:bodyPr>
          <a:lstStyle/>
          <a:p>
            <a:pPr algn="l" rtl="0"/>
            <a:r>
              <a:rPr lang="en-US" sz="2400" b="1" dirty="0"/>
              <a:t>Answer the questions.  (Click to check)</a:t>
            </a:r>
          </a:p>
          <a:p>
            <a:pPr algn="l" rtl="0">
              <a:buNone/>
            </a:pPr>
            <a:r>
              <a:rPr lang="en-US" sz="2400" dirty="0"/>
              <a:t>10. Why didn’t Peter’s mother even look at the tower?</a:t>
            </a:r>
          </a:p>
          <a:p>
            <a:pPr algn="l" rtl="0">
              <a:buNone/>
            </a:pPr>
            <a:endParaRPr lang="en-US" sz="2400" dirty="0"/>
          </a:p>
          <a:p>
            <a:pPr algn="l" rtl="0">
              <a:buNone/>
            </a:pPr>
            <a:endParaRPr lang="en-US" sz="2400" dirty="0"/>
          </a:p>
          <a:p>
            <a:pPr algn="l" rtl="0">
              <a:buNone/>
            </a:pPr>
            <a:r>
              <a:rPr lang="en-US" sz="2400"/>
              <a:t>11</a:t>
            </a:r>
            <a:r>
              <a:rPr lang="en-US" sz="2400" dirty="0"/>
              <a:t>. What makes Little Brother™ a different kind of toy?</a:t>
            </a:r>
            <a:br>
              <a:rPr lang="en-US" sz="2400" dirty="0"/>
            </a:br>
            <a:r>
              <a:rPr lang="en-US" sz="2400" dirty="0"/>
              <a:t/>
            </a:r>
            <a:br>
              <a:rPr lang="en-US" sz="2400" dirty="0"/>
            </a:br>
            <a:endParaRPr lang="en-US" sz="2400" dirty="0"/>
          </a:p>
          <a:p>
            <a:pPr algn="l" rtl="0">
              <a:buNone/>
            </a:pPr>
            <a:r>
              <a:rPr lang="en-US" sz="2400" dirty="0"/>
              <a:t>12. Why did Peter feel annoyed with his mother?</a:t>
            </a:r>
          </a:p>
          <a:p>
            <a:pPr algn="l" rtl="0">
              <a:buNone/>
            </a:pPr>
            <a:endParaRPr lang="en-US" sz="2400" dirty="0"/>
          </a:p>
          <a:p>
            <a:pPr algn="l" rtl="0">
              <a:buNone/>
            </a:pPr>
            <a:endParaRPr lang="en-US" sz="2400" dirty="0"/>
          </a:p>
          <a:p>
            <a:pPr algn="l" rtl="0">
              <a:buNone/>
            </a:pPr>
            <a:r>
              <a:rPr lang="en-US" sz="2400" dirty="0"/>
              <a:t>13. What do you think is going to happen next?</a:t>
            </a:r>
            <a:endParaRPr lang="ar-SY" sz="2400" dirty="0"/>
          </a:p>
        </p:txBody>
      </p:sp>
      <p:sp>
        <p:nvSpPr>
          <p:cNvPr id="5" name="مربع نص 4"/>
          <p:cNvSpPr txBox="1"/>
          <p:nvPr/>
        </p:nvSpPr>
        <p:spPr>
          <a:xfrm>
            <a:off x="533400" y="2133600"/>
            <a:ext cx="8077200" cy="830997"/>
          </a:xfrm>
          <a:prstGeom prst="rect">
            <a:avLst/>
          </a:prstGeom>
          <a:solidFill>
            <a:schemeClr val="accent6">
              <a:lumMod val="20000"/>
              <a:lumOff val="80000"/>
            </a:schemeClr>
          </a:solidFill>
        </p:spPr>
        <p:txBody>
          <a:bodyPr wrap="square" rtlCol="1">
            <a:spAutoFit/>
          </a:bodyPr>
          <a:lstStyle/>
          <a:p>
            <a:pPr algn="l" rtl="0"/>
            <a:r>
              <a:rPr lang="en-US" sz="2400" b="1" i="1" dirty="0">
                <a:solidFill>
                  <a:srgbClr val="0070C0"/>
                </a:solidFill>
              </a:rPr>
              <a:t>Because she saw that Little Brother™ was on the floor and had been switched off.</a:t>
            </a:r>
            <a:endParaRPr lang="ar-SY" sz="2400" b="1" i="1" dirty="0">
              <a:solidFill>
                <a:srgbClr val="0070C0"/>
              </a:solidFill>
            </a:endParaRPr>
          </a:p>
        </p:txBody>
      </p:sp>
      <p:sp>
        <p:nvSpPr>
          <p:cNvPr id="6" name="مربع نص 5"/>
          <p:cNvSpPr txBox="1"/>
          <p:nvPr/>
        </p:nvSpPr>
        <p:spPr>
          <a:xfrm>
            <a:off x="533400" y="3505200"/>
            <a:ext cx="8001000" cy="461665"/>
          </a:xfrm>
          <a:prstGeom prst="rect">
            <a:avLst/>
          </a:prstGeom>
          <a:solidFill>
            <a:schemeClr val="accent6">
              <a:lumMod val="20000"/>
              <a:lumOff val="80000"/>
            </a:schemeClr>
          </a:solidFill>
        </p:spPr>
        <p:txBody>
          <a:bodyPr wrap="square" rtlCol="1">
            <a:spAutoFit/>
          </a:bodyPr>
          <a:lstStyle/>
          <a:p>
            <a:pPr algn="l" rtl="0"/>
            <a:r>
              <a:rPr lang="en-US" sz="2400" b="1" i="1" dirty="0">
                <a:solidFill>
                  <a:srgbClr val="0070C0"/>
                </a:solidFill>
              </a:rPr>
              <a:t>Even when he is switched off, he can still see, hear and feel.</a:t>
            </a:r>
            <a:endParaRPr lang="ar-SY" sz="2400" b="1" i="1" dirty="0">
              <a:solidFill>
                <a:srgbClr val="0070C0"/>
              </a:solidFill>
            </a:endParaRPr>
          </a:p>
        </p:txBody>
      </p:sp>
      <p:sp>
        <p:nvSpPr>
          <p:cNvPr id="7" name="مربع نص 6"/>
          <p:cNvSpPr txBox="1"/>
          <p:nvPr/>
        </p:nvSpPr>
        <p:spPr>
          <a:xfrm>
            <a:off x="533400" y="4648200"/>
            <a:ext cx="8001000" cy="830997"/>
          </a:xfrm>
          <a:prstGeom prst="rect">
            <a:avLst/>
          </a:prstGeom>
          <a:solidFill>
            <a:schemeClr val="accent6">
              <a:lumMod val="20000"/>
              <a:lumOff val="80000"/>
            </a:schemeClr>
          </a:solidFill>
        </p:spPr>
        <p:txBody>
          <a:bodyPr wrap="square" rtlCol="1">
            <a:spAutoFit/>
          </a:bodyPr>
          <a:lstStyle/>
          <a:p>
            <a:pPr algn="l" rtl="0"/>
            <a:r>
              <a:rPr lang="en-US" sz="2400" b="1" i="1" dirty="0">
                <a:solidFill>
                  <a:srgbClr val="0070C0"/>
                </a:solidFill>
              </a:rPr>
              <a:t>Because she hadn’t noticed his tower and hadn’t noticed that he had already picked up the wrapping paper once.</a:t>
            </a:r>
            <a:endParaRPr lang="ar-SY" sz="2400" b="1" i="1"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15962"/>
          </a:xfrm>
          <a:solidFill>
            <a:schemeClr val="bg1">
              <a:lumMod val="85000"/>
            </a:schemeClr>
          </a:solidFill>
        </p:spPr>
        <p:txBody>
          <a:bodyPr>
            <a:normAutofit/>
          </a:bodyPr>
          <a:lstStyle/>
          <a:p>
            <a:pPr algn="l" rtl="0"/>
            <a:r>
              <a:rPr lang="en-US" sz="3200" b="1" dirty="0">
                <a:solidFill>
                  <a:srgbClr val="0070C0"/>
                </a:solidFill>
              </a:rPr>
              <a:t>Phrasal verbs in context    File 2    p. 157</a:t>
            </a:r>
            <a:endParaRPr lang="ar-SA" sz="3200" b="1" dirty="0">
              <a:solidFill>
                <a:srgbClr val="0070C0"/>
              </a:solidFill>
            </a:endParaRPr>
          </a:p>
        </p:txBody>
      </p:sp>
      <p:sp>
        <p:nvSpPr>
          <p:cNvPr id="3" name="عنصر نائب للمحتوى 2"/>
          <p:cNvSpPr>
            <a:spLocks noGrp="1"/>
          </p:cNvSpPr>
          <p:nvPr>
            <p:ph idx="1"/>
          </p:nvPr>
        </p:nvSpPr>
        <p:spPr>
          <a:xfrm>
            <a:off x="457200" y="1219200"/>
            <a:ext cx="8229600" cy="4906963"/>
          </a:xfrm>
        </p:spPr>
        <p:txBody>
          <a:bodyPr>
            <a:normAutofit lnSpcReduction="10000"/>
          </a:bodyPr>
          <a:lstStyle/>
          <a:p>
            <a:pPr algn="l" rtl="0"/>
            <a:r>
              <a:rPr lang="en-US" sz="2400" dirty="0"/>
              <a:t>Complete the phrasal verbs from File 2 with a verb in the correct form. Click to check your answers.</a:t>
            </a:r>
          </a:p>
          <a:p>
            <a:pPr marL="0" indent="0" algn="l" rtl="0">
              <a:buNone/>
            </a:pPr>
            <a:r>
              <a:rPr lang="en-US" sz="2400" b="1" i="1" dirty="0">
                <a:solidFill>
                  <a:srgbClr val="BA06AD"/>
                </a:solidFill>
              </a:rPr>
              <a:t>              burst          knock         leave          put            turn</a:t>
            </a:r>
          </a:p>
          <a:p>
            <a:pPr marL="457200" indent="-457200" algn="l" rtl="0">
              <a:buAutoNum type="arabicPeriod"/>
            </a:pPr>
            <a:r>
              <a:rPr lang="en-US" sz="2400" dirty="0"/>
              <a:t>Everyone ______ </a:t>
            </a:r>
            <a:r>
              <a:rPr lang="en-US" sz="2400" b="1" dirty="0"/>
              <a:t>out</a:t>
            </a:r>
            <a:r>
              <a:rPr lang="en-US" sz="2400" dirty="0"/>
              <a:t> laughing when Jimmy arrived wearing a large white hat.</a:t>
            </a:r>
          </a:p>
          <a:p>
            <a:pPr marL="457200" indent="-457200" algn="l" rtl="0">
              <a:buAutoNum type="arabicPeriod"/>
            </a:pPr>
            <a:r>
              <a:rPr lang="en-US" sz="2400" dirty="0"/>
              <a:t>Can you ______ the TV </a:t>
            </a:r>
            <a:r>
              <a:rPr lang="en-US" sz="2400" b="1" dirty="0"/>
              <a:t>up</a:t>
            </a:r>
            <a:r>
              <a:rPr lang="en-US" sz="2400" dirty="0"/>
              <a:t>? I can’t hear it with the children shouting in the kitchen.</a:t>
            </a:r>
          </a:p>
          <a:p>
            <a:pPr marL="457200" indent="-457200" algn="l" rtl="0">
              <a:buAutoNum type="arabicPeriod"/>
            </a:pPr>
            <a:r>
              <a:rPr lang="en-US" sz="2400" dirty="0"/>
              <a:t>Don’t _______ anything </a:t>
            </a:r>
            <a:r>
              <a:rPr lang="en-US" sz="2400" b="1" dirty="0"/>
              <a:t>behind</a:t>
            </a:r>
            <a:r>
              <a:rPr lang="en-US" sz="2400" dirty="0"/>
              <a:t> when you get off the plane.</a:t>
            </a:r>
          </a:p>
          <a:p>
            <a:pPr marL="457200" indent="-457200" algn="l" rtl="0">
              <a:buAutoNum type="arabicPeriod"/>
            </a:pPr>
            <a:r>
              <a:rPr lang="en-US" sz="2400" dirty="0"/>
              <a:t>What a pity! They’re going to _____ </a:t>
            </a:r>
            <a:r>
              <a:rPr lang="en-US" sz="2400" b="1" dirty="0"/>
              <a:t>down</a:t>
            </a:r>
            <a:r>
              <a:rPr lang="en-US" sz="2400" dirty="0"/>
              <a:t> our local cinema and build a car park.</a:t>
            </a:r>
          </a:p>
          <a:p>
            <a:pPr marL="457200" indent="-457200" algn="l" rtl="0">
              <a:buAutoNum type="arabicPeriod"/>
            </a:pPr>
            <a:r>
              <a:rPr lang="en-US" sz="2400" dirty="0"/>
              <a:t>If you take any of my things, please _____ them </a:t>
            </a:r>
            <a:r>
              <a:rPr lang="en-US" sz="2400" b="1" dirty="0"/>
              <a:t>back</a:t>
            </a:r>
            <a:r>
              <a:rPr lang="en-US" sz="2400" dirty="0"/>
              <a:t> when you’ve finished with them. </a:t>
            </a:r>
          </a:p>
        </p:txBody>
      </p:sp>
      <p:sp>
        <p:nvSpPr>
          <p:cNvPr id="4" name="مربع نص 3"/>
          <p:cNvSpPr txBox="1"/>
          <p:nvPr/>
        </p:nvSpPr>
        <p:spPr>
          <a:xfrm>
            <a:off x="2157484" y="2300795"/>
            <a:ext cx="968706" cy="461665"/>
          </a:xfrm>
          <a:prstGeom prst="rect">
            <a:avLst/>
          </a:prstGeom>
          <a:noFill/>
        </p:spPr>
        <p:txBody>
          <a:bodyPr wrap="square" rtlCol="1">
            <a:spAutoFit/>
          </a:bodyPr>
          <a:lstStyle/>
          <a:p>
            <a:pPr algn="l" rtl="0"/>
            <a:r>
              <a:rPr lang="en-US" sz="2400" b="1" i="1" dirty="0">
                <a:solidFill>
                  <a:srgbClr val="BA06AD"/>
                </a:solidFill>
              </a:rPr>
              <a:t>burst</a:t>
            </a:r>
            <a:endParaRPr lang="ar-SA" sz="2400" b="1" i="1" dirty="0">
              <a:solidFill>
                <a:srgbClr val="BA06AD"/>
              </a:solidFill>
            </a:endParaRPr>
          </a:p>
        </p:txBody>
      </p:sp>
      <p:sp>
        <p:nvSpPr>
          <p:cNvPr id="5" name="مربع نص 4"/>
          <p:cNvSpPr txBox="1"/>
          <p:nvPr/>
        </p:nvSpPr>
        <p:spPr>
          <a:xfrm>
            <a:off x="2157484" y="3054023"/>
            <a:ext cx="1066800" cy="461665"/>
          </a:xfrm>
          <a:prstGeom prst="rect">
            <a:avLst/>
          </a:prstGeom>
          <a:noFill/>
        </p:spPr>
        <p:txBody>
          <a:bodyPr wrap="square" rtlCol="1">
            <a:spAutoFit/>
          </a:bodyPr>
          <a:lstStyle/>
          <a:p>
            <a:pPr algn="l" rtl="0"/>
            <a:r>
              <a:rPr lang="en-US" sz="2400" b="1" i="1" dirty="0">
                <a:solidFill>
                  <a:srgbClr val="BA06AD"/>
                </a:solidFill>
              </a:rPr>
              <a:t>turn</a:t>
            </a:r>
            <a:endParaRPr lang="ar-SA" sz="2400" b="1" i="1" dirty="0">
              <a:solidFill>
                <a:srgbClr val="BA06AD"/>
              </a:solidFill>
            </a:endParaRPr>
          </a:p>
        </p:txBody>
      </p:sp>
      <p:sp>
        <p:nvSpPr>
          <p:cNvPr id="6" name="مربع نص 5"/>
          <p:cNvSpPr txBox="1"/>
          <p:nvPr/>
        </p:nvSpPr>
        <p:spPr>
          <a:xfrm>
            <a:off x="1828800" y="3744288"/>
            <a:ext cx="1104900" cy="461665"/>
          </a:xfrm>
          <a:prstGeom prst="rect">
            <a:avLst/>
          </a:prstGeom>
          <a:noFill/>
        </p:spPr>
        <p:txBody>
          <a:bodyPr wrap="square" rtlCol="1">
            <a:spAutoFit/>
          </a:bodyPr>
          <a:lstStyle/>
          <a:p>
            <a:pPr algn="l" rtl="0"/>
            <a:r>
              <a:rPr lang="en-US" sz="2400" b="1" i="1" dirty="0">
                <a:solidFill>
                  <a:srgbClr val="BA06AD"/>
                </a:solidFill>
              </a:rPr>
              <a:t>leave</a:t>
            </a:r>
            <a:endParaRPr lang="ar-SA" sz="2400" b="1" i="1" dirty="0">
              <a:solidFill>
                <a:srgbClr val="BA06AD"/>
              </a:solidFill>
            </a:endParaRPr>
          </a:p>
        </p:txBody>
      </p:sp>
      <p:sp>
        <p:nvSpPr>
          <p:cNvPr id="7" name="مربع نص 6"/>
          <p:cNvSpPr txBox="1"/>
          <p:nvPr/>
        </p:nvSpPr>
        <p:spPr>
          <a:xfrm>
            <a:off x="4572000" y="4139311"/>
            <a:ext cx="1066800" cy="461665"/>
          </a:xfrm>
          <a:prstGeom prst="rect">
            <a:avLst/>
          </a:prstGeom>
          <a:noFill/>
        </p:spPr>
        <p:txBody>
          <a:bodyPr wrap="square" rtlCol="1">
            <a:spAutoFit/>
          </a:bodyPr>
          <a:lstStyle/>
          <a:p>
            <a:pPr algn="l" rtl="0"/>
            <a:r>
              <a:rPr lang="en-US" sz="2400" b="1" i="1" dirty="0">
                <a:solidFill>
                  <a:srgbClr val="BA06AD"/>
                </a:solidFill>
              </a:rPr>
              <a:t>knock</a:t>
            </a:r>
            <a:endParaRPr lang="ar-SA" sz="2400" b="1" i="1" dirty="0">
              <a:solidFill>
                <a:srgbClr val="BA06AD"/>
              </a:solidFill>
            </a:endParaRPr>
          </a:p>
        </p:txBody>
      </p:sp>
      <p:sp>
        <p:nvSpPr>
          <p:cNvPr id="8" name="مربع نص 7"/>
          <p:cNvSpPr txBox="1"/>
          <p:nvPr/>
        </p:nvSpPr>
        <p:spPr>
          <a:xfrm>
            <a:off x="5486400" y="4896218"/>
            <a:ext cx="838200" cy="461665"/>
          </a:xfrm>
          <a:prstGeom prst="rect">
            <a:avLst/>
          </a:prstGeom>
          <a:noFill/>
        </p:spPr>
        <p:txBody>
          <a:bodyPr wrap="square" rtlCol="1">
            <a:spAutoFit/>
          </a:bodyPr>
          <a:lstStyle/>
          <a:p>
            <a:pPr algn="l" rtl="0"/>
            <a:r>
              <a:rPr lang="en-US" sz="2400" b="1" i="1" dirty="0">
                <a:solidFill>
                  <a:srgbClr val="BA06AD"/>
                </a:solidFill>
              </a:rPr>
              <a:t>put</a:t>
            </a:r>
            <a:endParaRPr lang="ar-SA" sz="2400" b="1" i="1" dirty="0">
              <a:solidFill>
                <a:srgbClr val="BA06AD"/>
              </a:solidFill>
            </a:endParaRPr>
          </a:p>
        </p:txBody>
      </p:sp>
      <p:pic>
        <p:nvPicPr>
          <p:cNvPr id="9"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77200" y="327819"/>
            <a:ext cx="609600" cy="609600"/>
          </a:xfrm>
          <a:prstGeom prst="rect">
            <a:avLst/>
          </a:prstGeom>
        </p:spPr>
      </p:pic>
    </p:spTree>
    <p:extLst>
      <p:ext uri="{BB962C8B-B14F-4D97-AF65-F5344CB8AC3E}">
        <p14:creationId xmlns:p14="http://schemas.microsoft.com/office/powerpoint/2010/main" val="1814136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9"/>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37494" fill="hold"/>
                                        <p:tgtEl>
                                          <p:spTgt spid="9"/>
                                        </p:tgtEl>
                                      </p:cBhvr>
                                    </p:cmd>
                                  </p:childTnLst>
                                </p:cTn>
                              </p:par>
                            </p:childTnLst>
                          </p:cTn>
                        </p:par>
                      </p:childTnLst>
                    </p:cTn>
                  </p:par>
                </p:childTnLst>
              </p:cTn>
              <p:nextCondLst>
                <p:cond evt="onClick" delay="0">
                  <p:tgtEl>
                    <p:spTgt spid="9"/>
                  </p:tgtEl>
                </p:cond>
              </p:nextCondLst>
            </p:seq>
            <p:audio>
              <p:cMediaNode vol="80000">
                <p:cTn id="38" fill="hold" display="0">
                  <p:stCondLst>
                    <p:cond delay="indefinite"/>
                  </p:stCondLst>
                  <p:endCondLst>
                    <p:cond evt="onStopAudio" delay="0">
                      <p:tgtEl>
                        <p:sldTgt/>
                      </p:tgtEl>
                    </p:cond>
                  </p:endCondLst>
                </p:cTn>
                <p:tgtEl>
                  <p:spTgt spid="9"/>
                </p:tgtEl>
              </p:cMediaNode>
            </p:audio>
          </p:childTnLst>
        </p:cTn>
      </p:par>
    </p:tnLst>
    <p:bldLst>
      <p:bldP spid="4" grpId="0"/>
      <p:bldP spid="5" grpId="0"/>
      <p:bldP spid="6" grpId="0"/>
      <p:bldP spid="7" grpId="0"/>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thank-you-from-christian-vision-alliance.jpg"/>
          <p:cNvPicPr>
            <a:picLocks noChangeAspect="1"/>
          </p:cNvPicPr>
          <p:nvPr/>
        </p:nvPicPr>
        <p:blipFill>
          <a:blip r:embed="rId4"/>
          <a:stretch>
            <a:fillRect/>
          </a:stretch>
        </p:blipFill>
        <p:spPr>
          <a:xfrm>
            <a:off x="379810" y="457200"/>
            <a:ext cx="8306989" cy="5867400"/>
          </a:xfrm>
          <a:prstGeom prst="rect">
            <a:avLst/>
          </a:prstGeom>
        </p:spPr>
      </p:pic>
      <p:pic>
        <p:nvPicPr>
          <p:cNvPr id="3"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8112456" y="573206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147"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0</TotalTime>
  <Words>1884</Words>
  <Application>Microsoft Office PowerPoint</Application>
  <PresentationFormat>عرض على الشاشة (3:4)‏</PresentationFormat>
  <Paragraphs>302</Paragraphs>
  <Slides>30</Slides>
  <Notes>0</Notes>
  <HiddenSlides>0</HiddenSlides>
  <MMClips>23</MMClips>
  <ScaleCrop>false</ScaleCrop>
  <HeadingPairs>
    <vt:vector size="6" baseType="variant">
      <vt:variant>
        <vt:lpstr>الخطوط المستخدمة</vt:lpstr>
      </vt:variant>
      <vt:variant>
        <vt:i4>4</vt:i4>
      </vt:variant>
      <vt:variant>
        <vt:lpstr>نسق</vt:lpstr>
      </vt:variant>
      <vt:variant>
        <vt:i4>2</vt:i4>
      </vt:variant>
      <vt:variant>
        <vt:lpstr>عناوين الشرائح</vt:lpstr>
      </vt:variant>
      <vt:variant>
        <vt:i4>30</vt:i4>
      </vt:variant>
    </vt:vector>
  </HeadingPairs>
  <TitlesOfParts>
    <vt:vector size="36" baseType="lpstr">
      <vt:lpstr>Arial</vt:lpstr>
      <vt:lpstr>Calibri</vt:lpstr>
      <vt:lpstr>Times New Roman</vt:lpstr>
      <vt:lpstr>Wingdings</vt:lpstr>
      <vt:lpstr>سمة Office</vt:lpstr>
      <vt:lpstr>1_سمة Office</vt:lpstr>
      <vt:lpstr>عرض تقديمي في PowerPoint</vt:lpstr>
      <vt:lpstr>عرض تقديمي في PowerPoint</vt:lpstr>
      <vt:lpstr>         Grammar    adverbs and adverbial phrases     p. 28</vt:lpstr>
      <vt:lpstr>               Incredibly short stories        p. 28</vt:lpstr>
      <vt:lpstr>               Incredibly short stories        p. 28</vt:lpstr>
      <vt:lpstr>         Grammar    adverbs and adverbial phrases     p. 28</vt:lpstr>
      <vt:lpstr>         Grammar    adverbs and adverbial phrases     p. 29</vt:lpstr>
      <vt:lpstr>2C   adverbs and adverbial phrases       p. 134</vt:lpstr>
      <vt:lpstr>2C   adverbs and adverbial phrases       p. 134</vt:lpstr>
      <vt:lpstr>2C                    Grammar Bank                p. 135</vt:lpstr>
      <vt:lpstr>2C                    Grammar Bank                p. 135</vt:lpstr>
      <vt:lpstr>2C                    Grammar Bank                p. 135</vt:lpstr>
      <vt:lpstr>2C                    Grammar Bank                p. 135</vt:lpstr>
      <vt:lpstr>VOCABULARY                                                       p. 29            confusing adverbs and adverbial phrases</vt:lpstr>
      <vt:lpstr>VOCABULARY                                                       p. 29            confusing adverbs and adverbial phrases</vt:lpstr>
      <vt:lpstr>VOCABULARY                                                       p. 29            confusing adverbs and adverbial phrases</vt:lpstr>
      <vt:lpstr>VOCABULARY                                                       p. 29            confusing adverbs and adverbial phrases</vt:lpstr>
      <vt:lpstr>VOCABULARY                                                       p. 29            confusing adverbs and adverbial phrases</vt:lpstr>
      <vt:lpstr>Reading</vt:lpstr>
      <vt:lpstr>Little Brother TM </vt:lpstr>
      <vt:lpstr>               Little Brother TM</vt:lpstr>
      <vt:lpstr>               Little Brother TM</vt:lpstr>
      <vt:lpstr>عرض تقديمي في PowerPoint</vt:lpstr>
      <vt:lpstr>               Little Brother TM</vt:lpstr>
      <vt:lpstr>     Little Brother TM</vt:lpstr>
      <vt:lpstr>               Little Brother TM</vt:lpstr>
      <vt:lpstr>     Little Brother TM</vt:lpstr>
      <vt:lpstr>               Little Brother TM</vt:lpstr>
      <vt:lpstr>Phrasal verbs in context    File 2    p. 157</vt:lpstr>
      <vt:lpstr>عرض تقديمي في PowerPoint</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
  <cp:lastModifiedBy/>
  <cp:revision>282</cp:revision>
  <dcterms:created xsi:type="dcterms:W3CDTF">2022-11-16T06:23:37Z</dcterms:created>
  <dcterms:modified xsi:type="dcterms:W3CDTF">2025-09-15T10:31:43Z</dcterms:modified>
</cp:coreProperties>
</file>