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258" r:id="rId4"/>
    <p:sldId id="353" r:id="rId5"/>
    <p:sldId id="354" r:id="rId6"/>
    <p:sldId id="355" r:id="rId7"/>
    <p:sldId id="356" r:id="rId8"/>
    <p:sldId id="357" r:id="rId9"/>
    <p:sldId id="314" r:id="rId10"/>
    <p:sldId id="336" r:id="rId11"/>
    <p:sldId id="358" r:id="rId12"/>
    <p:sldId id="359" r:id="rId13"/>
    <p:sldId id="360" r:id="rId14"/>
    <p:sldId id="362" r:id="rId15"/>
    <p:sldId id="361" r:id="rId16"/>
    <p:sldId id="363" r:id="rId17"/>
    <p:sldId id="364" r:id="rId18"/>
    <p:sldId id="365" r:id="rId19"/>
    <p:sldId id="30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t1qZvmgBcqH5lcLVDuZtRQ==" hashData="rvv2W7YlzeyXTlKDXE2oCTlP8yU="/>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4"/>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9"/>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8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6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7"/>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5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69"/>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69"/>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69"/>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2.png"/><Relationship Id="rId2" Type="http://schemas.microsoft.com/office/2007/relationships/media" Target="../media/media11.m4a"/><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20000"/>
          </a:bodyPr>
          <a:lstStyle/>
          <a:p>
            <a:r>
              <a:rPr lang="en-US" sz="3200" b="1" dirty="0">
                <a:solidFill>
                  <a:schemeClr val="accent2">
                    <a:lumMod val="75000"/>
                  </a:schemeClr>
                </a:solidFill>
              </a:rPr>
              <a:t>Intermediate</a:t>
            </a:r>
          </a:p>
          <a:p>
            <a:r>
              <a:rPr lang="en-US" sz="2800" b="1" dirty="0">
                <a:solidFill>
                  <a:schemeClr val="accent6">
                    <a:lumMod val="60000"/>
                    <a:lumOff val="40000"/>
                  </a:schemeClr>
                </a:solidFill>
              </a:rPr>
              <a:t>Session 10</a:t>
            </a:r>
          </a:p>
        </p:txBody>
      </p:sp>
      <p:pic>
        <p:nvPicPr>
          <p:cNvPr id="4" name="Audio 3">
            <a:hlinkClick r:id="" action="ppaction://media"/>
            <a:extLst>
              <a:ext uri="{FF2B5EF4-FFF2-40B4-BE49-F238E27FC236}">
                <a16:creationId xmlns:a16="http://schemas.microsoft.com/office/drawing/2014/main" xmlns="" id="{FE6D9FD0-38C3-B8DE-EE7D-122F30FE1415}"/>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3576"/>
    </mc:Choice>
    <mc:Fallback xmlns="">
      <p:transition spd="slow" advTm="3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B</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READING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4B57EAE6-0E02-D97F-FC7F-1CFDCAAD7AF9}"/>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8026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5675"/>
    </mc:Choice>
    <mc:Fallback xmlns="">
      <p:transition spd="slow" advTm="5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1B8FF2-90B8-4133-FBDB-841453BFDAEC}"/>
              </a:ext>
            </a:extLst>
          </p:cNvPr>
          <p:cNvSpPr>
            <a:spLocks noGrp="1"/>
          </p:cNvSpPr>
          <p:nvPr>
            <p:ph idx="1"/>
          </p:nvPr>
        </p:nvSpPr>
        <p:spPr>
          <a:xfrm>
            <a:off x="424070" y="212035"/>
            <a:ext cx="11595652" cy="6453808"/>
          </a:xfrm>
        </p:spPr>
        <p:txBody>
          <a:bodyPr>
            <a:normAutofit/>
          </a:bodyPr>
          <a:lstStyle/>
          <a:p>
            <a:pPr marL="0" indent="0">
              <a:buNone/>
            </a:pPr>
            <a:r>
              <a:rPr lang="en-US" b="1" dirty="0">
                <a:solidFill>
                  <a:schemeClr val="accent6">
                    <a:lumMod val="75000"/>
                  </a:schemeClr>
                </a:solidFill>
              </a:rPr>
              <a:t>Read the text and answer the questions.</a:t>
            </a:r>
          </a:p>
          <a:p>
            <a:pPr marL="0" indent="0" algn="ctr">
              <a:buNone/>
            </a:pPr>
            <a:r>
              <a:rPr lang="en-US" b="1" dirty="0">
                <a:solidFill>
                  <a:schemeClr val="accent6">
                    <a:lumMod val="75000"/>
                  </a:schemeClr>
                </a:solidFill>
              </a:rPr>
              <a:t>Judging by appearances </a:t>
            </a:r>
          </a:p>
          <a:p>
            <a:pPr marL="0" indent="0">
              <a:buNone/>
            </a:pPr>
            <a:r>
              <a:rPr lang="en-US" b="1" dirty="0">
                <a:solidFill>
                  <a:schemeClr val="accent2">
                    <a:lumMod val="75000"/>
                  </a:schemeClr>
                </a:solidFill>
              </a:rPr>
              <a:t>Do I really look like this?</a:t>
            </a:r>
          </a:p>
          <a:p>
            <a:pPr marL="0" indent="0">
              <a:buNone/>
            </a:pPr>
            <a:endParaRPr lang="en-US" b="1" dirty="0">
              <a:solidFill>
                <a:schemeClr val="accent2">
                  <a:lumMod val="75000"/>
                </a:schemeClr>
              </a:solidFill>
            </a:endParaRPr>
          </a:p>
          <a:p>
            <a:pPr marL="0" indent="0" algn="just">
              <a:buNone/>
            </a:pPr>
            <a:r>
              <a:rPr lang="en-US" dirty="0"/>
              <a:t>Our passport (or identity card) photo is the photo we show to the largest number of different people during our lives. But how happy are we with our photo? Do we make an effort to get a good one? According to </a:t>
            </a:r>
            <a:r>
              <a:rPr lang="en-US" dirty="0">
                <a:highlight>
                  <a:srgbClr val="FFFF00"/>
                </a:highlight>
              </a:rPr>
              <a:t>research</a:t>
            </a:r>
            <a:r>
              <a:rPr lang="en-US" dirty="0"/>
              <a:t> done by the US printer company Lexmark, the answer varies according to nationalities. It seems that the Italians are the most</a:t>
            </a:r>
            <a:r>
              <a:rPr lang="ar-SA" dirty="0"/>
              <a:t> </a:t>
            </a:r>
            <a:r>
              <a:rPr lang="en-US" dirty="0">
                <a:highlight>
                  <a:srgbClr val="FFFF00"/>
                </a:highlight>
              </a:rPr>
              <a:t>embarrassed</a:t>
            </a:r>
            <a:r>
              <a:rPr lang="en-US" dirty="0"/>
              <a:t> about their passport photo (21% said they didn’t like showing it to other people). On the other hand, 98% of Norwegians said they were happy with their photos. And the French spend most time trying to get the perfect photo (sometimes spending an hour in the photo booth!). We asked three British media  </a:t>
            </a:r>
            <a:r>
              <a:rPr lang="en-US" dirty="0">
                <a:highlight>
                  <a:srgbClr val="FFFF00"/>
                </a:highlight>
              </a:rPr>
              <a:t>celebrities</a:t>
            </a:r>
            <a:r>
              <a:rPr lang="en-US" dirty="0"/>
              <a:t> how they felt about their passport photos. ..</a:t>
            </a:r>
          </a:p>
          <a:p>
            <a:pPr marL="0" indent="0">
              <a:buNone/>
            </a:pPr>
            <a:endParaRPr lang="en-US" dirty="0"/>
          </a:p>
          <a:p>
            <a:pPr marL="0" indent="0">
              <a:buNone/>
            </a:pPr>
            <a:endParaRPr lang="en-US" dirty="0"/>
          </a:p>
        </p:txBody>
      </p:sp>
      <p:pic>
        <p:nvPicPr>
          <p:cNvPr id="4" name="Audio 3">
            <a:hlinkClick r:id="" action="ppaction://media"/>
            <a:extLst>
              <a:ext uri="{FF2B5EF4-FFF2-40B4-BE49-F238E27FC236}">
                <a16:creationId xmlns:a16="http://schemas.microsoft.com/office/drawing/2014/main" xmlns="" id="{DDC6E963-3113-DA25-B966-9C6A5D886865}"/>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38899219"/>
      </p:ext>
    </p:extLst>
  </p:cSld>
  <p:clrMapOvr>
    <a:masterClrMapping/>
  </p:clrMapOvr>
  <mc:AlternateContent xmlns:mc="http://schemas.openxmlformats.org/markup-compatibility/2006" xmlns:p14="http://schemas.microsoft.com/office/powerpoint/2010/main">
    <mc:Choice Requires="p14">
      <p:transition spd="slow" p14:dur="2000" advTm="19189"/>
    </mc:Choice>
    <mc:Fallback xmlns="">
      <p:transition spd="slow" advTm="19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1B8FF2-90B8-4133-FBDB-841453BFDAEC}"/>
              </a:ext>
            </a:extLst>
          </p:cNvPr>
          <p:cNvSpPr>
            <a:spLocks noGrp="1"/>
          </p:cNvSpPr>
          <p:nvPr>
            <p:ph idx="1"/>
          </p:nvPr>
        </p:nvSpPr>
        <p:spPr>
          <a:xfrm>
            <a:off x="0" y="0"/>
            <a:ext cx="12192000" cy="6857999"/>
          </a:xfrm>
        </p:spPr>
        <p:txBody>
          <a:bodyPr/>
          <a:lstStyle/>
          <a:p>
            <a:pPr marL="0" indent="0">
              <a:buNone/>
            </a:pPr>
            <a:endParaRPr lang="en-US" dirty="0"/>
          </a:p>
        </p:txBody>
      </p:sp>
      <p:pic>
        <p:nvPicPr>
          <p:cNvPr id="4" name="Picture 3">
            <a:extLst>
              <a:ext uri="{FF2B5EF4-FFF2-40B4-BE49-F238E27FC236}">
                <a16:creationId xmlns:a16="http://schemas.microsoft.com/office/drawing/2014/main" xmlns="" id="{1E430B43-B7BB-A58D-B27F-9DFF0BB99805}"/>
              </a:ext>
            </a:extLst>
          </p:cNvPr>
          <p:cNvPicPr>
            <a:picLocks noChangeAspect="1"/>
          </p:cNvPicPr>
          <p:nvPr/>
        </p:nvPicPr>
        <p:blipFill>
          <a:blip r:embed="rId4"/>
          <a:stretch>
            <a:fillRect/>
          </a:stretch>
        </p:blipFill>
        <p:spPr>
          <a:xfrm>
            <a:off x="203598" y="137698"/>
            <a:ext cx="1920403" cy="1835634"/>
          </a:xfrm>
          <a:prstGeom prst="rect">
            <a:avLst/>
          </a:prstGeom>
        </p:spPr>
      </p:pic>
      <p:pic>
        <p:nvPicPr>
          <p:cNvPr id="6" name="Picture 5">
            <a:extLst>
              <a:ext uri="{FF2B5EF4-FFF2-40B4-BE49-F238E27FC236}">
                <a16:creationId xmlns:a16="http://schemas.microsoft.com/office/drawing/2014/main" xmlns="" id="{F6318929-9C36-1931-5FDE-A91115971604}"/>
              </a:ext>
            </a:extLst>
          </p:cNvPr>
          <p:cNvPicPr>
            <a:picLocks noChangeAspect="1"/>
          </p:cNvPicPr>
          <p:nvPr/>
        </p:nvPicPr>
        <p:blipFill>
          <a:blip r:embed="rId5"/>
          <a:stretch>
            <a:fillRect/>
          </a:stretch>
        </p:blipFill>
        <p:spPr>
          <a:xfrm>
            <a:off x="203594" y="2213113"/>
            <a:ext cx="1920405" cy="1964350"/>
          </a:xfrm>
          <a:prstGeom prst="rect">
            <a:avLst/>
          </a:prstGeom>
        </p:spPr>
      </p:pic>
      <p:pic>
        <p:nvPicPr>
          <p:cNvPr id="8" name="Picture 7">
            <a:extLst>
              <a:ext uri="{FF2B5EF4-FFF2-40B4-BE49-F238E27FC236}">
                <a16:creationId xmlns:a16="http://schemas.microsoft.com/office/drawing/2014/main" xmlns="" id="{81605ABC-8BA9-4B4A-AE7D-57B7A5B1F78F}"/>
              </a:ext>
            </a:extLst>
          </p:cNvPr>
          <p:cNvPicPr>
            <a:picLocks noChangeAspect="1"/>
          </p:cNvPicPr>
          <p:nvPr/>
        </p:nvPicPr>
        <p:blipFill>
          <a:blip r:embed="rId6"/>
          <a:stretch>
            <a:fillRect/>
          </a:stretch>
        </p:blipFill>
        <p:spPr>
          <a:xfrm>
            <a:off x="203594" y="4586598"/>
            <a:ext cx="1920405" cy="1964350"/>
          </a:xfrm>
          <a:prstGeom prst="rect">
            <a:avLst/>
          </a:prstGeom>
        </p:spPr>
      </p:pic>
      <p:graphicFrame>
        <p:nvGraphicFramePr>
          <p:cNvPr id="9" name="Table 9">
            <a:extLst>
              <a:ext uri="{FF2B5EF4-FFF2-40B4-BE49-F238E27FC236}">
                <a16:creationId xmlns:a16="http://schemas.microsoft.com/office/drawing/2014/main" xmlns="" id="{B6047151-BD9C-F0FC-2471-BD695244D25F}"/>
              </a:ext>
            </a:extLst>
          </p:cNvPr>
          <p:cNvGraphicFramePr>
            <a:graphicFrameLocks noGrp="1"/>
          </p:cNvGraphicFramePr>
          <p:nvPr>
            <p:extLst>
              <p:ext uri="{D42A27DB-BD31-4B8C-83A1-F6EECF244321}">
                <p14:modId xmlns:p14="http://schemas.microsoft.com/office/powerpoint/2010/main" val="2651263590"/>
              </p:ext>
            </p:extLst>
          </p:nvPr>
        </p:nvGraphicFramePr>
        <p:xfrm>
          <a:off x="2155315" y="174762"/>
          <a:ext cx="10036685" cy="6492240"/>
        </p:xfrm>
        <a:graphic>
          <a:graphicData uri="http://schemas.openxmlformats.org/drawingml/2006/table">
            <a:tbl>
              <a:tblPr firstRow="1" bandRow="1">
                <a:tableStyleId>{5C22544A-7EE6-4342-B048-85BDC9FD1C3A}</a:tableStyleId>
              </a:tblPr>
              <a:tblGrid>
                <a:gridCol w="10036685">
                  <a:extLst>
                    <a:ext uri="{9D8B030D-6E8A-4147-A177-3AD203B41FA5}">
                      <a16:colId xmlns:a16="http://schemas.microsoft.com/office/drawing/2014/main" xmlns="" val="969122393"/>
                    </a:ext>
                  </a:extLst>
                </a:gridCol>
              </a:tblGrid>
              <a:tr h="1836898">
                <a:tc>
                  <a:txBody>
                    <a:bodyPr/>
                    <a:lstStyle/>
                    <a:p>
                      <a:pPr marL="0" indent="0" algn="l" defTabSz="914400" rtl="0" eaLnBrk="1" latinLnBrk="0" hangingPunct="1">
                        <a:buNone/>
                      </a:pPr>
                      <a:r>
                        <a:rPr lang="en-US" sz="2400" b="1" kern="1200" dirty="0">
                          <a:solidFill>
                            <a:schemeClr val="tx1"/>
                          </a:solidFill>
                          <a:latin typeface="+mn-lt"/>
                          <a:ea typeface="+mn-ea"/>
                          <a:cs typeface="+mn-cs"/>
                        </a:rPr>
                        <a:t>Michael Winner / </a:t>
                      </a:r>
                      <a:r>
                        <a:rPr lang="en-US" sz="2400" b="1" kern="1200" dirty="0">
                          <a:solidFill>
                            <a:schemeClr val="accent2">
                              <a:lumMod val="75000"/>
                            </a:schemeClr>
                          </a:solidFill>
                          <a:latin typeface="+mn-lt"/>
                          <a:ea typeface="+mn-ea"/>
                          <a:cs typeface="+mn-cs"/>
                        </a:rPr>
                        <a:t>Film Director</a:t>
                      </a:r>
                    </a:p>
                    <a:p>
                      <a:pPr marL="0" indent="0" algn="just" defTabSz="914400" rtl="0" eaLnBrk="1" latinLnBrk="0" hangingPunct="1">
                        <a:buNone/>
                      </a:pPr>
                      <a:r>
                        <a:rPr lang="en-US" sz="2400" b="0" kern="1200" dirty="0">
                          <a:solidFill>
                            <a:schemeClr val="tx1"/>
                          </a:solidFill>
                          <a:latin typeface="+mn-lt"/>
                          <a:ea typeface="+mn-ea"/>
                          <a:cs typeface="+mn-cs"/>
                        </a:rPr>
                        <a:t>‘I used to be very </a:t>
                      </a:r>
                      <a:r>
                        <a:rPr lang="en-US" sz="2400" b="0" kern="1200" dirty="0">
                          <a:solidFill>
                            <a:schemeClr val="tx1"/>
                          </a:solidFill>
                          <a:highlight>
                            <a:srgbClr val="FFFF00"/>
                          </a:highlight>
                          <a:latin typeface="+mn-lt"/>
                          <a:ea typeface="+mn-ea"/>
                          <a:cs typeface="+mn-cs"/>
                        </a:rPr>
                        <a:t>proud</a:t>
                      </a:r>
                      <a:r>
                        <a:rPr lang="en-US" sz="2400" b="0" kern="1200" dirty="0">
                          <a:solidFill>
                            <a:schemeClr val="tx1"/>
                          </a:solidFill>
                          <a:latin typeface="+mn-lt"/>
                          <a:ea typeface="+mn-ea"/>
                          <a:cs typeface="+mn-cs"/>
                        </a:rPr>
                        <a:t> of my passport photo,' said Michael Winner. 'For more than forty years I looked like an elegant film director.’ But recently Michael renewed his passport and took a new photo in a photo booth. 'Now I look like a drug dealer”, he says.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646400573"/>
                  </a:ext>
                </a:extLst>
              </a:tr>
              <a:tr h="2181317">
                <a:tc>
                  <a:txBody>
                    <a:bodyPr/>
                    <a:lstStyle/>
                    <a:p>
                      <a:pPr marL="0" indent="0" algn="l" defTabSz="914400" rtl="0" eaLnBrk="1" latinLnBrk="0" hangingPunct="1">
                        <a:buNone/>
                      </a:pPr>
                      <a:r>
                        <a:rPr lang="en-US" sz="2400" b="1" kern="1200" dirty="0">
                          <a:solidFill>
                            <a:schemeClr val="tx1"/>
                          </a:solidFill>
                          <a:latin typeface="+mn-lt"/>
                          <a:ea typeface="+mn-ea"/>
                          <a:cs typeface="+mn-cs"/>
                        </a:rPr>
                        <a:t>Ruth England / </a:t>
                      </a:r>
                      <a:r>
                        <a:rPr lang="en-US" sz="2400" b="1" kern="1200" dirty="0">
                          <a:solidFill>
                            <a:schemeClr val="accent2">
                              <a:lumMod val="75000"/>
                            </a:schemeClr>
                          </a:solidFill>
                          <a:latin typeface="+mn-lt"/>
                          <a:ea typeface="+mn-ea"/>
                          <a:cs typeface="+mn-cs"/>
                        </a:rPr>
                        <a:t>TV holiday show presenter</a:t>
                      </a:r>
                    </a:p>
                    <a:p>
                      <a:pPr algn="just"/>
                      <a:r>
                        <a:rPr lang="en-US" sz="2400" b="0" kern="1200" dirty="0">
                          <a:solidFill>
                            <a:schemeClr val="tx1"/>
                          </a:solidFill>
                          <a:latin typeface="+mn-lt"/>
                          <a:ea typeface="+mn-ea"/>
                          <a:cs typeface="+mn-cs"/>
                        </a:rPr>
                        <a:t>Ruth England spends her life travelling and showing her passport photo to passport officials around the world. She confessed, ‘Once I had a passport photo where I looked really </a:t>
                      </a:r>
                      <a:r>
                        <a:rPr lang="en-US" sz="2400" b="0" kern="1200" dirty="0">
                          <a:solidFill>
                            <a:schemeClr val="tx1"/>
                          </a:solidFill>
                          <a:highlight>
                            <a:srgbClr val="FFFF00"/>
                          </a:highlight>
                          <a:latin typeface="+mn-lt"/>
                          <a:ea typeface="+mn-ea"/>
                          <a:cs typeface="+mn-cs"/>
                        </a:rPr>
                        <a:t>hideous</a:t>
                      </a:r>
                      <a:r>
                        <a:rPr lang="en-US" sz="2400" b="0" kern="1200" dirty="0">
                          <a:solidFill>
                            <a:schemeClr val="tx1"/>
                          </a:solidFill>
                          <a:latin typeface="+mn-lt"/>
                          <a:ea typeface="+mn-ea"/>
                          <a:cs typeface="+mn-cs"/>
                        </a:rPr>
                        <a:t> and so I deliberately 'lost’ my passport and got a new one. For my latest passport, I took several photos and I chose the best one. I quite like it. I've had much worse ones.’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193042636"/>
                  </a:ext>
                </a:extLst>
              </a:tr>
              <a:tr h="2181317">
                <a:tc>
                  <a:txBody>
                    <a:bodyPr/>
                    <a:lstStyle/>
                    <a:p>
                      <a:pPr marL="0" indent="0" algn="l" defTabSz="914400" rtl="0" eaLnBrk="1" latinLnBrk="0" hangingPunct="1">
                        <a:buNone/>
                      </a:pPr>
                      <a:r>
                        <a:rPr lang="en-US" sz="2400" b="1" kern="1200" dirty="0">
                          <a:solidFill>
                            <a:schemeClr val="tx1"/>
                          </a:solidFill>
                          <a:latin typeface="+mn-lt"/>
                          <a:ea typeface="+mn-ea"/>
                          <a:cs typeface="+mn-cs"/>
                        </a:rPr>
                        <a:t>Toby Young / </a:t>
                      </a:r>
                      <a:r>
                        <a:rPr lang="en-US" sz="2400" b="1" kern="1200" dirty="0">
                          <a:solidFill>
                            <a:schemeClr val="accent2">
                              <a:lumMod val="75000"/>
                            </a:schemeClr>
                          </a:solidFill>
                          <a:latin typeface="+mn-lt"/>
                          <a:ea typeface="+mn-ea"/>
                          <a:cs typeface="+mn-cs"/>
                        </a:rPr>
                        <a:t>author and journalist</a:t>
                      </a:r>
                    </a:p>
                    <a:p>
                      <a:pPr algn="just"/>
                      <a:r>
                        <a:rPr lang="en-US" sz="2400" b="0" kern="1200" dirty="0">
                          <a:solidFill>
                            <a:schemeClr val="tx1"/>
                          </a:solidFill>
                          <a:latin typeface="+mn-lt"/>
                          <a:ea typeface="+mn-ea"/>
                          <a:cs typeface="+mn-cs"/>
                        </a:rPr>
                        <a:t>Toby Young said, ‘I’m often stopped when I go through passport control because I don’t look like my passport photo at all. In my photo I had a lot more hair but now I'm </a:t>
                      </a:r>
                      <a:r>
                        <a:rPr lang="en-US" sz="2400" b="0" kern="1200" dirty="0">
                          <a:solidFill>
                            <a:schemeClr val="tx1"/>
                          </a:solidFill>
                          <a:highlight>
                            <a:srgbClr val="FFFF00"/>
                          </a:highlight>
                          <a:latin typeface="+mn-lt"/>
                          <a:ea typeface="+mn-ea"/>
                          <a:cs typeface="+mn-cs"/>
                        </a:rPr>
                        <a:t>bald</a:t>
                      </a:r>
                      <a:r>
                        <a:rPr lang="en-US" sz="2400" b="0" kern="1200" dirty="0">
                          <a:solidFill>
                            <a:schemeClr val="tx1"/>
                          </a:solidFill>
                          <a:latin typeface="+mn-lt"/>
                          <a:ea typeface="+mn-ea"/>
                          <a:cs typeface="+mn-cs"/>
                        </a:rPr>
                        <a:t> . No one believes it is me. So, now I have two possibilities: take a </a:t>
                      </a:r>
                      <a:r>
                        <a:rPr lang="en-US" sz="2400" b="0" kern="1200" dirty="0">
                          <a:solidFill>
                            <a:schemeClr val="tx1"/>
                          </a:solidFill>
                          <a:highlight>
                            <a:srgbClr val="FFFF00"/>
                          </a:highlight>
                          <a:latin typeface="+mn-lt"/>
                          <a:ea typeface="+mn-ea"/>
                          <a:cs typeface="+mn-cs"/>
                        </a:rPr>
                        <a:t>wig</a:t>
                      </a:r>
                      <a:r>
                        <a:rPr lang="en-US" sz="2400" b="0" kern="1200" dirty="0">
                          <a:solidFill>
                            <a:schemeClr val="tx1"/>
                          </a:solidFill>
                          <a:latin typeface="+mn-lt"/>
                          <a:ea typeface="+mn-ea"/>
                          <a:cs typeface="+mn-cs"/>
                        </a:rPr>
                        <a:t> with me every time I travel or get a new passport photo!'</a:t>
                      </a:r>
                    </a:p>
                    <a:p>
                      <a:endParaRPr lang="en-US" sz="24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02244648"/>
                  </a:ext>
                </a:extLst>
              </a:tr>
            </a:tbl>
          </a:graphicData>
        </a:graphic>
      </p:graphicFrame>
      <p:pic>
        <p:nvPicPr>
          <p:cNvPr id="2" name="Audio 1">
            <a:hlinkClick r:id="" action="ppaction://media"/>
            <a:extLst>
              <a:ext uri="{FF2B5EF4-FFF2-40B4-BE49-F238E27FC236}">
                <a16:creationId xmlns:a16="http://schemas.microsoft.com/office/drawing/2014/main" xmlns="" id="{3726C53D-C2C5-6F78-2926-79E92074A9C8}"/>
              </a:ext>
            </a:extLst>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59402562"/>
      </p:ext>
    </p:extLst>
  </p:cSld>
  <p:clrMapOvr>
    <a:masterClrMapping/>
  </p:clrMapOvr>
  <mc:AlternateContent xmlns:mc="http://schemas.openxmlformats.org/markup-compatibility/2006" xmlns:p14="http://schemas.microsoft.com/office/powerpoint/2010/main">
    <mc:Choice Requires="p14">
      <p:transition spd="slow" p14:dur="2000" advTm="22301"/>
    </mc:Choice>
    <mc:Fallback xmlns="">
      <p:transition spd="slow" advTm="22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1B8FF2-90B8-4133-FBDB-841453BFDAEC}"/>
              </a:ext>
            </a:extLst>
          </p:cNvPr>
          <p:cNvSpPr>
            <a:spLocks noGrp="1"/>
          </p:cNvSpPr>
          <p:nvPr>
            <p:ph idx="1"/>
          </p:nvPr>
        </p:nvSpPr>
        <p:spPr>
          <a:xfrm>
            <a:off x="397566" y="583095"/>
            <a:ext cx="11463130" cy="5607120"/>
          </a:xfrm>
        </p:spPr>
        <p:txBody>
          <a:bodyPr>
            <a:normAutofit/>
          </a:bodyPr>
          <a:lstStyle/>
          <a:p>
            <a:pPr marL="0" indent="0">
              <a:lnSpc>
                <a:spcPct val="150000"/>
              </a:lnSpc>
              <a:buNone/>
            </a:pPr>
            <a:r>
              <a:rPr lang="en-US" sz="3200" b="1" dirty="0">
                <a:solidFill>
                  <a:schemeClr val="accent6">
                    <a:lumMod val="75000"/>
                  </a:schemeClr>
                </a:solidFill>
              </a:rPr>
              <a:t>Read the first paragraph of the article and answer the questions.</a:t>
            </a:r>
          </a:p>
          <a:p>
            <a:pPr marL="0" indent="0">
              <a:lnSpc>
                <a:spcPct val="150000"/>
              </a:lnSpc>
              <a:buNone/>
            </a:pPr>
            <a:r>
              <a:rPr lang="en-US" sz="3200" b="1" dirty="0"/>
              <a:t>1. </a:t>
            </a:r>
            <a:r>
              <a:rPr lang="en-US" sz="3200" dirty="0"/>
              <a:t>Why is our passport photo important?</a:t>
            </a:r>
          </a:p>
          <a:p>
            <a:pPr marL="0" indent="0">
              <a:lnSpc>
                <a:spcPct val="150000"/>
              </a:lnSpc>
              <a:buNone/>
            </a:pPr>
            <a:r>
              <a:rPr lang="en-US" sz="3200" b="1" dirty="0">
                <a:solidFill>
                  <a:schemeClr val="accent2">
                    <a:lumMod val="75000"/>
                  </a:schemeClr>
                </a:solidFill>
              </a:rPr>
              <a:t>Because it is the photo of ourselves that we most show to others.</a:t>
            </a:r>
          </a:p>
          <a:p>
            <a:pPr marL="0" indent="0">
              <a:lnSpc>
                <a:spcPct val="150000"/>
              </a:lnSpc>
              <a:buNone/>
            </a:pPr>
            <a:r>
              <a:rPr lang="en-US" sz="3200" b="1" dirty="0"/>
              <a:t>2. </a:t>
            </a:r>
            <a:r>
              <a:rPr lang="en-US" sz="3200" dirty="0"/>
              <a:t>Which nationality are the least happy with their photo?</a:t>
            </a:r>
          </a:p>
          <a:p>
            <a:pPr marL="0" indent="0">
              <a:lnSpc>
                <a:spcPct val="150000"/>
              </a:lnSpc>
              <a:buNone/>
            </a:pPr>
            <a:r>
              <a:rPr lang="en-US" sz="3200" b="1" dirty="0"/>
              <a:t>3. </a:t>
            </a:r>
            <a:r>
              <a:rPr lang="en-US" sz="3200" dirty="0"/>
              <a:t>Which are the happiest?</a:t>
            </a:r>
          </a:p>
          <a:p>
            <a:pPr marL="0" indent="0">
              <a:lnSpc>
                <a:spcPct val="150000"/>
              </a:lnSpc>
              <a:buNone/>
            </a:pPr>
            <a:r>
              <a:rPr lang="en-US" sz="3200" b="1" dirty="0"/>
              <a:t>4. </a:t>
            </a:r>
            <a:r>
              <a:rPr lang="en-US" sz="3200" dirty="0"/>
              <a:t>Which nationality are the vainest?</a:t>
            </a:r>
          </a:p>
          <a:p>
            <a:pPr marL="0" indent="0">
              <a:lnSpc>
                <a:spcPct val="150000"/>
              </a:lnSpc>
              <a:buNone/>
            </a:pPr>
            <a:endParaRPr lang="en-US" sz="3200" dirty="0"/>
          </a:p>
        </p:txBody>
      </p:sp>
      <p:sp>
        <p:nvSpPr>
          <p:cNvPr id="2" name="TextBox 1">
            <a:extLst>
              <a:ext uri="{FF2B5EF4-FFF2-40B4-BE49-F238E27FC236}">
                <a16:creationId xmlns:a16="http://schemas.microsoft.com/office/drawing/2014/main" xmlns="" id="{A3126808-87F1-C389-6C76-D5F38A8E3E89}"/>
              </a:ext>
            </a:extLst>
          </p:cNvPr>
          <p:cNvSpPr txBox="1"/>
          <p:nvPr/>
        </p:nvSpPr>
        <p:spPr>
          <a:xfrm>
            <a:off x="10031896" y="3386655"/>
            <a:ext cx="1984518" cy="523220"/>
          </a:xfrm>
          <a:prstGeom prst="rect">
            <a:avLst/>
          </a:prstGeom>
          <a:noFill/>
        </p:spPr>
        <p:txBody>
          <a:bodyPr wrap="square" rtlCol="0">
            <a:spAutoFit/>
          </a:bodyPr>
          <a:lstStyle/>
          <a:p>
            <a:r>
              <a:rPr lang="en-US" sz="2800" b="1" dirty="0">
                <a:solidFill>
                  <a:schemeClr val="accent2">
                    <a:lumMod val="75000"/>
                  </a:schemeClr>
                </a:solidFill>
              </a:rPr>
              <a:t>The Italians </a:t>
            </a:r>
          </a:p>
        </p:txBody>
      </p:sp>
      <p:sp>
        <p:nvSpPr>
          <p:cNvPr id="4" name="TextBox 3">
            <a:extLst>
              <a:ext uri="{FF2B5EF4-FFF2-40B4-BE49-F238E27FC236}">
                <a16:creationId xmlns:a16="http://schemas.microsoft.com/office/drawing/2014/main" xmlns="" id="{0C17C906-F308-7955-177A-26B1E3989D6D}"/>
              </a:ext>
            </a:extLst>
          </p:cNvPr>
          <p:cNvSpPr txBox="1"/>
          <p:nvPr/>
        </p:nvSpPr>
        <p:spPr>
          <a:xfrm>
            <a:off x="4972883" y="4167808"/>
            <a:ext cx="2758384" cy="523220"/>
          </a:xfrm>
          <a:prstGeom prst="rect">
            <a:avLst/>
          </a:prstGeom>
          <a:noFill/>
        </p:spPr>
        <p:txBody>
          <a:bodyPr wrap="none" rtlCol="0">
            <a:spAutoFit/>
          </a:bodyPr>
          <a:lstStyle/>
          <a:p>
            <a:r>
              <a:rPr lang="en-US" sz="2800" b="1" dirty="0">
                <a:solidFill>
                  <a:schemeClr val="accent2">
                    <a:lumMod val="75000"/>
                  </a:schemeClr>
                </a:solidFill>
              </a:rPr>
              <a:t>The Norwegians  </a:t>
            </a:r>
          </a:p>
        </p:txBody>
      </p:sp>
      <p:sp>
        <p:nvSpPr>
          <p:cNvPr id="5" name="TextBox 4">
            <a:extLst>
              <a:ext uri="{FF2B5EF4-FFF2-40B4-BE49-F238E27FC236}">
                <a16:creationId xmlns:a16="http://schemas.microsoft.com/office/drawing/2014/main" xmlns="" id="{CB8CD8F0-4B4E-C905-31D8-F61EC8DDDDAA}"/>
              </a:ext>
            </a:extLst>
          </p:cNvPr>
          <p:cNvSpPr txBox="1"/>
          <p:nvPr/>
        </p:nvSpPr>
        <p:spPr>
          <a:xfrm>
            <a:off x="6683379" y="5039864"/>
            <a:ext cx="1905458" cy="523220"/>
          </a:xfrm>
          <a:prstGeom prst="rect">
            <a:avLst/>
          </a:prstGeom>
          <a:noFill/>
        </p:spPr>
        <p:txBody>
          <a:bodyPr wrap="none" rtlCol="0">
            <a:spAutoFit/>
          </a:bodyPr>
          <a:lstStyle/>
          <a:p>
            <a:r>
              <a:rPr lang="en-US" sz="2800" b="1" dirty="0">
                <a:solidFill>
                  <a:schemeClr val="accent2">
                    <a:lumMod val="75000"/>
                  </a:schemeClr>
                </a:solidFill>
              </a:rPr>
              <a:t>The French </a:t>
            </a:r>
          </a:p>
        </p:txBody>
      </p:sp>
      <p:pic>
        <p:nvPicPr>
          <p:cNvPr id="6" name="Audio 5">
            <a:hlinkClick r:id="" action="ppaction://media"/>
            <a:extLst>
              <a:ext uri="{FF2B5EF4-FFF2-40B4-BE49-F238E27FC236}">
                <a16:creationId xmlns:a16="http://schemas.microsoft.com/office/drawing/2014/main" xmlns="" id="{36A947B4-785C-7C07-A8F4-A8431E5E592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851264381"/>
      </p:ext>
    </p:extLst>
  </p:cSld>
  <p:clrMapOvr>
    <a:masterClrMapping/>
  </p:clrMapOvr>
  <mc:AlternateContent xmlns:mc="http://schemas.openxmlformats.org/markup-compatibility/2006" xmlns:p14="http://schemas.microsoft.com/office/powerpoint/2010/main">
    <mc:Choice Requires="p14">
      <p:transition spd="slow" p14:dur="2000" advTm="48145"/>
    </mc:Choice>
    <mc:Fallback xmlns="">
      <p:transition spd="slow" advTm="48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500"/>
                                        <p:tgtEl>
                                          <p:spTgt spid="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81B8FF2-90B8-4133-FBDB-841453BFDAEC}"/>
              </a:ext>
            </a:extLst>
          </p:cNvPr>
          <p:cNvSpPr>
            <a:spLocks noGrp="1"/>
          </p:cNvSpPr>
          <p:nvPr>
            <p:ph idx="1"/>
          </p:nvPr>
        </p:nvSpPr>
        <p:spPr>
          <a:xfrm>
            <a:off x="357809" y="251790"/>
            <a:ext cx="11502887" cy="6321287"/>
          </a:xfrm>
        </p:spPr>
        <p:txBody>
          <a:bodyPr>
            <a:normAutofit fontScale="92500" lnSpcReduction="10000"/>
          </a:bodyPr>
          <a:lstStyle/>
          <a:p>
            <a:pPr marL="0" indent="0">
              <a:buNone/>
            </a:pPr>
            <a:r>
              <a:rPr lang="en-US" b="1" dirty="0">
                <a:solidFill>
                  <a:schemeClr val="accent6">
                    <a:lumMod val="75000"/>
                  </a:schemeClr>
                </a:solidFill>
              </a:rPr>
              <a:t>Look at the highlighted words in the text and choose the correct meaning.</a:t>
            </a:r>
          </a:p>
          <a:p>
            <a:pPr marL="0" indent="0">
              <a:buNone/>
            </a:pPr>
            <a:r>
              <a:rPr lang="en-US" b="1" dirty="0"/>
              <a:t>Research :		a</a:t>
            </a:r>
            <a:r>
              <a:rPr lang="en-US" dirty="0"/>
              <a:t> </a:t>
            </a:r>
            <a:r>
              <a:rPr lang="en-US" dirty="0" err="1"/>
              <a:t>a</a:t>
            </a:r>
            <a:r>
              <a:rPr lang="en-US" dirty="0"/>
              <a:t> study 					</a:t>
            </a:r>
            <a:r>
              <a:rPr lang="en-US" b="1" dirty="0"/>
              <a:t>b</a:t>
            </a:r>
            <a:r>
              <a:rPr lang="en-US" dirty="0"/>
              <a:t> a book</a:t>
            </a:r>
          </a:p>
          <a:p>
            <a:endParaRPr lang="en-US" dirty="0"/>
          </a:p>
          <a:p>
            <a:pPr marL="0" indent="0">
              <a:buNone/>
            </a:pPr>
            <a:r>
              <a:rPr lang="en-US" b="1" dirty="0"/>
              <a:t>Embarrassed :	a</a:t>
            </a:r>
            <a:r>
              <a:rPr lang="en-US" dirty="0"/>
              <a:t> feeling uncomfortable 			</a:t>
            </a:r>
            <a:r>
              <a:rPr lang="en-US" b="1" dirty="0"/>
              <a:t>b </a:t>
            </a:r>
            <a:r>
              <a:rPr lang="en-US" dirty="0"/>
              <a:t>feeling happy</a:t>
            </a:r>
          </a:p>
          <a:p>
            <a:endParaRPr lang="en-US" dirty="0"/>
          </a:p>
          <a:p>
            <a:pPr marL="0" indent="0">
              <a:buNone/>
            </a:pPr>
            <a:r>
              <a:rPr lang="en-US" b="1" dirty="0"/>
              <a:t>Celebrities :		a</a:t>
            </a:r>
            <a:r>
              <a:rPr lang="en-US" dirty="0"/>
              <a:t> journalists 					</a:t>
            </a:r>
            <a:r>
              <a:rPr lang="en-US" b="1" dirty="0"/>
              <a:t>b</a:t>
            </a:r>
            <a:r>
              <a:rPr lang="en-US" dirty="0"/>
              <a:t> famous people</a:t>
            </a:r>
          </a:p>
          <a:p>
            <a:endParaRPr lang="en-US" dirty="0"/>
          </a:p>
          <a:p>
            <a:pPr marL="0" indent="0">
              <a:buNone/>
            </a:pPr>
            <a:r>
              <a:rPr lang="en-US" b="1" dirty="0"/>
              <a:t>Proud :   a</a:t>
            </a:r>
            <a:r>
              <a:rPr lang="en-US" dirty="0"/>
              <a:t> feeling pleased with yourself 		</a:t>
            </a:r>
            <a:r>
              <a:rPr lang="en-US" b="1" dirty="0"/>
              <a:t>b</a:t>
            </a:r>
            <a:r>
              <a:rPr lang="en-US" dirty="0"/>
              <a:t> feeling unhappy with yourself</a:t>
            </a:r>
          </a:p>
          <a:p>
            <a:endParaRPr lang="en-US" dirty="0"/>
          </a:p>
          <a:p>
            <a:pPr marL="0" indent="0">
              <a:buNone/>
            </a:pPr>
            <a:r>
              <a:rPr lang="en-US" b="1" dirty="0"/>
              <a:t>Hideous:		 a</a:t>
            </a:r>
            <a:r>
              <a:rPr lang="en-US" dirty="0"/>
              <a:t> very beautiful 				</a:t>
            </a:r>
            <a:r>
              <a:rPr lang="en-US" b="1" dirty="0"/>
              <a:t>b</a:t>
            </a:r>
            <a:r>
              <a:rPr lang="en-US" dirty="0"/>
              <a:t> very ugly</a:t>
            </a:r>
          </a:p>
          <a:p>
            <a:endParaRPr lang="en-US" dirty="0"/>
          </a:p>
          <a:p>
            <a:pPr marL="0" indent="0">
              <a:buNone/>
            </a:pPr>
            <a:r>
              <a:rPr lang="en-US" b="1" dirty="0"/>
              <a:t>Bald:			 a</a:t>
            </a:r>
            <a:r>
              <a:rPr lang="en-US" dirty="0"/>
              <a:t> without hair 				</a:t>
            </a:r>
            <a:r>
              <a:rPr lang="en-US" b="1" dirty="0"/>
              <a:t>b</a:t>
            </a:r>
            <a:r>
              <a:rPr lang="en-US" dirty="0"/>
              <a:t> with a lot of hair</a:t>
            </a:r>
          </a:p>
          <a:p>
            <a:pPr marL="0" indent="0">
              <a:buNone/>
            </a:pPr>
            <a:endParaRPr lang="en-US" dirty="0"/>
          </a:p>
          <a:p>
            <a:pPr marL="0" indent="0">
              <a:buNone/>
            </a:pPr>
            <a:r>
              <a:rPr lang="en-US" b="1" dirty="0"/>
              <a:t>Wig:			a</a:t>
            </a:r>
            <a:r>
              <a:rPr lang="en-US" dirty="0"/>
              <a:t> a kind of document 			</a:t>
            </a:r>
            <a:r>
              <a:rPr lang="en-US" b="1" dirty="0"/>
              <a:t>b</a:t>
            </a:r>
            <a:r>
              <a:rPr lang="en-US" dirty="0"/>
              <a:t> false hair</a:t>
            </a:r>
          </a:p>
          <a:p>
            <a:pPr marL="0" indent="0">
              <a:buNone/>
            </a:pPr>
            <a:endParaRPr lang="en-US" dirty="0"/>
          </a:p>
        </p:txBody>
      </p:sp>
      <p:cxnSp>
        <p:nvCxnSpPr>
          <p:cNvPr id="4" name="Straight Connector 3">
            <a:extLst>
              <a:ext uri="{FF2B5EF4-FFF2-40B4-BE49-F238E27FC236}">
                <a16:creationId xmlns:a16="http://schemas.microsoft.com/office/drawing/2014/main" xmlns="" id="{A34F34AB-2D4D-90D9-D62F-41F8C8A58C70}"/>
              </a:ext>
            </a:extLst>
          </p:cNvPr>
          <p:cNvCxnSpPr>
            <a:cxnSpLocks/>
          </p:cNvCxnSpPr>
          <p:nvPr/>
        </p:nvCxnSpPr>
        <p:spPr>
          <a:xfrm>
            <a:off x="3207026" y="1179444"/>
            <a:ext cx="115293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xmlns="" id="{5F1794DD-FCE0-A0A3-66BD-2658CCB6401B}"/>
              </a:ext>
            </a:extLst>
          </p:cNvPr>
          <p:cNvCxnSpPr>
            <a:cxnSpLocks/>
          </p:cNvCxnSpPr>
          <p:nvPr/>
        </p:nvCxnSpPr>
        <p:spPr>
          <a:xfrm>
            <a:off x="3207026" y="2073965"/>
            <a:ext cx="316727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xmlns="" id="{E8BF7F55-A543-4D16-608B-D8CB4134D516}"/>
              </a:ext>
            </a:extLst>
          </p:cNvPr>
          <p:cNvCxnSpPr>
            <a:cxnSpLocks/>
          </p:cNvCxnSpPr>
          <p:nvPr/>
        </p:nvCxnSpPr>
        <p:spPr>
          <a:xfrm>
            <a:off x="8686800" y="2869097"/>
            <a:ext cx="22860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xmlns="" id="{878C8F56-2B45-EBD3-7A45-FD1F191D9E40}"/>
              </a:ext>
            </a:extLst>
          </p:cNvPr>
          <p:cNvCxnSpPr>
            <a:cxnSpLocks/>
          </p:cNvCxnSpPr>
          <p:nvPr/>
        </p:nvCxnSpPr>
        <p:spPr>
          <a:xfrm>
            <a:off x="1649896" y="3876261"/>
            <a:ext cx="420756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xmlns="" id="{56621298-E9E7-ECB8-01E4-0955BB0F841C}"/>
              </a:ext>
            </a:extLst>
          </p:cNvPr>
          <p:cNvCxnSpPr>
            <a:cxnSpLocks/>
          </p:cNvCxnSpPr>
          <p:nvPr/>
        </p:nvCxnSpPr>
        <p:spPr>
          <a:xfrm>
            <a:off x="8686800" y="4684644"/>
            <a:ext cx="1451113"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xmlns="" id="{6EA19DE5-5CC5-BCE5-40FA-34CBF6D5E316}"/>
              </a:ext>
            </a:extLst>
          </p:cNvPr>
          <p:cNvCxnSpPr>
            <a:cxnSpLocks/>
          </p:cNvCxnSpPr>
          <p:nvPr/>
        </p:nvCxnSpPr>
        <p:spPr>
          <a:xfrm>
            <a:off x="3207026" y="5572540"/>
            <a:ext cx="1921565"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xmlns="" id="{56FC739C-87BD-6695-D2A7-0BE2929D7DF2}"/>
              </a:ext>
            </a:extLst>
          </p:cNvPr>
          <p:cNvCxnSpPr>
            <a:cxnSpLocks/>
          </p:cNvCxnSpPr>
          <p:nvPr/>
        </p:nvCxnSpPr>
        <p:spPr>
          <a:xfrm>
            <a:off x="8686800" y="6394174"/>
            <a:ext cx="1543878"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2" name="Audio 1">
            <a:hlinkClick r:id="" action="ppaction://media"/>
            <a:extLst>
              <a:ext uri="{FF2B5EF4-FFF2-40B4-BE49-F238E27FC236}">
                <a16:creationId xmlns:a16="http://schemas.microsoft.com/office/drawing/2014/main" xmlns="" id="{0A258434-D514-9330-4BA1-607EA5604E5D}"/>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205812456"/>
      </p:ext>
    </p:extLst>
  </p:cSld>
  <p:clrMapOvr>
    <a:masterClrMapping/>
  </p:clrMapOvr>
  <mc:AlternateContent xmlns:mc="http://schemas.openxmlformats.org/markup-compatibility/2006" xmlns:p14="http://schemas.microsoft.com/office/powerpoint/2010/main">
    <mc:Choice Requires="p14">
      <p:transition spd="slow" p14:dur="2000" advTm="53751"/>
    </mc:Choice>
    <mc:Fallback xmlns="">
      <p:transition spd="slow" advTm="53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6"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6FEA5A1-E3CB-BEC5-8F07-2D9B3EBC4117}"/>
              </a:ext>
            </a:extLst>
          </p:cNvPr>
          <p:cNvSpPr>
            <a:spLocks noGrp="1"/>
          </p:cNvSpPr>
          <p:nvPr>
            <p:ph idx="1"/>
          </p:nvPr>
        </p:nvSpPr>
        <p:spPr>
          <a:xfrm>
            <a:off x="265043" y="212034"/>
            <a:ext cx="11635409" cy="6347791"/>
          </a:xfrm>
        </p:spPr>
        <p:txBody>
          <a:bodyPr>
            <a:normAutofit fontScale="92500" lnSpcReduction="10000"/>
          </a:bodyPr>
          <a:lstStyle/>
          <a:p>
            <a:pPr marL="0" indent="0">
              <a:buNone/>
            </a:pPr>
            <a:r>
              <a:rPr lang="en-US" b="1" dirty="0">
                <a:solidFill>
                  <a:schemeClr val="accent6">
                    <a:lumMod val="75000"/>
                  </a:schemeClr>
                </a:solidFill>
              </a:rPr>
              <a:t>HOW WORDS WORK...</a:t>
            </a:r>
          </a:p>
          <a:p>
            <a:pPr marL="0" indent="0">
              <a:buNone/>
            </a:pPr>
            <a:r>
              <a:rPr lang="en-US" b="1" dirty="0">
                <a:solidFill>
                  <a:schemeClr val="accent6">
                    <a:lumMod val="75000"/>
                  </a:schemeClr>
                </a:solidFill>
              </a:rPr>
              <a:t>Look at two sentences from the text:</a:t>
            </a:r>
          </a:p>
          <a:p>
            <a:pPr marL="0" indent="0">
              <a:buNone/>
            </a:pPr>
            <a:r>
              <a:rPr lang="en-US" dirty="0"/>
              <a:t>1. Once I had a passport photo where I looked really hideous.</a:t>
            </a:r>
          </a:p>
          <a:p>
            <a:pPr marL="0" indent="0">
              <a:buNone/>
            </a:pPr>
            <a:r>
              <a:rPr lang="en-US" dirty="0"/>
              <a:t>2. I looked like an elegant film director.</a:t>
            </a:r>
          </a:p>
          <a:p>
            <a:pPr marL="0" indent="0">
              <a:buNone/>
            </a:pPr>
            <a:endParaRPr lang="en-US" dirty="0"/>
          </a:p>
          <a:p>
            <a:pPr>
              <a:buFont typeface="Wingdings" panose="05000000000000000000" pitchFamily="2" charset="2"/>
              <a:buChar char="Ø"/>
            </a:pPr>
            <a:r>
              <a:rPr lang="en-US" dirty="0"/>
              <a:t>You can use the verbs </a:t>
            </a:r>
            <a:r>
              <a:rPr lang="en-US" b="1" i="1" dirty="0"/>
              <a:t>look</a:t>
            </a:r>
            <a:r>
              <a:rPr lang="en-US" dirty="0"/>
              <a:t> and </a:t>
            </a:r>
            <a:r>
              <a:rPr lang="en-US" b="1" i="1" dirty="0"/>
              <a:t>look like </a:t>
            </a:r>
            <a:r>
              <a:rPr lang="en-US" dirty="0"/>
              <a:t>to talk about a person’s appearance.</a:t>
            </a:r>
          </a:p>
          <a:p>
            <a:pPr>
              <a:buFont typeface="Wingdings" panose="05000000000000000000" pitchFamily="2" charset="2"/>
              <a:buChar char="Ø"/>
            </a:pPr>
            <a:r>
              <a:rPr lang="en-US" dirty="0"/>
              <a:t>Use look + adjective (or an age).</a:t>
            </a:r>
          </a:p>
          <a:p>
            <a:pPr>
              <a:buFont typeface="Wingdings" panose="05000000000000000000" pitchFamily="2" charset="2"/>
              <a:buChar char="Ø"/>
            </a:pPr>
            <a:r>
              <a:rPr lang="en-US" dirty="0"/>
              <a:t>Use look like + a noun or pronoun.</a:t>
            </a:r>
          </a:p>
          <a:p>
            <a:pPr>
              <a:buFont typeface="Wingdings" panose="05000000000000000000" pitchFamily="2" charset="2"/>
              <a:buChar char="Ø"/>
            </a:pPr>
            <a:endParaRPr lang="en-US" dirty="0"/>
          </a:p>
          <a:p>
            <a:pPr marL="0" indent="0">
              <a:buNone/>
            </a:pPr>
            <a:r>
              <a:rPr lang="en-US" b="1" dirty="0"/>
              <a:t>Complete the sentences with </a:t>
            </a:r>
            <a:r>
              <a:rPr lang="en-US" b="1" i="1" dirty="0"/>
              <a:t>look</a:t>
            </a:r>
            <a:r>
              <a:rPr lang="en-US" b="1" dirty="0"/>
              <a:t> or </a:t>
            </a:r>
            <a:r>
              <a:rPr lang="en-US" b="1" i="1" dirty="0"/>
              <a:t>look like </a:t>
            </a:r>
            <a:r>
              <a:rPr lang="en-US" b="1" dirty="0"/>
              <a:t>in the correct form.</a:t>
            </a:r>
          </a:p>
          <a:p>
            <a:r>
              <a:rPr lang="en-US" dirty="0"/>
              <a:t>This photo doesn’t ______________ you at all. When was it taken?</a:t>
            </a:r>
          </a:p>
          <a:p>
            <a:r>
              <a:rPr lang="en-US" dirty="0"/>
              <a:t>You _________ very young in this photo. How old were you?</a:t>
            </a:r>
          </a:p>
          <a:p>
            <a:r>
              <a:rPr lang="en-US" dirty="0"/>
              <a:t>Your brother ________________ a rugby player. He’s enormous.</a:t>
            </a:r>
          </a:p>
          <a:p>
            <a:r>
              <a:rPr lang="en-US" dirty="0"/>
              <a:t>You ___________tired. Why don’t you go to bed?</a:t>
            </a:r>
          </a:p>
          <a:p>
            <a:pPr marL="0" indent="0">
              <a:buNone/>
            </a:pPr>
            <a:endParaRPr lang="en-US" dirty="0"/>
          </a:p>
        </p:txBody>
      </p:sp>
      <p:sp>
        <p:nvSpPr>
          <p:cNvPr id="4" name="TextBox 3">
            <a:extLst>
              <a:ext uri="{FF2B5EF4-FFF2-40B4-BE49-F238E27FC236}">
                <a16:creationId xmlns:a16="http://schemas.microsoft.com/office/drawing/2014/main" xmlns="" id="{DEC07338-CB51-3CBE-1C1D-41B20181EA31}"/>
              </a:ext>
            </a:extLst>
          </p:cNvPr>
          <p:cNvSpPr txBox="1"/>
          <p:nvPr/>
        </p:nvSpPr>
        <p:spPr>
          <a:xfrm>
            <a:off x="3286539" y="4585253"/>
            <a:ext cx="1320811" cy="461665"/>
          </a:xfrm>
          <a:prstGeom prst="rect">
            <a:avLst/>
          </a:prstGeom>
          <a:noFill/>
        </p:spPr>
        <p:txBody>
          <a:bodyPr wrap="none" rtlCol="0">
            <a:spAutoFit/>
          </a:bodyPr>
          <a:lstStyle/>
          <a:p>
            <a:r>
              <a:rPr lang="en-US" sz="2400" b="1" dirty="0">
                <a:solidFill>
                  <a:schemeClr val="accent2">
                    <a:lumMod val="75000"/>
                  </a:schemeClr>
                </a:solidFill>
              </a:rPr>
              <a:t>look like </a:t>
            </a:r>
          </a:p>
        </p:txBody>
      </p:sp>
      <p:sp>
        <p:nvSpPr>
          <p:cNvPr id="5" name="TextBox 4">
            <a:extLst>
              <a:ext uri="{FF2B5EF4-FFF2-40B4-BE49-F238E27FC236}">
                <a16:creationId xmlns:a16="http://schemas.microsoft.com/office/drawing/2014/main" xmlns="" id="{DDA301DD-54B6-8C85-B1E5-E08388590E36}"/>
              </a:ext>
            </a:extLst>
          </p:cNvPr>
          <p:cNvSpPr txBox="1"/>
          <p:nvPr/>
        </p:nvSpPr>
        <p:spPr>
          <a:xfrm>
            <a:off x="1212574" y="5046918"/>
            <a:ext cx="737702" cy="461665"/>
          </a:xfrm>
          <a:prstGeom prst="rect">
            <a:avLst/>
          </a:prstGeom>
          <a:noFill/>
        </p:spPr>
        <p:txBody>
          <a:bodyPr wrap="none" rtlCol="0">
            <a:spAutoFit/>
          </a:bodyPr>
          <a:lstStyle/>
          <a:p>
            <a:r>
              <a:rPr lang="en-US" sz="2400" b="1" dirty="0">
                <a:solidFill>
                  <a:schemeClr val="accent2">
                    <a:lumMod val="75000"/>
                  </a:schemeClr>
                </a:solidFill>
              </a:rPr>
              <a:t>look</a:t>
            </a:r>
          </a:p>
        </p:txBody>
      </p:sp>
      <p:sp>
        <p:nvSpPr>
          <p:cNvPr id="6" name="TextBox 5">
            <a:extLst>
              <a:ext uri="{FF2B5EF4-FFF2-40B4-BE49-F238E27FC236}">
                <a16:creationId xmlns:a16="http://schemas.microsoft.com/office/drawing/2014/main" xmlns="" id="{772197B5-09B2-5436-B28F-63E57052359A}"/>
              </a:ext>
            </a:extLst>
          </p:cNvPr>
          <p:cNvSpPr txBox="1"/>
          <p:nvPr/>
        </p:nvSpPr>
        <p:spPr>
          <a:xfrm>
            <a:off x="2776330" y="5508583"/>
            <a:ext cx="1441677" cy="461665"/>
          </a:xfrm>
          <a:prstGeom prst="rect">
            <a:avLst/>
          </a:prstGeom>
          <a:noFill/>
        </p:spPr>
        <p:txBody>
          <a:bodyPr wrap="none" rtlCol="0">
            <a:spAutoFit/>
          </a:bodyPr>
          <a:lstStyle/>
          <a:p>
            <a:r>
              <a:rPr lang="en-US" sz="2400" b="1" dirty="0">
                <a:solidFill>
                  <a:schemeClr val="accent2">
                    <a:lumMod val="75000"/>
                  </a:schemeClr>
                </a:solidFill>
              </a:rPr>
              <a:t>looks like </a:t>
            </a:r>
          </a:p>
        </p:txBody>
      </p:sp>
      <p:sp>
        <p:nvSpPr>
          <p:cNvPr id="7" name="TextBox 6">
            <a:extLst>
              <a:ext uri="{FF2B5EF4-FFF2-40B4-BE49-F238E27FC236}">
                <a16:creationId xmlns:a16="http://schemas.microsoft.com/office/drawing/2014/main" xmlns="" id="{8568848D-92E1-E8E1-7B90-E445E77F1651}"/>
              </a:ext>
            </a:extLst>
          </p:cNvPr>
          <p:cNvSpPr txBox="1"/>
          <p:nvPr/>
        </p:nvSpPr>
        <p:spPr>
          <a:xfrm>
            <a:off x="1382635" y="5810141"/>
            <a:ext cx="843730" cy="461665"/>
          </a:xfrm>
          <a:prstGeom prst="rect">
            <a:avLst/>
          </a:prstGeom>
          <a:noFill/>
        </p:spPr>
        <p:txBody>
          <a:bodyPr wrap="square" rtlCol="0">
            <a:spAutoFit/>
          </a:bodyPr>
          <a:lstStyle/>
          <a:p>
            <a:r>
              <a:rPr lang="en-US" sz="2400" b="1" dirty="0">
                <a:solidFill>
                  <a:schemeClr val="accent2">
                    <a:lumMod val="75000"/>
                  </a:schemeClr>
                </a:solidFill>
              </a:rPr>
              <a:t>look</a:t>
            </a:r>
          </a:p>
        </p:txBody>
      </p:sp>
      <p:pic>
        <p:nvPicPr>
          <p:cNvPr id="2" name="Audio 1">
            <a:hlinkClick r:id="" action="ppaction://media"/>
            <a:extLst>
              <a:ext uri="{FF2B5EF4-FFF2-40B4-BE49-F238E27FC236}">
                <a16:creationId xmlns:a16="http://schemas.microsoft.com/office/drawing/2014/main" xmlns="" id="{ED0AAB30-F9A8-2744-9711-EE5680D8F599}"/>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206454373"/>
      </p:ext>
    </p:extLst>
  </p:cSld>
  <p:clrMapOvr>
    <a:masterClrMapping/>
  </p:clrMapOvr>
  <mc:AlternateContent xmlns:mc="http://schemas.openxmlformats.org/markup-compatibility/2006" xmlns:p14="http://schemas.microsoft.com/office/powerpoint/2010/main">
    <mc:Choice Requires="p14">
      <p:transition spd="slow" p14:dur="2000" advTm="109186"/>
    </mc:Choice>
    <mc:Fallback xmlns="">
      <p:transition spd="slow" advTm="109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1000"/>
                                        <p:tgtEl>
                                          <p:spTgt spid="4">
                                            <p:txEl>
                                              <p:pRg st="0" end="0"/>
                                            </p:txEl>
                                          </p:spTgt>
                                        </p:tgtEl>
                                      </p:cBhvr>
                                    </p:animEffect>
                                    <p:anim calcmode="lin" valueType="num">
                                      <p:cBhvr>
                                        <p:cTn id="2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
                                            <p:txEl>
                                              <p:pRg st="0" end="0"/>
                                            </p:txEl>
                                          </p:spTgt>
                                        </p:tgtEl>
                                        <p:attrNameLst>
                                          <p:attrName>style.visibility</p:attrName>
                                        </p:attrNameLst>
                                      </p:cBhvr>
                                      <p:to>
                                        <p:strVal val="visible"/>
                                      </p:to>
                                    </p:set>
                                    <p:animEffect transition="in" filter="fade">
                                      <p:cBhvr>
                                        <p:cTn id="30" dur="1000"/>
                                        <p:tgtEl>
                                          <p:spTgt spid="5">
                                            <p:txEl>
                                              <p:pRg st="0" end="0"/>
                                            </p:txEl>
                                          </p:spTgt>
                                        </p:tgtEl>
                                      </p:cBhvr>
                                    </p:animEffect>
                                    <p:anim calcmode="lin" valueType="num">
                                      <p:cBhvr>
                                        <p:cTn id="3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1000"/>
                                        <p:tgtEl>
                                          <p:spTgt spid="6">
                                            <p:txEl>
                                              <p:pRg st="0" end="0"/>
                                            </p:txEl>
                                          </p:spTgt>
                                        </p:tgtEl>
                                      </p:cBhvr>
                                    </p:animEffect>
                                    <p:anim calcmode="lin" valueType="num">
                                      <p:cBhvr>
                                        <p:cTn id="3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
                                            <p:txEl>
                                              <p:pRg st="0" end="0"/>
                                            </p:txEl>
                                          </p:spTgt>
                                        </p:tgtEl>
                                        <p:attrNameLst>
                                          <p:attrName>style.visibility</p:attrName>
                                        </p:attrNameLst>
                                      </p:cBhvr>
                                      <p:to>
                                        <p:strVal val="visible"/>
                                      </p:to>
                                    </p:set>
                                    <p:animEffect transition="in" filter="fade">
                                      <p:cBhvr>
                                        <p:cTn id="44" dur="1000"/>
                                        <p:tgtEl>
                                          <p:spTgt spid="7">
                                            <p:txEl>
                                              <p:pRg st="0" end="0"/>
                                            </p:txEl>
                                          </p:spTgt>
                                        </p:tgtEl>
                                      </p:cBhvr>
                                    </p:animEffect>
                                    <p:anim calcmode="lin" valueType="num">
                                      <p:cBhvr>
                                        <p:cTn id="4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B</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 VOCABULARY</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7FA6323F-4AF6-3DE3-4A2F-730C5A29A3EA}"/>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02356939"/>
      </p:ext>
    </p:extLst>
  </p:cSld>
  <p:clrMapOvr>
    <a:masterClrMapping/>
  </p:clrMapOvr>
  <mc:AlternateContent xmlns:mc="http://schemas.openxmlformats.org/markup-compatibility/2006" xmlns:p14="http://schemas.microsoft.com/office/powerpoint/2010/main">
    <mc:Choice Requires="p14">
      <p:transition spd="slow" p14:dur="2000" advTm="5489"/>
    </mc:Choice>
    <mc:Fallback xmlns="">
      <p:transition spd="slow" advTm="5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DB35439-FAF2-7164-ED90-0DC90520421C}"/>
              </a:ext>
            </a:extLst>
          </p:cNvPr>
          <p:cNvSpPr>
            <a:spLocks noGrp="1"/>
          </p:cNvSpPr>
          <p:nvPr>
            <p:ph idx="1"/>
          </p:nvPr>
        </p:nvSpPr>
        <p:spPr>
          <a:xfrm>
            <a:off x="159026" y="371061"/>
            <a:ext cx="12032974" cy="5805902"/>
          </a:xfrm>
        </p:spPr>
        <p:txBody>
          <a:bodyPr/>
          <a:lstStyle/>
          <a:p>
            <a:pPr marL="0" indent="0">
              <a:buNone/>
            </a:pPr>
            <a:r>
              <a:rPr lang="en-US" b="1" dirty="0">
                <a:solidFill>
                  <a:schemeClr val="accent6">
                    <a:lumMod val="75000"/>
                  </a:schemeClr>
                </a:solidFill>
              </a:rPr>
              <a:t>Describing people</a:t>
            </a:r>
          </a:p>
          <a:p>
            <a:pPr marL="0" indent="0">
              <a:buNone/>
            </a:pPr>
            <a:r>
              <a:rPr lang="en-US" b="1" dirty="0">
                <a:solidFill>
                  <a:schemeClr val="accent6">
                    <a:lumMod val="75000"/>
                  </a:schemeClr>
                </a:solidFill>
              </a:rPr>
              <a:t> 1. Age</a:t>
            </a:r>
          </a:p>
          <a:p>
            <a:pPr marL="0" indent="0">
              <a:buNone/>
            </a:pPr>
            <a:r>
              <a:rPr lang="en-US" b="1" dirty="0"/>
              <a:t>Complete the phrases. // -mid // about // early // late // forties </a:t>
            </a:r>
          </a:p>
          <a:p>
            <a:pPr>
              <a:lnSpc>
                <a:spcPct val="150000"/>
              </a:lnSpc>
              <a:buFont typeface="Wingdings" panose="05000000000000000000" pitchFamily="2" charset="2"/>
              <a:buChar char="§"/>
            </a:pPr>
            <a:r>
              <a:rPr lang="en-US" dirty="0"/>
              <a:t>He’s ____________ 20.			=19, 20, or 21</a:t>
            </a:r>
          </a:p>
          <a:p>
            <a:pPr>
              <a:lnSpc>
                <a:spcPct val="150000"/>
              </a:lnSpc>
              <a:buFont typeface="Wingdings" panose="05000000000000000000" pitchFamily="2" charset="2"/>
              <a:buChar char="§"/>
            </a:pPr>
            <a:r>
              <a:rPr lang="en-US" dirty="0"/>
              <a:t>He’s in his ____________.		= between 41 and 49</a:t>
            </a:r>
          </a:p>
          <a:p>
            <a:pPr>
              <a:lnSpc>
                <a:spcPct val="150000"/>
              </a:lnSpc>
              <a:buFont typeface="Wingdings" panose="05000000000000000000" pitchFamily="2" charset="2"/>
              <a:buChar char="§"/>
            </a:pPr>
            <a:r>
              <a:rPr lang="en-US" dirty="0"/>
              <a:t>She’s in her	 ____________ thirties. 	= between 34 and 36</a:t>
            </a:r>
          </a:p>
          <a:p>
            <a:pPr>
              <a:lnSpc>
                <a:spcPct val="150000"/>
              </a:lnSpc>
              <a:buFont typeface="Wingdings" panose="05000000000000000000" pitchFamily="2" charset="2"/>
              <a:buChar char="§"/>
            </a:pPr>
            <a:r>
              <a:rPr lang="en-US" dirty="0"/>
              <a:t>She's in her	 ____________ sixties. 	= between 67 and 69</a:t>
            </a:r>
          </a:p>
          <a:p>
            <a:pPr>
              <a:lnSpc>
                <a:spcPct val="150000"/>
              </a:lnSpc>
              <a:buFont typeface="Wingdings" panose="05000000000000000000" pitchFamily="2" charset="2"/>
              <a:buChar char="§"/>
            </a:pPr>
            <a:r>
              <a:rPr lang="en-US" dirty="0"/>
              <a:t>He is his ____________seventies. 	= between 71 and 73</a:t>
            </a:r>
          </a:p>
          <a:p>
            <a:pPr marL="0" indent="0">
              <a:buNone/>
            </a:pPr>
            <a:endParaRPr lang="en-US" b="1" dirty="0">
              <a:solidFill>
                <a:schemeClr val="accent6">
                  <a:lumMod val="75000"/>
                </a:schemeClr>
              </a:solidFill>
            </a:endParaRPr>
          </a:p>
        </p:txBody>
      </p:sp>
      <p:sp>
        <p:nvSpPr>
          <p:cNvPr id="2" name="TextBox 1">
            <a:extLst>
              <a:ext uri="{FF2B5EF4-FFF2-40B4-BE49-F238E27FC236}">
                <a16:creationId xmlns:a16="http://schemas.microsoft.com/office/drawing/2014/main" xmlns="" id="{51E5FF14-562E-3203-071D-4D75327704B5}"/>
              </a:ext>
            </a:extLst>
          </p:cNvPr>
          <p:cNvSpPr txBox="1"/>
          <p:nvPr/>
        </p:nvSpPr>
        <p:spPr>
          <a:xfrm>
            <a:off x="1444487" y="2027583"/>
            <a:ext cx="939681" cy="461665"/>
          </a:xfrm>
          <a:prstGeom prst="rect">
            <a:avLst/>
          </a:prstGeom>
          <a:noFill/>
        </p:spPr>
        <p:txBody>
          <a:bodyPr wrap="none" rtlCol="0">
            <a:spAutoFit/>
          </a:bodyPr>
          <a:lstStyle/>
          <a:p>
            <a:r>
              <a:rPr lang="en-US" sz="2400" b="1" dirty="0">
                <a:solidFill>
                  <a:schemeClr val="accent2">
                    <a:lumMod val="75000"/>
                  </a:schemeClr>
                </a:solidFill>
              </a:rPr>
              <a:t>about</a:t>
            </a:r>
          </a:p>
        </p:txBody>
      </p:sp>
      <p:sp>
        <p:nvSpPr>
          <p:cNvPr id="4" name="TextBox 3">
            <a:extLst>
              <a:ext uri="{FF2B5EF4-FFF2-40B4-BE49-F238E27FC236}">
                <a16:creationId xmlns:a16="http://schemas.microsoft.com/office/drawing/2014/main" xmlns="" id="{5DAE29B7-9CD3-762F-FC3B-90BD92BDC0BA}"/>
              </a:ext>
            </a:extLst>
          </p:cNvPr>
          <p:cNvSpPr txBox="1"/>
          <p:nvPr/>
        </p:nvSpPr>
        <p:spPr>
          <a:xfrm>
            <a:off x="2444412" y="2812347"/>
            <a:ext cx="1013547" cy="461665"/>
          </a:xfrm>
          <a:prstGeom prst="rect">
            <a:avLst/>
          </a:prstGeom>
          <a:noFill/>
        </p:spPr>
        <p:txBody>
          <a:bodyPr wrap="none" rtlCol="0">
            <a:spAutoFit/>
          </a:bodyPr>
          <a:lstStyle/>
          <a:p>
            <a:r>
              <a:rPr lang="en-US" sz="2400" b="1" dirty="0">
                <a:solidFill>
                  <a:schemeClr val="accent2">
                    <a:lumMod val="75000"/>
                  </a:schemeClr>
                </a:solidFill>
              </a:rPr>
              <a:t>forties</a:t>
            </a:r>
          </a:p>
        </p:txBody>
      </p:sp>
      <p:sp>
        <p:nvSpPr>
          <p:cNvPr id="5" name="TextBox 4">
            <a:extLst>
              <a:ext uri="{FF2B5EF4-FFF2-40B4-BE49-F238E27FC236}">
                <a16:creationId xmlns:a16="http://schemas.microsoft.com/office/drawing/2014/main" xmlns="" id="{03DE3DC1-A738-99FA-15FF-21842FE948C1}"/>
              </a:ext>
            </a:extLst>
          </p:cNvPr>
          <p:cNvSpPr txBox="1"/>
          <p:nvPr/>
        </p:nvSpPr>
        <p:spPr>
          <a:xfrm>
            <a:off x="3558208" y="3564836"/>
            <a:ext cx="769763" cy="461665"/>
          </a:xfrm>
          <a:prstGeom prst="rect">
            <a:avLst/>
          </a:prstGeom>
          <a:noFill/>
        </p:spPr>
        <p:txBody>
          <a:bodyPr wrap="none" rtlCol="0">
            <a:spAutoFit/>
          </a:bodyPr>
          <a:lstStyle/>
          <a:p>
            <a:r>
              <a:rPr lang="en-US" sz="2400" b="1" dirty="0">
                <a:solidFill>
                  <a:schemeClr val="accent2">
                    <a:lumMod val="75000"/>
                  </a:schemeClr>
                </a:solidFill>
              </a:rPr>
              <a:t>mid-</a:t>
            </a:r>
          </a:p>
        </p:txBody>
      </p:sp>
      <p:sp>
        <p:nvSpPr>
          <p:cNvPr id="6" name="TextBox 5">
            <a:extLst>
              <a:ext uri="{FF2B5EF4-FFF2-40B4-BE49-F238E27FC236}">
                <a16:creationId xmlns:a16="http://schemas.microsoft.com/office/drawing/2014/main" xmlns="" id="{845DD91D-9D85-246E-4417-1E5BF0035591}"/>
              </a:ext>
            </a:extLst>
          </p:cNvPr>
          <p:cNvSpPr txBox="1"/>
          <p:nvPr/>
        </p:nvSpPr>
        <p:spPr>
          <a:xfrm>
            <a:off x="3558209" y="4300331"/>
            <a:ext cx="668516" cy="461665"/>
          </a:xfrm>
          <a:prstGeom prst="rect">
            <a:avLst/>
          </a:prstGeom>
          <a:noFill/>
        </p:spPr>
        <p:txBody>
          <a:bodyPr wrap="none" rtlCol="0">
            <a:spAutoFit/>
          </a:bodyPr>
          <a:lstStyle/>
          <a:p>
            <a:r>
              <a:rPr lang="en-US" sz="2400" b="1" dirty="0">
                <a:solidFill>
                  <a:schemeClr val="accent2">
                    <a:lumMod val="75000"/>
                  </a:schemeClr>
                </a:solidFill>
              </a:rPr>
              <a:t>late</a:t>
            </a:r>
          </a:p>
        </p:txBody>
      </p:sp>
      <p:sp>
        <p:nvSpPr>
          <p:cNvPr id="7" name="TextBox 6">
            <a:extLst>
              <a:ext uri="{FF2B5EF4-FFF2-40B4-BE49-F238E27FC236}">
                <a16:creationId xmlns:a16="http://schemas.microsoft.com/office/drawing/2014/main" xmlns="" id="{60454D15-EEF5-4AED-C912-AFE2D2E6E077}"/>
              </a:ext>
            </a:extLst>
          </p:cNvPr>
          <p:cNvSpPr txBox="1"/>
          <p:nvPr/>
        </p:nvSpPr>
        <p:spPr>
          <a:xfrm>
            <a:off x="1901686" y="5062403"/>
            <a:ext cx="822661" cy="461665"/>
          </a:xfrm>
          <a:prstGeom prst="rect">
            <a:avLst/>
          </a:prstGeom>
          <a:noFill/>
        </p:spPr>
        <p:txBody>
          <a:bodyPr wrap="none" rtlCol="0">
            <a:spAutoFit/>
          </a:bodyPr>
          <a:lstStyle/>
          <a:p>
            <a:r>
              <a:rPr lang="en-US" sz="2400" b="1" dirty="0">
                <a:solidFill>
                  <a:schemeClr val="accent2">
                    <a:lumMod val="75000"/>
                  </a:schemeClr>
                </a:solidFill>
              </a:rPr>
              <a:t>early</a:t>
            </a:r>
          </a:p>
        </p:txBody>
      </p:sp>
      <p:pic>
        <p:nvPicPr>
          <p:cNvPr id="8" name="Audio 7">
            <a:hlinkClick r:id="" action="ppaction://media"/>
            <a:extLst>
              <a:ext uri="{FF2B5EF4-FFF2-40B4-BE49-F238E27FC236}">
                <a16:creationId xmlns:a16="http://schemas.microsoft.com/office/drawing/2014/main" xmlns="" id="{2AE7E2E6-6183-2F44-1159-99D1AAAE22D1}"/>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45338421"/>
      </p:ext>
    </p:extLst>
  </p:cSld>
  <p:clrMapOvr>
    <a:masterClrMapping/>
  </p:clrMapOvr>
  <mc:AlternateContent xmlns:mc="http://schemas.openxmlformats.org/markup-compatibility/2006" xmlns:p14="http://schemas.microsoft.com/office/powerpoint/2010/main">
    <mc:Choice Requires="p14">
      <p:transition spd="slow" p14:dur="2000" advTm="117558"/>
    </mc:Choice>
    <mc:Fallback xmlns="">
      <p:transition spd="slow" advTm="117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1000"/>
                                        <p:tgtEl>
                                          <p:spTgt spid="6">
                                            <p:txEl>
                                              <p:pRg st="0" end="0"/>
                                            </p:txEl>
                                          </p:spTgt>
                                        </p:tgtEl>
                                      </p:cBhvr>
                                    </p:animEffect>
                                    <p:anim calcmode="lin" valueType="num">
                                      <p:cBhvr>
                                        <p:cTn id="3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1000"/>
                                        <p:tgtEl>
                                          <p:spTgt spid="7">
                                            <p:txEl>
                                              <p:pRg st="0" end="0"/>
                                            </p:txEl>
                                          </p:spTgt>
                                        </p:tgtEl>
                                      </p:cBhvr>
                                    </p:animEffect>
                                    <p:anim calcmode="lin" valueType="num">
                                      <p:cBhvr>
                                        <p:cTn id="4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236B2CB-69C8-ABBE-24A1-1015831FD78A}"/>
              </a:ext>
            </a:extLst>
          </p:cNvPr>
          <p:cNvSpPr>
            <a:spLocks noGrp="1"/>
          </p:cNvSpPr>
          <p:nvPr>
            <p:ph idx="1"/>
          </p:nvPr>
        </p:nvSpPr>
        <p:spPr>
          <a:xfrm>
            <a:off x="291548" y="410817"/>
            <a:ext cx="11728173" cy="5766146"/>
          </a:xfrm>
        </p:spPr>
        <p:txBody>
          <a:bodyPr/>
          <a:lstStyle/>
          <a:p>
            <a:pPr marL="0" indent="0">
              <a:buNone/>
            </a:pPr>
            <a:r>
              <a:rPr lang="en-US" b="1" dirty="0">
                <a:solidFill>
                  <a:schemeClr val="accent6">
                    <a:lumMod val="75000"/>
                  </a:schemeClr>
                </a:solidFill>
              </a:rPr>
              <a:t>2. Height and build</a:t>
            </a:r>
          </a:p>
          <a:p>
            <a:pPr marL="0" indent="0">
              <a:buNone/>
            </a:pPr>
            <a:r>
              <a:rPr lang="en-US" b="1" dirty="0"/>
              <a:t>Match the sentences and pictures A-C.</a:t>
            </a:r>
          </a:p>
          <a:p>
            <a:pPr marL="0" indent="0">
              <a:buNone/>
            </a:pPr>
            <a:r>
              <a:rPr lang="en-US" dirty="0"/>
              <a:t>____He's tall and slim.</a:t>
            </a:r>
          </a:p>
          <a:p>
            <a:pPr marL="0" indent="0">
              <a:buNone/>
            </a:pPr>
            <a:r>
              <a:rPr lang="en-US" dirty="0"/>
              <a:t>____He’s short and a bit overweight.</a:t>
            </a:r>
          </a:p>
          <a:p>
            <a:pPr marL="0" indent="0">
              <a:buNone/>
            </a:pPr>
            <a:r>
              <a:rPr lang="en-US" dirty="0"/>
              <a:t>____He's medium height and well built.</a:t>
            </a:r>
          </a:p>
          <a:p>
            <a:pPr marL="0" indent="0">
              <a:buNone/>
            </a:pPr>
            <a:endParaRPr lang="en-US" dirty="0"/>
          </a:p>
          <a:p>
            <a:pPr marL="0" indent="0">
              <a:buNone/>
            </a:pPr>
            <a:endParaRPr lang="en-US" dirty="0"/>
          </a:p>
          <a:p>
            <a:pPr marL="0" indent="0">
              <a:buNone/>
            </a:pPr>
            <a:endParaRPr lang="en-US" dirty="0"/>
          </a:p>
          <a:p>
            <a:pPr marL="0" indent="0">
              <a:buNone/>
            </a:pPr>
            <a:r>
              <a:rPr lang="en-US" b="1" u="sng" dirty="0">
                <a:solidFill>
                  <a:schemeClr val="accent2">
                    <a:lumMod val="75000"/>
                  </a:schemeClr>
                </a:solidFill>
              </a:rPr>
              <a:t>Thin</a:t>
            </a:r>
            <a:r>
              <a:rPr lang="en-US" b="1" dirty="0">
                <a:solidFill>
                  <a:schemeClr val="accent2">
                    <a:lumMod val="75000"/>
                  </a:schemeClr>
                </a:solidFill>
              </a:rPr>
              <a:t> and </a:t>
            </a:r>
            <a:r>
              <a:rPr lang="en-US" b="1" u="sng" dirty="0">
                <a:solidFill>
                  <a:schemeClr val="accent2">
                    <a:lumMod val="75000"/>
                  </a:schemeClr>
                </a:solidFill>
              </a:rPr>
              <a:t>slim</a:t>
            </a:r>
            <a:r>
              <a:rPr lang="en-US" b="1" dirty="0">
                <a:solidFill>
                  <a:schemeClr val="accent2">
                    <a:lumMod val="75000"/>
                  </a:schemeClr>
                </a:solidFill>
              </a:rPr>
              <a:t> are both the opposite of </a:t>
            </a:r>
            <a:r>
              <a:rPr lang="en-US" b="1" u="sng" dirty="0">
                <a:solidFill>
                  <a:schemeClr val="accent2">
                    <a:lumMod val="75000"/>
                  </a:schemeClr>
                </a:solidFill>
              </a:rPr>
              <a:t>fat</a:t>
            </a:r>
            <a:r>
              <a:rPr lang="en-US" b="1" dirty="0">
                <a:solidFill>
                  <a:schemeClr val="accent2">
                    <a:lumMod val="75000"/>
                  </a:schemeClr>
                </a:solidFill>
              </a:rPr>
              <a:t>, but slim = thin in an attractive way.</a:t>
            </a:r>
          </a:p>
          <a:p>
            <a:pPr marL="0" indent="0">
              <a:buNone/>
            </a:pPr>
            <a:endParaRPr lang="en-US" dirty="0"/>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xmlns="" id="{664A539D-1275-C797-8306-5CEF3F845B3D}"/>
              </a:ext>
            </a:extLst>
          </p:cNvPr>
          <p:cNvPicPr>
            <a:picLocks noChangeAspect="1"/>
          </p:cNvPicPr>
          <p:nvPr/>
        </p:nvPicPr>
        <p:blipFill>
          <a:blip r:embed="rId5"/>
          <a:stretch>
            <a:fillRect/>
          </a:stretch>
        </p:blipFill>
        <p:spPr>
          <a:xfrm>
            <a:off x="7823334" y="0"/>
            <a:ext cx="4368666" cy="3637722"/>
          </a:xfrm>
          <a:prstGeom prst="rect">
            <a:avLst/>
          </a:prstGeom>
        </p:spPr>
      </p:pic>
      <p:sp>
        <p:nvSpPr>
          <p:cNvPr id="6" name="TextBox 5">
            <a:extLst>
              <a:ext uri="{FF2B5EF4-FFF2-40B4-BE49-F238E27FC236}">
                <a16:creationId xmlns:a16="http://schemas.microsoft.com/office/drawing/2014/main" xmlns="" id="{ECAE8A76-723A-0C99-CBE8-EF82B6572A34}"/>
              </a:ext>
            </a:extLst>
          </p:cNvPr>
          <p:cNvSpPr txBox="1"/>
          <p:nvPr/>
        </p:nvSpPr>
        <p:spPr>
          <a:xfrm>
            <a:off x="530087" y="1396520"/>
            <a:ext cx="402674" cy="523220"/>
          </a:xfrm>
          <a:prstGeom prst="rect">
            <a:avLst/>
          </a:prstGeom>
          <a:noFill/>
        </p:spPr>
        <p:txBody>
          <a:bodyPr wrap="none" rtlCol="0">
            <a:spAutoFit/>
          </a:bodyPr>
          <a:lstStyle/>
          <a:p>
            <a:r>
              <a:rPr lang="en-US" sz="2800" b="1" dirty="0">
                <a:solidFill>
                  <a:schemeClr val="accent2">
                    <a:lumMod val="75000"/>
                  </a:schemeClr>
                </a:solidFill>
              </a:rPr>
              <a:t>A</a:t>
            </a:r>
          </a:p>
        </p:txBody>
      </p:sp>
      <p:sp>
        <p:nvSpPr>
          <p:cNvPr id="7" name="TextBox 6">
            <a:extLst>
              <a:ext uri="{FF2B5EF4-FFF2-40B4-BE49-F238E27FC236}">
                <a16:creationId xmlns:a16="http://schemas.microsoft.com/office/drawing/2014/main" xmlns="" id="{AE586C63-CD21-9CA8-C7AC-042D95519C83}"/>
              </a:ext>
            </a:extLst>
          </p:cNvPr>
          <p:cNvSpPr txBox="1"/>
          <p:nvPr/>
        </p:nvSpPr>
        <p:spPr>
          <a:xfrm>
            <a:off x="532418" y="1895351"/>
            <a:ext cx="375424" cy="523220"/>
          </a:xfrm>
          <a:prstGeom prst="rect">
            <a:avLst/>
          </a:prstGeom>
          <a:noFill/>
        </p:spPr>
        <p:txBody>
          <a:bodyPr wrap="none" rtlCol="0">
            <a:spAutoFit/>
          </a:bodyPr>
          <a:lstStyle/>
          <a:p>
            <a:r>
              <a:rPr lang="en-US" sz="2800" b="1" dirty="0">
                <a:solidFill>
                  <a:schemeClr val="accent2">
                    <a:lumMod val="75000"/>
                  </a:schemeClr>
                </a:solidFill>
              </a:rPr>
              <a:t>C</a:t>
            </a:r>
          </a:p>
        </p:txBody>
      </p:sp>
      <p:sp>
        <p:nvSpPr>
          <p:cNvPr id="8" name="TextBox 7">
            <a:extLst>
              <a:ext uri="{FF2B5EF4-FFF2-40B4-BE49-F238E27FC236}">
                <a16:creationId xmlns:a16="http://schemas.microsoft.com/office/drawing/2014/main" xmlns="" id="{7BC0DE36-E2B9-CAE4-CE74-623608F9DFD0}"/>
              </a:ext>
            </a:extLst>
          </p:cNvPr>
          <p:cNvSpPr txBox="1"/>
          <p:nvPr/>
        </p:nvSpPr>
        <p:spPr>
          <a:xfrm>
            <a:off x="530087" y="2382223"/>
            <a:ext cx="386644" cy="523220"/>
          </a:xfrm>
          <a:prstGeom prst="rect">
            <a:avLst/>
          </a:prstGeom>
          <a:noFill/>
        </p:spPr>
        <p:txBody>
          <a:bodyPr wrap="none" rtlCol="0">
            <a:spAutoFit/>
          </a:bodyPr>
          <a:lstStyle/>
          <a:p>
            <a:r>
              <a:rPr lang="en-US" sz="2800" b="1" dirty="0">
                <a:solidFill>
                  <a:schemeClr val="accent2">
                    <a:lumMod val="75000"/>
                  </a:schemeClr>
                </a:solidFill>
              </a:rPr>
              <a:t>B</a:t>
            </a:r>
          </a:p>
        </p:txBody>
      </p:sp>
      <p:pic>
        <p:nvPicPr>
          <p:cNvPr id="2" name="Audio 1">
            <a:hlinkClick r:id="" action="ppaction://media"/>
            <a:extLst>
              <a:ext uri="{FF2B5EF4-FFF2-40B4-BE49-F238E27FC236}">
                <a16:creationId xmlns:a16="http://schemas.microsoft.com/office/drawing/2014/main" xmlns="" id="{2EABF8AB-ED06-A678-1040-006AD1230A65}"/>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824493869"/>
      </p:ext>
    </p:extLst>
  </p:cSld>
  <p:clrMapOvr>
    <a:masterClrMapping/>
  </p:clrMapOvr>
  <mc:AlternateContent xmlns:mc="http://schemas.openxmlformats.org/markup-compatibility/2006" xmlns:p14="http://schemas.microsoft.com/office/powerpoint/2010/main">
    <mc:Choice Requires="p14">
      <p:transition spd="slow" p14:dur="2000" advTm="77680"/>
    </mc:Choice>
    <mc:Fallback xmlns="">
      <p:transition spd="slow" advTm="77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1000"/>
                                        <p:tgtEl>
                                          <p:spTgt spid="3">
                                            <p:txEl>
                                              <p:pRg st="8" end="8"/>
                                            </p:txEl>
                                          </p:spTgt>
                                        </p:tgtEl>
                                      </p:cBhvr>
                                    </p:animEffect>
                                    <p:anim calcmode="lin" valueType="num">
                                      <p:cBhvr>
                                        <p:cTn id="3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5"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E7CC2A-805C-0DF1-40C0-11AED063989F}"/>
              </a:ext>
            </a:extLst>
          </p:cNvPr>
          <p:cNvSpPr>
            <a:spLocks noGrp="1"/>
          </p:cNvSpPr>
          <p:nvPr>
            <p:ph idx="1"/>
          </p:nvPr>
        </p:nvSpPr>
        <p:spPr>
          <a:xfrm>
            <a:off x="437321" y="304800"/>
            <a:ext cx="11370365" cy="6268278"/>
          </a:xfrm>
        </p:spPr>
        <p:txBody>
          <a:bodyPr>
            <a:normAutofit/>
          </a:bodyPr>
          <a:lstStyle/>
          <a:p>
            <a:pPr marL="0" indent="0">
              <a:buNone/>
            </a:pPr>
            <a:r>
              <a:rPr lang="en-US" b="1" dirty="0">
                <a:solidFill>
                  <a:schemeClr val="accent6">
                    <a:lumMod val="75000"/>
                  </a:schemeClr>
                </a:solidFill>
              </a:rPr>
              <a:t>3. Hair</a:t>
            </a:r>
          </a:p>
          <a:p>
            <a:pPr marL="0" indent="0">
              <a:buNone/>
            </a:pPr>
            <a:r>
              <a:rPr lang="en-US" b="1" dirty="0"/>
              <a:t>Match the sentences and pictures.</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r>
              <a:rPr lang="en-US" sz="2400" b="1" dirty="0"/>
              <a:t>She has fair blonde hair and a ponytail. ____</a:t>
            </a:r>
          </a:p>
          <a:p>
            <a:r>
              <a:rPr lang="en-US" sz="2400" b="1" dirty="0"/>
              <a:t>She has long wavy hair. ____</a:t>
            </a:r>
          </a:p>
          <a:p>
            <a:r>
              <a:rPr lang="en-US" sz="2400" b="1" dirty="0"/>
              <a:t>He has grey hair and a beard. ____</a:t>
            </a:r>
          </a:p>
          <a:p>
            <a:r>
              <a:rPr lang="en-US" sz="2400" b="1" dirty="0"/>
              <a:t>She has short brown curly hair. ____</a:t>
            </a:r>
          </a:p>
          <a:p>
            <a:r>
              <a:rPr lang="en-US" sz="2400" b="1" dirty="0"/>
              <a:t>She has red shoulder-length hair. ____</a:t>
            </a:r>
          </a:p>
          <a:p>
            <a:r>
              <a:rPr lang="en-US" sz="2400" b="1" dirty="0"/>
              <a:t>He’s bald and has a moustache. ____</a:t>
            </a:r>
          </a:p>
          <a:p>
            <a:r>
              <a:rPr lang="en-US" sz="2400" b="1" dirty="0"/>
              <a:t>She has straight dark hair and a fringe. ____</a:t>
            </a:r>
          </a:p>
          <a:p>
            <a:pPr marL="0" indent="0">
              <a:buNone/>
            </a:pPr>
            <a:endParaRPr lang="en-US" b="1" dirty="0"/>
          </a:p>
          <a:p>
            <a:pPr marL="0" indent="0">
              <a:buNone/>
            </a:pPr>
            <a:endParaRPr lang="en-US" b="1" dirty="0"/>
          </a:p>
          <a:p>
            <a:pPr marL="0" indent="0">
              <a:buNone/>
            </a:pPr>
            <a:endParaRPr lang="en-US" dirty="0"/>
          </a:p>
        </p:txBody>
      </p:sp>
      <p:pic>
        <p:nvPicPr>
          <p:cNvPr id="5" name="Picture 4">
            <a:extLst>
              <a:ext uri="{FF2B5EF4-FFF2-40B4-BE49-F238E27FC236}">
                <a16:creationId xmlns:a16="http://schemas.microsoft.com/office/drawing/2014/main" xmlns="" id="{869EB381-2E10-D3EB-BF4F-2DC3FCAACB50}"/>
              </a:ext>
            </a:extLst>
          </p:cNvPr>
          <p:cNvPicPr>
            <a:picLocks noChangeAspect="1"/>
          </p:cNvPicPr>
          <p:nvPr/>
        </p:nvPicPr>
        <p:blipFill>
          <a:blip r:embed="rId5"/>
          <a:stretch>
            <a:fillRect/>
          </a:stretch>
        </p:blipFill>
        <p:spPr>
          <a:xfrm>
            <a:off x="437321" y="1470461"/>
            <a:ext cx="5685183" cy="1591851"/>
          </a:xfrm>
          <a:prstGeom prst="rect">
            <a:avLst/>
          </a:prstGeom>
        </p:spPr>
      </p:pic>
      <p:pic>
        <p:nvPicPr>
          <p:cNvPr id="7" name="Picture 6">
            <a:extLst>
              <a:ext uri="{FF2B5EF4-FFF2-40B4-BE49-F238E27FC236}">
                <a16:creationId xmlns:a16="http://schemas.microsoft.com/office/drawing/2014/main" xmlns="" id="{5F6A1E00-845D-3E03-879B-1375609C0454}"/>
              </a:ext>
            </a:extLst>
          </p:cNvPr>
          <p:cNvPicPr>
            <a:picLocks noChangeAspect="1"/>
          </p:cNvPicPr>
          <p:nvPr/>
        </p:nvPicPr>
        <p:blipFill>
          <a:blip r:embed="rId6"/>
          <a:stretch>
            <a:fillRect/>
          </a:stretch>
        </p:blipFill>
        <p:spPr>
          <a:xfrm>
            <a:off x="6440557" y="1470461"/>
            <a:ext cx="4227443" cy="1591851"/>
          </a:xfrm>
          <a:prstGeom prst="rect">
            <a:avLst/>
          </a:prstGeom>
        </p:spPr>
      </p:pic>
      <p:sp>
        <p:nvSpPr>
          <p:cNvPr id="8" name="TextBox 7">
            <a:extLst>
              <a:ext uri="{FF2B5EF4-FFF2-40B4-BE49-F238E27FC236}">
                <a16:creationId xmlns:a16="http://schemas.microsoft.com/office/drawing/2014/main" xmlns="" id="{A5FF4A10-B2EF-2774-5945-FCBF47619373}"/>
              </a:ext>
            </a:extLst>
          </p:cNvPr>
          <p:cNvSpPr txBox="1"/>
          <p:nvPr/>
        </p:nvSpPr>
        <p:spPr>
          <a:xfrm>
            <a:off x="5937772" y="3254273"/>
            <a:ext cx="359394" cy="523220"/>
          </a:xfrm>
          <a:prstGeom prst="rect">
            <a:avLst/>
          </a:prstGeom>
          <a:noFill/>
        </p:spPr>
        <p:txBody>
          <a:bodyPr wrap="none" rtlCol="0">
            <a:spAutoFit/>
          </a:bodyPr>
          <a:lstStyle/>
          <a:p>
            <a:r>
              <a:rPr lang="en-US" sz="2800" b="1" dirty="0">
                <a:solidFill>
                  <a:schemeClr val="accent2">
                    <a:lumMod val="75000"/>
                  </a:schemeClr>
                </a:solidFill>
              </a:rPr>
              <a:t>E</a:t>
            </a:r>
          </a:p>
        </p:txBody>
      </p:sp>
      <p:sp>
        <p:nvSpPr>
          <p:cNvPr id="9" name="TextBox 8">
            <a:extLst>
              <a:ext uri="{FF2B5EF4-FFF2-40B4-BE49-F238E27FC236}">
                <a16:creationId xmlns:a16="http://schemas.microsoft.com/office/drawing/2014/main" xmlns="" id="{A48A8CE0-1728-53E0-9DEF-729401D7A8A7}"/>
              </a:ext>
            </a:extLst>
          </p:cNvPr>
          <p:cNvSpPr txBox="1"/>
          <p:nvPr/>
        </p:nvSpPr>
        <p:spPr>
          <a:xfrm>
            <a:off x="3797546" y="3704753"/>
            <a:ext cx="402674" cy="523220"/>
          </a:xfrm>
          <a:prstGeom prst="rect">
            <a:avLst/>
          </a:prstGeom>
          <a:noFill/>
        </p:spPr>
        <p:txBody>
          <a:bodyPr wrap="none" rtlCol="0">
            <a:spAutoFit/>
          </a:bodyPr>
          <a:lstStyle/>
          <a:p>
            <a:r>
              <a:rPr lang="en-US" sz="2800" b="1" dirty="0">
                <a:solidFill>
                  <a:schemeClr val="accent2">
                    <a:lumMod val="75000"/>
                  </a:schemeClr>
                </a:solidFill>
              </a:rPr>
              <a:t>A</a:t>
            </a:r>
          </a:p>
        </p:txBody>
      </p:sp>
      <p:sp>
        <p:nvSpPr>
          <p:cNvPr id="10" name="TextBox 9">
            <a:extLst>
              <a:ext uri="{FF2B5EF4-FFF2-40B4-BE49-F238E27FC236}">
                <a16:creationId xmlns:a16="http://schemas.microsoft.com/office/drawing/2014/main" xmlns="" id="{5906E554-30AF-0B7C-2628-01D556F4ECF9}"/>
              </a:ext>
            </a:extLst>
          </p:cNvPr>
          <p:cNvSpPr txBox="1"/>
          <p:nvPr/>
        </p:nvSpPr>
        <p:spPr>
          <a:xfrm>
            <a:off x="4572045" y="4227973"/>
            <a:ext cx="413896" cy="523220"/>
          </a:xfrm>
          <a:prstGeom prst="rect">
            <a:avLst/>
          </a:prstGeom>
          <a:noFill/>
        </p:spPr>
        <p:txBody>
          <a:bodyPr wrap="none" rtlCol="0">
            <a:spAutoFit/>
          </a:bodyPr>
          <a:lstStyle/>
          <a:p>
            <a:r>
              <a:rPr lang="en-US" sz="2800" b="1" dirty="0">
                <a:solidFill>
                  <a:schemeClr val="accent2">
                    <a:lumMod val="75000"/>
                  </a:schemeClr>
                </a:solidFill>
              </a:rPr>
              <a:t>G</a:t>
            </a:r>
          </a:p>
        </p:txBody>
      </p:sp>
      <p:sp>
        <p:nvSpPr>
          <p:cNvPr id="11" name="TextBox 10">
            <a:extLst>
              <a:ext uri="{FF2B5EF4-FFF2-40B4-BE49-F238E27FC236}">
                <a16:creationId xmlns:a16="http://schemas.microsoft.com/office/drawing/2014/main" xmlns="" id="{5FE1D588-F67D-D29C-D3F4-6761AECFC87C}"/>
              </a:ext>
            </a:extLst>
          </p:cNvPr>
          <p:cNvSpPr txBox="1"/>
          <p:nvPr/>
        </p:nvSpPr>
        <p:spPr>
          <a:xfrm>
            <a:off x="4821133" y="4619442"/>
            <a:ext cx="386644" cy="523220"/>
          </a:xfrm>
          <a:prstGeom prst="rect">
            <a:avLst/>
          </a:prstGeom>
          <a:noFill/>
        </p:spPr>
        <p:txBody>
          <a:bodyPr wrap="none" rtlCol="0">
            <a:spAutoFit/>
          </a:bodyPr>
          <a:lstStyle/>
          <a:p>
            <a:r>
              <a:rPr lang="en-US" sz="2800" b="1" dirty="0">
                <a:solidFill>
                  <a:schemeClr val="accent2">
                    <a:lumMod val="75000"/>
                  </a:schemeClr>
                </a:solidFill>
              </a:rPr>
              <a:t>B</a:t>
            </a:r>
          </a:p>
        </p:txBody>
      </p:sp>
      <p:sp>
        <p:nvSpPr>
          <p:cNvPr id="12" name="TextBox 11">
            <a:extLst>
              <a:ext uri="{FF2B5EF4-FFF2-40B4-BE49-F238E27FC236}">
                <a16:creationId xmlns:a16="http://schemas.microsoft.com/office/drawing/2014/main" xmlns="" id="{CF2D822F-6146-2066-8733-65797350E370}"/>
              </a:ext>
            </a:extLst>
          </p:cNvPr>
          <p:cNvSpPr txBox="1"/>
          <p:nvPr/>
        </p:nvSpPr>
        <p:spPr>
          <a:xfrm>
            <a:off x="5043343" y="5021500"/>
            <a:ext cx="375424" cy="523220"/>
          </a:xfrm>
          <a:prstGeom prst="rect">
            <a:avLst/>
          </a:prstGeom>
          <a:noFill/>
        </p:spPr>
        <p:txBody>
          <a:bodyPr wrap="none" rtlCol="0">
            <a:spAutoFit/>
          </a:bodyPr>
          <a:lstStyle/>
          <a:p>
            <a:r>
              <a:rPr lang="en-US" sz="2800" b="1" dirty="0">
                <a:solidFill>
                  <a:schemeClr val="accent2">
                    <a:lumMod val="75000"/>
                  </a:schemeClr>
                </a:solidFill>
              </a:rPr>
              <a:t>C</a:t>
            </a:r>
          </a:p>
        </p:txBody>
      </p:sp>
      <p:sp>
        <p:nvSpPr>
          <p:cNvPr id="13" name="TextBox 12">
            <a:extLst>
              <a:ext uri="{FF2B5EF4-FFF2-40B4-BE49-F238E27FC236}">
                <a16:creationId xmlns:a16="http://schemas.microsoft.com/office/drawing/2014/main" xmlns="" id="{729612C0-D607-E953-4E5B-01ADADD5FF3E}"/>
              </a:ext>
            </a:extLst>
          </p:cNvPr>
          <p:cNvSpPr txBox="1"/>
          <p:nvPr/>
        </p:nvSpPr>
        <p:spPr>
          <a:xfrm>
            <a:off x="4917027" y="5542057"/>
            <a:ext cx="359394" cy="523220"/>
          </a:xfrm>
          <a:prstGeom prst="rect">
            <a:avLst/>
          </a:prstGeom>
          <a:noFill/>
        </p:spPr>
        <p:txBody>
          <a:bodyPr wrap="none" rtlCol="0">
            <a:spAutoFit/>
          </a:bodyPr>
          <a:lstStyle/>
          <a:p>
            <a:r>
              <a:rPr lang="en-US" sz="2800" b="1" dirty="0">
                <a:solidFill>
                  <a:schemeClr val="accent2">
                    <a:lumMod val="75000"/>
                  </a:schemeClr>
                </a:solidFill>
              </a:rPr>
              <a:t>F</a:t>
            </a:r>
          </a:p>
        </p:txBody>
      </p:sp>
      <p:sp>
        <p:nvSpPr>
          <p:cNvPr id="14" name="TextBox 13">
            <a:extLst>
              <a:ext uri="{FF2B5EF4-FFF2-40B4-BE49-F238E27FC236}">
                <a16:creationId xmlns:a16="http://schemas.microsoft.com/office/drawing/2014/main" xmlns="" id="{368F75B6-F834-E0CE-3C7E-4834018EC8B4}"/>
              </a:ext>
            </a:extLst>
          </p:cNvPr>
          <p:cNvSpPr txBox="1"/>
          <p:nvPr/>
        </p:nvSpPr>
        <p:spPr>
          <a:xfrm>
            <a:off x="5791998" y="5947586"/>
            <a:ext cx="410690" cy="523220"/>
          </a:xfrm>
          <a:prstGeom prst="rect">
            <a:avLst/>
          </a:prstGeom>
          <a:noFill/>
        </p:spPr>
        <p:txBody>
          <a:bodyPr wrap="none" rtlCol="0">
            <a:spAutoFit/>
          </a:bodyPr>
          <a:lstStyle/>
          <a:p>
            <a:r>
              <a:rPr lang="en-US" sz="2800" b="1" dirty="0">
                <a:solidFill>
                  <a:schemeClr val="accent2">
                    <a:lumMod val="75000"/>
                  </a:schemeClr>
                </a:solidFill>
              </a:rPr>
              <a:t>D</a:t>
            </a:r>
          </a:p>
        </p:txBody>
      </p:sp>
      <p:pic>
        <p:nvPicPr>
          <p:cNvPr id="2" name="Audio 1">
            <a:hlinkClick r:id="" action="ppaction://media"/>
            <a:extLst>
              <a:ext uri="{FF2B5EF4-FFF2-40B4-BE49-F238E27FC236}">
                <a16:creationId xmlns:a16="http://schemas.microsoft.com/office/drawing/2014/main" xmlns="" id="{982664FA-5D70-E967-5B1B-5E809417C0A9}"/>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45797923"/>
      </p:ext>
    </p:extLst>
  </p:cSld>
  <p:clrMapOvr>
    <a:masterClrMapping/>
  </p:clrMapOvr>
  <mc:AlternateContent xmlns:mc="http://schemas.openxmlformats.org/markup-compatibility/2006" xmlns:p14="http://schemas.microsoft.com/office/powerpoint/2010/main">
    <mc:Choice Requires="p14">
      <p:transition spd="slow" p14:dur="2000" advTm="101503"/>
    </mc:Choice>
    <mc:Fallback xmlns="">
      <p:transition spd="slow" advTm="101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5"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A63F9ED-B748-2AE3-9154-7A75F9998A6D}"/>
              </a:ext>
            </a:extLst>
          </p:cNvPr>
          <p:cNvSpPr>
            <a:spLocks noGrp="1"/>
          </p:cNvSpPr>
          <p:nvPr>
            <p:ph idx="1"/>
          </p:nvPr>
        </p:nvSpPr>
        <p:spPr>
          <a:xfrm>
            <a:off x="159027" y="212036"/>
            <a:ext cx="11887200" cy="6228522"/>
          </a:xfrm>
        </p:spPr>
        <p:txBody>
          <a:bodyPr>
            <a:normAutofit fontScale="92500" lnSpcReduction="10000"/>
          </a:bodyPr>
          <a:lstStyle/>
          <a:p>
            <a:pPr marL="0" indent="0">
              <a:buNone/>
            </a:pPr>
            <a:r>
              <a:rPr lang="en-US" b="1" dirty="0">
                <a:solidFill>
                  <a:schemeClr val="accent6">
                    <a:lumMod val="75000"/>
                  </a:schemeClr>
                </a:solidFill>
              </a:rPr>
              <a:t>4. General adjectives</a:t>
            </a:r>
          </a:p>
          <a:p>
            <a:pPr marL="0" indent="0">
              <a:buNone/>
            </a:pPr>
            <a:r>
              <a:rPr lang="en-US" b="1" dirty="0"/>
              <a:t>Are these adjectives (+) or (-)? Are they used for men, women, or both? Write M, W, or B.</a:t>
            </a:r>
          </a:p>
          <a:p>
            <a:pPr>
              <a:lnSpc>
                <a:spcPct val="150000"/>
              </a:lnSpc>
            </a:pPr>
            <a:r>
              <a:rPr lang="en-US" b="1" dirty="0"/>
              <a:t>attractive 		____ 	____</a:t>
            </a:r>
          </a:p>
          <a:p>
            <a:pPr>
              <a:lnSpc>
                <a:spcPct val="150000"/>
              </a:lnSpc>
            </a:pPr>
            <a:r>
              <a:rPr lang="en-US" b="1" dirty="0"/>
              <a:t>beautiful 		____ 	____</a:t>
            </a:r>
          </a:p>
          <a:p>
            <a:pPr>
              <a:lnSpc>
                <a:spcPct val="150000"/>
              </a:lnSpc>
            </a:pPr>
            <a:r>
              <a:rPr lang="en-US" b="1" dirty="0"/>
              <a:t>good-looking 	____ 	</a:t>
            </a:r>
            <a:r>
              <a:rPr lang="en-US" dirty="0"/>
              <a:t>____</a:t>
            </a:r>
          </a:p>
          <a:p>
            <a:pPr>
              <a:lnSpc>
                <a:spcPct val="150000"/>
              </a:lnSpc>
            </a:pPr>
            <a:r>
              <a:rPr lang="en-US" b="1" dirty="0"/>
              <a:t>handsome 		____ 	____</a:t>
            </a:r>
          </a:p>
          <a:p>
            <a:pPr>
              <a:lnSpc>
                <a:spcPct val="150000"/>
              </a:lnSpc>
            </a:pPr>
            <a:r>
              <a:rPr lang="en-US" b="1" dirty="0"/>
              <a:t>plain			____ 	____</a:t>
            </a:r>
          </a:p>
          <a:p>
            <a:pPr>
              <a:lnSpc>
                <a:spcPct val="150000"/>
              </a:lnSpc>
            </a:pPr>
            <a:r>
              <a:rPr lang="en-US" b="1" dirty="0"/>
              <a:t>pretty 		____ 	____</a:t>
            </a:r>
          </a:p>
          <a:p>
            <a:pPr>
              <a:lnSpc>
                <a:spcPct val="150000"/>
              </a:lnSpc>
            </a:pPr>
            <a:r>
              <a:rPr lang="en-US" b="1" dirty="0"/>
              <a:t>ugly 			____ 	____</a:t>
            </a:r>
          </a:p>
          <a:p>
            <a:pPr marL="0" indent="0">
              <a:lnSpc>
                <a:spcPct val="150000"/>
              </a:lnSpc>
              <a:buNone/>
            </a:pPr>
            <a:endParaRPr lang="en-US" b="1" dirty="0"/>
          </a:p>
          <a:p>
            <a:pPr marL="0" indent="0">
              <a:buNone/>
            </a:pPr>
            <a:endParaRPr lang="en-US" dirty="0"/>
          </a:p>
        </p:txBody>
      </p:sp>
      <p:sp>
        <p:nvSpPr>
          <p:cNvPr id="4" name="TextBox 3">
            <a:extLst>
              <a:ext uri="{FF2B5EF4-FFF2-40B4-BE49-F238E27FC236}">
                <a16:creationId xmlns:a16="http://schemas.microsoft.com/office/drawing/2014/main" xmlns="" id="{108D990C-B223-EB94-FB26-81822941FF76}"/>
              </a:ext>
            </a:extLst>
          </p:cNvPr>
          <p:cNvSpPr txBox="1"/>
          <p:nvPr/>
        </p:nvSpPr>
        <p:spPr>
          <a:xfrm>
            <a:off x="3127513" y="1444487"/>
            <a:ext cx="389850" cy="584775"/>
          </a:xfrm>
          <a:prstGeom prst="rect">
            <a:avLst/>
          </a:prstGeom>
          <a:noFill/>
        </p:spPr>
        <p:txBody>
          <a:bodyPr wrap="none" rtlCol="0">
            <a:spAutoFit/>
          </a:bodyPr>
          <a:lstStyle/>
          <a:p>
            <a:r>
              <a:rPr lang="en-US" sz="3200" b="1" dirty="0">
                <a:solidFill>
                  <a:schemeClr val="accent2">
                    <a:lumMod val="75000"/>
                  </a:schemeClr>
                </a:solidFill>
              </a:rPr>
              <a:t>+</a:t>
            </a:r>
          </a:p>
        </p:txBody>
      </p:sp>
      <p:sp>
        <p:nvSpPr>
          <p:cNvPr id="5" name="TextBox 4">
            <a:extLst>
              <a:ext uri="{FF2B5EF4-FFF2-40B4-BE49-F238E27FC236}">
                <a16:creationId xmlns:a16="http://schemas.microsoft.com/office/drawing/2014/main" xmlns="" id="{59E946BB-A313-2E20-808F-3DDA11FB9807}"/>
              </a:ext>
            </a:extLst>
          </p:cNvPr>
          <p:cNvSpPr txBox="1"/>
          <p:nvPr/>
        </p:nvSpPr>
        <p:spPr>
          <a:xfrm>
            <a:off x="4035287" y="1444487"/>
            <a:ext cx="415498" cy="584775"/>
          </a:xfrm>
          <a:prstGeom prst="rect">
            <a:avLst/>
          </a:prstGeom>
          <a:noFill/>
        </p:spPr>
        <p:txBody>
          <a:bodyPr wrap="none" rtlCol="0">
            <a:spAutoFit/>
          </a:bodyPr>
          <a:lstStyle/>
          <a:p>
            <a:r>
              <a:rPr lang="en-US" sz="3200" b="1" dirty="0">
                <a:solidFill>
                  <a:schemeClr val="accent2">
                    <a:lumMod val="75000"/>
                  </a:schemeClr>
                </a:solidFill>
              </a:rPr>
              <a:t>B</a:t>
            </a:r>
          </a:p>
        </p:txBody>
      </p:sp>
      <p:sp>
        <p:nvSpPr>
          <p:cNvPr id="6" name="TextBox 5">
            <a:extLst>
              <a:ext uri="{FF2B5EF4-FFF2-40B4-BE49-F238E27FC236}">
                <a16:creationId xmlns:a16="http://schemas.microsoft.com/office/drawing/2014/main" xmlns="" id="{D2AEDF0B-15FE-4196-147B-6209758A588C}"/>
              </a:ext>
            </a:extLst>
          </p:cNvPr>
          <p:cNvSpPr txBox="1"/>
          <p:nvPr/>
        </p:nvSpPr>
        <p:spPr>
          <a:xfrm>
            <a:off x="3127513" y="2153478"/>
            <a:ext cx="389850" cy="584775"/>
          </a:xfrm>
          <a:prstGeom prst="rect">
            <a:avLst/>
          </a:prstGeom>
          <a:noFill/>
        </p:spPr>
        <p:txBody>
          <a:bodyPr wrap="none" rtlCol="0">
            <a:spAutoFit/>
          </a:bodyPr>
          <a:lstStyle/>
          <a:p>
            <a:r>
              <a:rPr lang="en-US" sz="3200" b="1" dirty="0">
                <a:solidFill>
                  <a:schemeClr val="accent2">
                    <a:lumMod val="75000"/>
                  </a:schemeClr>
                </a:solidFill>
              </a:rPr>
              <a:t>+</a:t>
            </a:r>
          </a:p>
        </p:txBody>
      </p:sp>
      <p:sp>
        <p:nvSpPr>
          <p:cNvPr id="7" name="TextBox 6">
            <a:extLst>
              <a:ext uri="{FF2B5EF4-FFF2-40B4-BE49-F238E27FC236}">
                <a16:creationId xmlns:a16="http://schemas.microsoft.com/office/drawing/2014/main" xmlns="" id="{E6C8A3DF-9689-C17A-5A17-9072755C6E98}"/>
              </a:ext>
            </a:extLst>
          </p:cNvPr>
          <p:cNvSpPr txBox="1"/>
          <p:nvPr/>
        </p:nvSpPr>
        <p:spPr>
          <a:xfrm>
            <a:off x="4035287" y="2052454"/>
            <a:ext cx="556563" cy="584775"/>
          </a:xfrm>
          <a:prstGeom prst="rect">
            <a:avLst/>
          </a:prstGeom>
          <a:noFill/>
        </p:spPr>
        <p:txBody>
          <a:bodyPr wrap="none" rtlCol="0">
            <a:spAutoFit/>
          </a:bodyPr>
          <a:lstStyle/>
          <a:p>
            <a:r>
              <a:rPr lang="en-US" sz="3200" b="1" dirty="0">
                <a:solidFill>
                  <a:schemeClr val="accent2">
                    <a:lumMod val="75000"/>
                  </a:schemeClr>
                </a:solidFill>
              </a:rPr>
              <a:t>W</a:t>
            </a:r>
          </a:p>
        </p:txBody>
      </p:sp>
      <p:sp>
        <p:nvSpPr>
          <p:cNvPr id="8" name="TextBox 7">
            <a:extLst>
              <a:ext uri="{FF2B5EF4-FFF2-40B4-BE49-F238E27FC236}">
                <a16:creationId xmlns:a16="http://schemas.microsoft.com/office/drawing/2014/main" xmlns="" id="{74B2E2E5-DCE5-3112-4353-63E0808CEAD1}"/>
              </a:ext>
            </a:extLst>
          </p:cNvPr>
          <p:cNvSpPr txBox="1"/>
          <p:nvPr/>
        </p:nvSpPr>
        <p:spPr>
          <a:xfrm>
            <a:off x="3127513" y="2844225"/>
            <a:ext cx="389850" cy="584775"/>
          </a:xfrm>
          <a:prstGeom prst="rect">
            <a:avLst/>
          </a:prstGeom>
          <a:noFill/>
        </p:spPr>
        <p:txBody>
          <a:bodyPr wrap="none" rtlCol="0">
            <a:spAutoFit/>
          </a:bodyPr>
          <a:lstStyle/>
          <a:p>
            <a:r>
              <a:rPr lang="en-US" sz="3200" b="1" dirty="0">
                <a:solidFill>
                  <a:schemeClr val="accent2">
                    <a:lumMod val="75000"/>
                  </a:schemeClr>
                </a:solidFill>
              </a:rPr>
              <a:t>+</a:t>
            </a:r>
          </a:p>
        </p:txBody>
      </p:sp>
      <p:sp>
        <p:nvSpPr>
          <p:cNvPr id="9" name="TextBox 8">
            <a:extLst>
              <a:ext uri="{FF2B5EF4-FFF2-40B4-BE49-F238E27FC236}">
                <a16:creationId xmlns:a16="http://schemas.microsoft.com/office/drawing/2014/main" xmlns="" id="{142F4F18-BAF1-0418-E97C-5084797D921E}"/>
              </a:ext>
            </a:extLst>
          </p:cNvPr>
          <p:cNvSpPr txBox="1"/>
          <p:nvPr/>
        </p:nvSpPr>
        <p:spPr>
          <a:xfrm>
            <a:off x="4035287" y="2816088"/>
            <a:ext cx="415498" cy="584775"/>
          </a:xfrm>
          <a:prstGeom prst="rect">
            <a:avLst/>
          </a:prstGeom>
          <a:noFill/>
        </p:spPr>
        <p:txBody>
          <a:bodyPr wrap="none" rtlCol="0">
            <a:spAutoFit/>
          </a:bodyPr>
          <a:lstStyle/>
          <a:p>
            <a:r>
              <a:rPr lang="en-US" sz="3200" b="1" dirty="0">
                <a:solidFill>
                  <a:schemeClr val="accent2">
                    <a:lumMod val="75000"/>
                  </a:schemeClr>
                </a:solidFill>
              </a:rPr>
              <a:t>B</a:t>
            </a:r>
          </a:p>
        </p:txBody>
      </p:sp>
      <p:sp>
        <p:nvSpPr>
          <p:cNvPr id="10" name="TextBox 9">
            <a:extLst>
              <a:ext uri="{FF2B5EF4-FFF2-40B4-BE49-F238E27FC236}">
                <a16:creationId xmlns:a16="http://schemas.microsoft.com/office/drawing/2014/main" xmlns="" id="{2225E1B2-814A-1998-D6FD-5CD9D45358E0}"/>
              </a:ext>
            </a:extLst>
          </p:cNvPr>
          <p:cNvSpPr txBox="1"/>
          <p:nvPr/>
        </p:nvSpPr>
        <p:spPr>
          <a:xfrm>
            <a:off x="4035287" y="4177750"/>
            <a:ext cx="415498" cy="584775"/>
          </a:xfrm>
          <a:prstGeom prst="rect">
            <a:avLst/>
          </a:prstGeom>
          <a:noFill/>
        </p:spPr>
        <p:txBody>
          <a:bodyPr wrap="none" rtlCol="0">
            <a:spAutoFit/>
          </a:bodyPr>
          <a:lstStyle/>
          <a:p>
            <a:r>
              <a:rPr lang="en-US" sz="3200" b="1" dirty="0">
                <a:solidFill>
                  <a:schemeClr val="accent2">
                    <a:lumMod val="75000"/>
                  </a:schemeClr>
                </a:solidFill>
              </a:rPr>
              <a:t>B</a:t>
            </a:r>
          </a:p>
        </p:txBody>
      </p:sp>
      <p:sp>
        <p:nvSpPr>
          <p:cNvPr id="11" name="TextBox 10">
            <a:extLst>
              <a:ext uri="{FF2B5EF4-FFF2-40B4-BE49-F238E27FC236}">
                <a16:creationId xmlns:a16="http://schemas.microsoft.com/office/drawing/2014/main" xmlns="" id="{5A773440-BB4B-E86B-996F-070CBA024C57}"/>
              </a:ext>
            </a:extLst>
          </p:cNvPr>
          <p:cNvSpPr txBox="1"/>
          <p:nvPr/>
        </p:nvSpPr>
        <p:spPr>
          <a:xfrm>
            <a:off x="4000211" y="5549351"/>
            <a:ext cx="415498" cy="584775"/>
          </a:xfrm>
          <a:prstGeom prst="rect">
            <a:avLst/>
          </a:prstGeom>
          <a:noFill/>
        </p:spPr>
        <p:txBody>
          <a:bodyPr wrap="none" rtlCol="0">
            <a:spAutoFit/>
          </a:bodyPr>
          <a:lstStyle/>
          <a:p>
            <a:r>
              <a:rPr lang="en-US" sz="3200" b="1" dirty="0">
                <a:solidFill>
                  <a:schemeClr val="accent2">
                    <a:lumMod val="75000"/>
                  </a:schemeClr>
                </a:solidFill>
              </a:rPr>
              <a:t>B</a:t>
            </a:r>
          </a:p>
        </p:txBody>
      </p:sp>
      <p:sp>
        <p:nvSpPr>
          <p:cNvPr id="12" name="TextBox 11">
            <a:extLst>
              <a:ext uri="{FF2B5EF4-FFF2-40B4-BE49-F238E27FC236}">
                <a16:creationId xmlns:a16="http://schemas.microsoft.com/office/drawing/2014/main" xmlns="" id="{CB79A98A-3C18-7B2B-3FBB-33328CD237EF}"/>
              </a:ext>
            </a:extLst>
          </p:cNvPr>
          <p:cNvSpPr txBox="1"/>
          <p:nvPr/>
        </p:nvSpPr>
        <p:spPr>
          <a:xfrm>
            <a:off x="4035287" y="3481239"/>
            <a:ext cx="543739" cy="584775"/>
          </a:xfrm>
          <a:prstGeom prst="rect">
            <a:avLst/>
          </a:prstGeom>
          <a:noFill/>
        </p:spPr>
        <p:txBody>
          <a:bodyPr wrap="none" rtlCol="0">
            <a:spAutoFit/>
          </a:bodyPr>
          <a:lstStyle/>
          <a:p>
            <a:r>
              <a:rPr lang="en-US" sz="3200" b="1" dirty="0">
                <a:solidFill>
                  <a:schemeClr val="accent2">
                    <a:lumMod val="75000"/>
                  </a:schemeClr>
                </a:solidFill>
              </a:rPr>
              <a:t>M</a:t>
            </a:r>
          </a:p>
        </p:txBody>
      </p:sp>
      <p:sp>
        <p:nvSpPr>
          <p:cNvPr id="13" name="TextBox 12">
            <a:extLst>
              <a:ext uri="{FF2B5EF4-FFF2-40B4-BE49-F238E27FC236}">
                <a16:creationId xmlns:a16="http://schemas.microsoft.com/office/drawing/2014/main" xmlns="" id="{781C9B13-4D19-F573-1A7B-9D721E03DED0}"/>
              </a:ext>
            </a:extLst>
          </p:cNvPr>
          <p:cNvSpPr txBox="1"/>
          <p:nvPr/>
        </p:nvSpPr>
        <p:spPr>
          <a:xfrm>
            <a:off x="4000211" y="4828738"/>
            <a:ext cx="556563" cy="584775"/>
          </a:xfrm>
          <a:prstGeom prst="rect">
            <a:avLst/>
          </a:prstGeom>
          <a:noFill/>
        </p:spPr>
        <p:txBody>
          <a:bodyPr wrap="none" rtlCol="0">
            <a:spAutoFit/>
          </a:bodyPr>
          <a:lstStyle/>
          <a:p>
            <a:r>
              <a:rPr lang="en-US" sz="3200" b="1" dirty="0">
                <a:solidFill>
                  <a:schemeClr val="accent2">
                    <a:lumMod val="75000"/>
                  </a:schemeClr>
                </a:solidFill>
              </a:rPr>
              <a:t>W</a:t>
            </a:r>
          </a:p>
        </p:txBody>
      </p:sp>
      <p:sp>
        <p:nvSpPr>
          <p:cNvPr id="14" name="TextBox 13">
            <a:extLst>
              <a:ext uri="{FF2B5EF4-FFF2-40B4-BE49-F238E27FC236}">
                <a16:creationId xmlns:a16="http://schemas.microsoft.com/office/drawing/2014/main" xmlns="" id="{C87DD83A-DFB3-EE4C-3D2B-2080E58B76A8}"/>
              </a:ext>
            </a:extLst>
          </p:cNvPr>
          <p:cNvSpPr txBox="1"/>
          <p:nvPr/>
        </p:nvSpPr>
        <p:spPr>
          <a:xfrm>
            <a:off x="3130826" y="4828738"/>
            <a:ext cx="389850" cy="584775"/>
          </a:xfrm>
          <a:prstGeom prst="rect">
            <a:avLst/>
          </a:prstGeom>
          <a:noFill/>
        </p:spPr>
        <p:txBody>
          <a:bodyPr wrap="none" rtlCol="0">
            <a:spAutoFit/>
          </a:bodyPr>
          <a:lstStyle/>
          <a:p>
            <a:r>
              <a:rPr lang="en-US" sz="3200" b="1" dirty="0">
                <a:solidFill>
                  <a:schemeClr val="accent2">
                    <a:lumMod val="75000"/>
                  </a:schemeClr>
                </a:solidFill>
              </a:rPr>
              <a:t>+</a:t>
            </a:r>
          </a:p>
        </p:txBody>
      </p:sp>
      <p:sp>
        <p:nvSpPr>
          <p:cNvPr id="15" name="TextBox 14">
            <a:extLst>
              <a:ext uri="{FF2B5EF4-FFF2-40B4-BE49-F238E27FC236}">
                <a16:creationId xmlns:a16="http://schemas.microsoft.com/office/drawing/2014/main" xmlns="" id="{EF077BD0-966E-E6C7-0550-608E8FA53586}"/>
              </a:ext>
            </a:extLst>
          </p:cNvPr>
          <p:cNvSpPr txBox="1"/>
          <p:nvPr/>
        </p:nvSpPr>
        <p:spPr>
          <a:xfrm>
            <a:off x="3136908" y="3451422"/>
            <a:ext cx="389850" cy="584775"/>
          </a:xfrm>
          <a:prstGeom prst="rect">
            <a:avLst/>
          </a:prstGeom>
          <a:noFill/>
        </p:spPr>
        <p:txBody>
          <a:bodyPr wrap="none" rtlCol="0">
            <a:spAutoFit/>
          </a:bodyPr>
          <a:lstStyle/>
          <a:p>
            <a:r>
              <a:rPr lang="en-US" sz="3200" b="1" dirty="0">
                <a:solidFill>
                  <a:schemeClr val="accent2">
                    <a:lumMod val="75000"/>
                  </a:schemeClr>
                </a:solidFill>
              </a:rPr>
              <a:t>+</a:t>
            </a:r>
          </a:p>
        </p:txBody>
      </p:sp>
      <p:sp>
        <p:nvSpPr>
          <p:cNvPr id="16" name="TextBox 15">
            <a:extLst>
              <a:ext uri="{FF2B5EF4-FFF2-40B4-BE49-F238E27FC236}">
                <a16:creationId xmlns:a16="http://schemas.microsoft.com/office/drawing/2014/main" xmlns="" id="{6BC5E59B-8C50-66AE-D6E6-DFBDD8894D7D}"/>
              </a:ext>
            </a:extLst>
          </p:cNvPr>
          <p:cNvSpPr txBox="1"/>
          <p:nvPr/>
        </p:nvSpPr>
        <p:spPr>
          <a:xfrm>
            <a:off x="3136908" y="4133908"/>
            <a:ext cx="556562" cy="707886"/>
          </a:xfrm>
          <a:prstGeom prst="rect">
            <a:avLst/>
          </a:prstGeom>
          <a:noFill/>
        </p:spPr>
        <p:txBody>
          <a:bodyPr wrap="square" rtlCol="0">
            <a:spAutoFit/>
          </a:bodyPr>
          <a:lstStyle/>
          <a:p>
            <a:r>
              <a:rPr lang="en-US" sz="4000" b="1" dirty="0">
                <a:solidFill>
                  <a:schemeClr val="accent2">
                    <a:lumMod val="75000"/>
                  </a:schemeClr>
                </a:solidFill>
              </a:rPr>
              <a:t>-</a:t>
            </a:r>
            <a:endParaRPr lang="en-US" sz="3200" b="1" dirty="0">
              <a:solidFill>
                <a:schemeClr val="accent2">
                  <a:lumMod val="75000"/>
                </a:schemeClr>
              </a:solidFill>
            </a:endParaRPr>
          </a:p>
        </p:txBody>
      </p:sp>
      <p:sp>
        <p:nvSpPr>
          <p:cNvPr id="17" name="TextBox 16">
            <a:extLst>
              <a:ext uri="{FF2B5EF4-FFF2-40B4-BE49-F238E27FC236}">
                <a16:creationId xmlns:a16="http://schemas.microsoft.com/office/drawing/2014/main" xmlns="" id="{6FC55295-E9DE-CB1E-B2D1-2FF4355B4D94}"/>
              </a:ext>
            </a:extLst>
          </p:cNvPr>
          <p:cNvSpPr txBox="1"/>
          <p:nvPr/>
        </p:nvSpPr>
        <p:spPr>
          <a:xfrm>
            <a:off x="3136908" y="5487795"/>
            <a:ext cx="556562" cy="707886"/>
          </a:xfrm>
          <a:prstGeom prst="rect">
            <a:avLst/>
          </a:prstGeom>
          <a:noFill/>
        </p:spPr>
        <p:txBody>
          <a:bodyPr wrap="square" rtlCol="0">
            <a:spAutoFit/>
          </a:bodyPr>
          <a:lstStyle/>
          <a:p>
            <a:r>
              <a:rPr lang="en-US" sz="4000" b="1" dirty="0">
                <a:solidFill>
                  <a:schemeClr val="accent2">
                    <a:lumMod val="75000"/>
                  </a:schemeClr>
                </a:solidFill>
              </a:rPr>
              <a:t>-</a:t>
            </a:r>
            <a:endParaRPr lang="en-US" sz="3200" b="1" dirty="0">
              <a:solidFill>
                <a:schemeClr val="accent2">
                  <a:lumMod val="75000"/>
                </a:schemeClr>
              </a:solidFill>
            </a:endParaRPr>
          </a:p>
        </p:txBody>
      </p:sp>
      <p:sp>
        <p:nvSpPr>
          <p:cNvPr id="18" name="TextBox 17">
            <a:extLst>
              <a:ext uri="{FF2B5EF4-FFF2-40B4-BE49-F238E27FC236}">
                <a16:creationId xmlns:a16="http://schemas.microsoft.com/office/drawing/2014/main" xmlns="" id="{0CBB533F-9217-C5BE-9CC8-0A2FD563C53A}"/>
              </a:ext>
            </a:extLst>
          </p:cNvPr>
          <p:cNvSpPr txBox="1"/>
          <p:nvPr/>
        </p:nvSpPr>
        <p:spPr>
          <a:xfrm>
            <a:off x="5830956" y="1736874"/>
            <a:ext cx="5910469" cy="3170099"/>
          </a:xfrm>
          <a:prstGeom prst="rect">
            <a:avLst/>
          </a:prstGeom>
          <a:noFill/>
        </p:spPr>
        <p:txBody>
          <a:bodyPr wrap="square" rtlCol="0">
            <a:spAutoFit/>
          </a:bodyPr>
          <a:lstStyle/>
          <a:p>
            <a:pPr marL="457200" indent="-457200">
              <a:buFont typeface="Wingdings" panose="05000000000000000000" pitchFamily="2" charset="2"/>
              <a:buChar char="v"/>
            </a:pPr>
            <a:r>
              <a:rPr lang="en-US" sz="2600" b="1" dirty="0">
                <a:solidFill>
                  <a:schemeClr val="accent6">
                    <a:lumMod val="75000"/>
                  </a:schemeClr>
                </a:solidFill>
              </a:rPr>
              <a:t>Remember</a:t>
            </a:r>
          </a:p>
          <a:p>
            <a:endParaRPr lang="en-US" sz="2600" b="1" dirty="0">
              <a:solidFill>
                <a:schemeClr val="accent2">
                  <a:lumMod val="75000"/>
                </a:schemeClr>
              </a:solidFill>
            </a:endParaRPr>
          </a:p>
          <a:p>
            <a:pPr marL="457200" indent="-457200">
              <a:buFont typeface="Wingdings" panose="05000000000000000000" pitchFamily="2" charset="2"/>
              <a:buChar char="ü"/>
            </a:pPr>
            <a:r>
              <a:rPr lang="en-US" sz="2600" b="1" dirty="0"/>
              <a:t>What does he/she look like? = Can you describe his / her appearance? </a:t>
            </a:r>
          </a:p>
          <a:p>
            <a:endParaRPr lang="en-US" sz="2600" b="1" dirty="0"/>
          </a:p>
          <a:p>
            <a:pPr marL="457200" indent="-457200">
              <a:buFont typeface="Wingdings" panose="05000000000000000000" pitchFamily="2" charset="2"/>
              <a:buChar char="ü"/>
            </a:pPr>
            <a:r>
              <a:rPr lang="en-US" sz="2600" b="1" dirty="0"/>
              <a:t>What is he /she like? = Can you describe his / her personality?</a:t>
            </a:r>
            <a:endParaRPr lang="en-US" sz="1800" b="0" i="0" u="none" strike="noStrike" baseline="0" dirty="0">
              <a:solidFill>
                <a:srgbClr val="000000"/>
              </a:solidFill>
              <a:latin typeface="Times New Roman" panose="02020603050405020304" pitchFamily="18" charset="0"/>
            </a:endParaRPr>
          </a:p>
          <a:p>
            <a:endParaRPr lang="en-US" dirty="0"/>
          </a:p>
        </p:txBody>
      </p:sp>
      <p:pic>
        <p:nvPicPr>
          <p:cNvPr id="19" name="Audio 18">
            <a:hlinkClick r:id="" action="ppaction://media"/>
            <a:extLst>
              <a:ext uri="{FF2B5EF4-FFF2-40B4-BE49-F238E27FC236}">
                <a16:creationId xmlns:a16="http://schemas.microsoft.com/office/drawing/2014/main" xmlns="" id="{2BA6A036-8C44-8775-8902-239798300369}"/>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74392348"/>
      </p:ext>
    </p:extLst>
  </p:cSld>
  <p:clrMapOvr>
    <a:masterClrMapping/>
  </p:clrMapOvr>
  <mc:AlternateContent xmlns:mc="http://schemas.openxmlformats.org/markup-compatibility/2006" xmlns:p14="http://schemas.microsoft.com/office/powerpoint/2010/main">
    <mc:Choice Requires="p14">
      <p:transition spd="slow" p14:dur="2000" advTm="75592"/>
    </mc:Choice>
    <mc:Fallback xmlns="">
      <p:transition spd="slow" advTm="75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500"/>
                                        <p:tgtEl>
                                          <p:spTgt spid="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500"/>
                                        <p:tgtEl>
                                          <p:spTgt spid="1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animEffect transition="in" filter="fade">
                                      <p:cBhvr>
                                        <p:cTn id="51" dur="500"/>
                                        <p:tgtEl>
                                          <p:spTgt spid="10">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3">
                                            <p:txEl>
                                              <p:pRg st="0" end="0"/>
                                            </p:txEl>
                                          </p:spTgt>
                                        </p:tgtEl>
                                        <p:attrNameLst>
                                          <p:attrName>style.visibility</p:attrName>
                                        </p:attrNameLst>
                                      </p:cBhvr>
                                      <p:to>
                                        <p:strVal val="visible"/>
                                      </p:to>
                                    </p:set>
                                    <p:animEffect transition="in" filter="fade">
                                      <p:cBhvr>
                                        <p:cTn id="60" dur="500"/>
                                        <p:tgtEl>
                                          <p:spTgt spid="13">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1">
                                            <p:txEl>
                                              <p:pRg st="0" end="0"/>
                                            </p:txEl>
                                          </p:spTgt>
                                        </p:tgtEl>
                                        <p:attrNameLst>
                                          <p:attrName>style.visibility</p:attrName>
                                        </p:attrNameLst>
                                      </p:cBhvr>
                                      <p:to>
                                        <p:strVal val="visible"/>
                                      </p:to>
                                    </p:set>
                                    <p:animEffect transition="in" filter="fade">
                                      <p:cBhvr>
                                        <p:cTn id="69" dur="500"/>
                                        <p:tgtEl>
                                          <p:spTgt spid="11">
                                            <p:txEl>
                                              <p:pRg st="0" end="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8">
                                            <p:txEl>
                                              <p:pRg st="0" end="0"/>
                                            </p:txEl>
                                          </p:spTgt>
                                        </p:tgtEl>
                                        <p:attrNameLst>
                                          <p:attrName>style.visibility</p:attrName>
                                        </p:attrNameLst>
                                      </p:cBhvr>
                                      <p:to>
                                        <p:strVal val="visible"/>
                                      </p:to>
                                    </p:set>
                                    <p:animEffect transition="in" filter="fade">
                                      <p:cBhvr>
                                        <p:cTn id="74" dur="1000"/>
                                        <p:tgtEl>
                                          <p:spTgt spid="18">
                                            <p:txEl>
                                              <p:pRg st="0" end="0"/>
                                            </p:txEl>
                                          </p:spTgt>
                                        </p:tgtEl>
                                      </p:cBhvr>
                                    </p:animEffect>
                                    <p:anim calcmode="lin" valueType="num">
                                      <p:cBhvr>
                                        <p:cTn id="75"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76" dur="1000" fill="hold"/>
                                        <p:tgtEl>
                                          <p:spTgt spid="18">
                                            <p:txEl>
                                              <p:pRg st="0" end="0"/>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8">
                                            <p:txEl>
                                              <p:pRg st="2" end="2"/>
                                            </p:txEl>
                                          </p:spTgt>
                                        </p:tgtEl>
                                        <p:attrNameLst>
                                          <p:attrName>style.visibility</p:attrName>
                                        </p:attrNameLst>
                                      </p:cBhvr>
                                      <p:to>
                                        <p:strVal val="visible"/>
                                      </p:to>
                                    </p:set>
                                    <p:animEffect transition="in" filter="fade">
                                      <p:cBhvr>
                                        <p:cTn id="79" dur="1000"/>
                                        <p:tgtEl>
                                          <p:spTgt spid="18">
                                            <p:txEl>
                                              <p:pRg st="2" end="2"/>
                                            </p:txEl>
                                          </p:spTgt>
                                        </p:tgtEl>
                                      </p:cBhvr>
                                    </p:animEffect>
                                    <p:anim calcmode="lin" valueType="num">
                                      <p:cBhvr>
                                        <p:cTn id="80"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81" dur="1000" fill="hold"/>
                                        <p:tgtEl>
                                          <p:spTgt spid="18">
                                            <p:txEl>
                                              <p:pRg st="2" end="2"/>
                                            </p:txEl>
                                          </p:spTgt>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8">
                                            <p:txEl>
                                              <p:pRg st="4" end="4"/>
                                            </p:txEl>
                                          </p:spTgt>
                                        </p:tgtEl>
                                        <p:attrNameLst>
                                          <p:attrName>style.visibility</p:attrName>
                                        </p:attrNameLst>
                                      </p:cBhvr>
                                      <p:to>
                                        <p:strVal val="visible"/>
                                      </p:to>
                                    </p:set>
                                    <p:animEffect transition="in" filter="fade">
                                      <p:cBhvr>
                                        <p:cTn id="84" dur="1000"/>
                                        <p:tgtEl>
                                          <p:spTgt spid="18">
                                            <p:txEl>
                                              <p:pRg st="4" end="4"/>
                                            </p:txEl>
                                          </p:spTgt>
                                        </p:tgtEl>
                                      </p:cBhvr>
                                    </p:animEffect>
                                    <p:anim calcmode="lin" valueType="num">
                                      <p:cBhvr>
                                        <p:cTn id="85"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86" dur="100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7" fill="hold" display="0">
                  <p:stCondLst>
                    <p:cond delay="indefinite"/>
                  </p:stCondLst>
                  <p:endCondLst>
                    <p:cond evt="onStopAudio" delay="0">
                      <p:tgtEl>
                        <p:sldTgt/>
                      </p:tgtEl>
                    </p:cond>
                  </p:endCondLst>
                </p:cTn>
                <p:tgtEl>
                  <p:spTgt spid="1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B</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3 GRAMMAR</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775D0A9E-31F8-B6AE-8715-97AF65583343}"/>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62827572"/>
      </p:ext>
    </p:extLst>
  </p:cSld>
  <p:clrMapOvr>
    <a:masterClrMapping/>
  </p:clrMapOvr>
  <mc:AlternateContent xmlns:mc="http://schemas.openxmlformats.org/markup-compatibility/2006" xmlns:p14="http://schemas.microsoft.com/office/powerpoint/2010/main">
    <mc:Choice Requires="p14">
      <p:transition spd="slow" p14:dur="2000" advTm="5513"/>
    </mc:Choice>
    <mc:Fallback xmlns="">
      <p:transition spd="slow" advTm="5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C499CE-C27F-C6CD-0996-C1299B10529E}"/>
              </a:ext>
            </a:extLst>
          </p:cNvPr>
          <p:cNvSpPr>
            <a:spLocks noGrp="1"/>
          </p:cNvSpPr>
          <p:nvPr>
            <p:ph idx="1"/>
          </p:nvPr>
        </p:nvSpPr>
        <p:spPr>
          <a:xfrm>
            <a:off x="185530" y="1"/>
            <a:ext cx="11675166" cy="6858000"/>
          </a:xfrm>
        </p:spPr>
        <p:txBody>
          <a:bodyPr>
            <a:normAutofit lnSpcReduction="10000"/>
          </a:bodyPr>
          <a:lstStyle/>
          <a:p>
            <a:pPr marL="0" indent="0" algn="ctr">
              <a:lnSpc>
                <a:spcPct val="150000"/>
              </a:lnSpc>
              <a:buNone/>
            </a:pPr>
            <a:r>
              <a:rPr lang="en-US" sz="3200" b="1" dirty="0">
                <a:solidFill>
                  <a:schemeClr val="accent6">
                    <a:lumMod val="75000"/>
                  </a:schemeClr>
                </a:solidFill>
              </a:rPr>
              <a:t>Must, May, Might, Can't (Deduction)</a:t>
            </a:r>
          </a:p>
          <a:p>
            <a:pPr>
              <a:lnSpc>
                <a:spcPct val="150000"/>
              </a:lnSpc>
            </a:pPr>
            <a:r>
              <a:rPr lang="en-US" dirty="0">
                <a:solidFill>
                  <a:schemeClr val="accent6">
                    <a:lumMod val="75000"/>
                  </a:schemeClr>
                </a:solidFill>
              </a:rPr>
              <a:t>when you are sure something is true: </a:t>
            </a:r>
            <a:r>
              <a:rPr lang="en-US" b="1" u="sng" dirty="0">
                <a:solidFill>
                  <a:schemeClr val="accent2">
                    <a:lumMod val="75000"/>
                  </a:schemeClr>
                </a:solidFill>
              </a:rPr>
              <a:t>must</a:t>
            </a:r>
          </a:p>
          <a:p>
            <a:pPr>
              <a:lnSpc>
                <a:spcPct val="150000"/>
              </a:lnSpc>
              <a:buFont typeface="Wingdings" panose="05000000000000000000" pitchFamily="2" charset="2"/>
              <a:buChar char="Ø"/>
            </a:pPr>
            <a:r>
              <a:rPr lang="en-US" dirty="0"/>
              <a:t>They </a:t>
            </a:r>
            <a:r>
              <a:rPr lang="en-US" b="1" u="sng" dirty="0"/>
              <a:t>must</a:t>
            </a:r>
            <a:r>
              <a:rPr lang="en-US" dirty="0"/>
              <a:t> be out. There aren't any lights on.</a:t>
            </a:r>
          </a:p>
          <a:p>
            <a:pPr>
              <a:lnSpc>
                <a:spcPct val="150000"/>
              </a:lnSpc>
              <a:buFont typeface="Wingdings" panose="05000000000000000000" pitchFamily="2" charset="2"/>
              <a:buChar char="Ø"/>
            </a:pPr>
            <a:r>
              <a:rPr lang="en-US" dirty="0"/>
              <a:t>She </a:t>
            </a:r>
            <a:r>
              <a:rPr lang="en-US" b="1" u="sng" dirty="0"/>
              <a:t>must</a:t>
            </a:r>
            <a:r>
              <a:rPr lang="en-US" dirty="0"/>
              <a:t> have a lot of money. She drives a Porsche.</a:t>
            </a:r>
          </a:p>
          <a:p>
            <a:pPr>
              <a:lnSpc>
                <a:spcPct val="150000"/>
              </a:lnSpc>
            </a:pPr>
            <a:r>
              <a:rPr lang="en-US" dirty="0">
                <a:solidFill>
                  <a:schemeClr val="accent6">
                    <a:lumMod val="75000"/>
                  </a:schemeClr>
                </a:solidFill>
              </a:rPr>
              <a:t>when you think something is possibly true: </a:t>
            </a:r>
            <a:r>
              <a:rPr lang="en-US" b="1" u="sng" dirty="0">
                <a:solidFill>
                  <a:schemeClr val="accent2">
                    <a:lumMod val="75000"/>
                  </a:schemeClr>
                </a:solidFill>
              </a:rPr>
              <a:t>may/might</a:t>
            </a:r>
          </a:p>
          <a:p>
            <a:pPr>
              <a:lnSpc>
                <a:spcPct val="150000"/>
              </a:lnSpc>
              <a:buFont typeface="Wingdings" panose="05000000000000000000" pitchFamily="2" charset="2"/>
              <a:buChar char="Ø"/>
            </a:pPr>
            <a:r>
              <a:rPr lang="en-US" dirty="0"/>
              <a:t>His phone’s switched off. He </a:t>
            </a:r>
            <a:r>
              <a:rPr lang="en-US" b="1" u="sng" dirty="0">
                <a:solidFill>
                  <a:schemeClr val="accent2">
                    <a:lumMod val="75000"/>
                  </a:schemeClr>
                </a:solidFill>
              </a:rPr>
              <a:t>might</a:t>
            </a:r>
            <a:r>
              <a:rPr lang="en-US" dirty="0"/>
              <a:t> be on the plane now.</a:t>
            </a:r>
          </a:p>
          <a:p>
            <a:pPr>
              <a:lnSpc>
                <a:spcPct val="150000"/>
              </a:lnSpc>
              <a:buFont typeface="Wingdings" panose="05000000000000000000" pitchFamily="2" charset="2"/>
              <a:buChar char="Ø"/>
            </a:pPr>
            <a:r>
              <a:rPr lang="en-US" dirty="0"/>
              <a:t>She </a:t>
            </a:r>
            <a:r>
              <a:rPr lang="en-US" b="1" u="sng" dirty="0">
                <a:solidFill>
                  <a:schemeClr val="accent2">
                    <a:lumMod val="75000"/>
                  </a:schemeClr>
                </a:solidFill>
              </a:rPr>
              <a:t>might</a:t>
            </a:r>
            <a:r>
              <a:rPr lang="en-US" dirty="0"/>
              <a:t> not like that skirt. Its not her style.</a:t>
            </a:r>
          </a:p>
          <a:p>
            <a:pPr>
              <a:lnSpc>
                <a:spcPct val="150000"/>
              </a:lnSpc>
              <a:buFont typeface="Wingdings" panose="05000000000000000000" pitchFamily="2" charset="2"/>
              <a:buChar char="Ø"/>
            </a:pPr>
            <a:r>
              <a:rPr lang="en-US" dirty="0"/>
              <a:t>She’s not at </a:t>
            </a:r>
            <a:r>
              <a:rPr lang="en-US" b="1" u="sng" dirty="0">
                <a:solidFill>
                  <a:schemeClr val="accent2">
                    <a:lumMod val="75000"/>
                  </a:schemeClr>
                </a:solidFill>
              </a:rPr>
              <a:t>home</a:t>
            </a:r>
            <a:r>
              <a:rPr lang="en-US" dirty="0"/>
              <a:t>. She </a:t>
            </a:r>
            <a:r>
              <a:rPr lang="en-US" b="1" u="sng" dirty="0">
                <a:solidFill>
                  <a:schemeClr val="accent2">
                    <a:lumMod val="75000"/>
                  </a:schemeClr>
                </a:solidFill>
              </a:rPr>
              <a:t>may</a:t>
            </a:r>
            <a:r>
              <a:rPr lang="en-US" dirty="0"/>
              <a:t> be working.</a:t>
            </a:r>
          </a:p>
          <a:p>
            <a:pPr>
              <a:lnSpc>
                <a:spcPct val="150000"/>
              </a:lnSpc>
              <a:buFont typeface="Wingdings" panose="05000000000000000000" pitchFamily="2" charset="2"/>
              <a:buChar char="Ø"/>
            </a:pPr>
            <a:r>
              <a:rPr lang="en-US" dirty="0"/>
              <a:t>He hasn’t written. He </a:t>
            </a:r>
            <a:r>
              <a:rPr lang="en-US" b="1" u="sng" dirty="0">
                <a:solidFill>
                  <a:schemeClr val="accent2">
                    <a:lumMod val="75000"/>
                  </a:schemeClr>
                </a:solidFill>
              </a:rPr>
              <a:t>may</a:t>
            </a:r>
            <a:r>
              <a:rPr lang="en-US" dirty="0"/>
              <a:t> not have my address.</a:t>
            </a:r>
            <a:endParaRPr lang="en-US" sz="1050" dirty="0"/>
          </a:p>
          <a:p>
            <a:pPr marL="0" indent="0">
              <a:buNone/>
            </a:pPr>
            <a:endParaRPr lang="en-US" dirty="0"/>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p:txBody>
      </p:sp>
      <p:pic>
        <p:nvPicPr>
          <p:cNvPr id="2" name="Audio 1">
            <a:hlinkClick r:id="" action="ppaction://media"/>
            <a:extLst>
              <a:ext uri="{FF2B5EF4-FFF2-40B4-BE49-F238E27FC236}">
                <a16:creationId xmlns:a16="http://schemas.microsoft.com/office/drawing/2014/main" xmlns="" id="{10B61C01-637A-8C14-10F5-E9C1F773DE1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19783274"/>
      </p:ext>
    </p:extLst>
  </p:cSld>
  <p:clrMapOvr>
    <a:masterClrMapping/>
  </p:clrMapOvr>
  <mc:AlternateContent xmlns:mc="http://schemas.openxmlformats.org/markup-compatibility/2006" xmlns:p14="http://schemas.microsoft.com/office/powerpoint/2010/main">
    <mc:Choice Requires="p14">
      <p:transition spd="slow" p14:dur="2000" advTm="131264"/>
    </mc:Choice>
    <mc:Fallback xmlns="">
      <p:transition spd="slow" advTm="131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anim calcmode="lin" valueType="num">
                                      <p:cBhvr>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1000"/>
                                        <p:tgtEl>
                                          <p:spTgt spid="3">
                                            <p:txEl>
                                              <p:pRg st="8" end="8"/>
                                            </p:txEl>
                                          </p:spTgt>
                                        </p:tgtEl>
                                      </p:cBhvr>
                                    </p:animEffect>
                                    <p:anim calcmode="lin" valueType="num">
                                      <p:cBhvr>
                                        <p:cTn id="4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9"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EF0C18C-70AC-9BE5-AA43-A490D289A116}"/>
              </a:ext>
            </a:extLst>
          </p:cNvPr>
          <p:cNvSpPr>
            <a:spLocks noGrp="1"/>
          </p:cNvSpPr>
          <p:nvPr>
            <p:ph idx="1"/>
          </p:nvPr>
        </p:nvSpPr>
        <p:spPr>
          <a:xfrm>
            <a:off x="838200" y="371061"/>
            <a:ext cx="10515600" cy="5805902"/>
          </a:xfrm>
        </p:spPr>
        <p:txBody>
          <a:bodyPr/>
          <a:lstStyle/>
          <a:p>
            <a:r>
              <a:rPr lang="en-US" dirty="0">
                <a:solidFill>
                  <a:schemeClr val="accent6">
                    <a:lumMod val="75000"/>
                  </a:schemeClr>
                </a:solidFill>
              </a:rPr>
              <a:t>when you are sure something is impossible / not true: </a:t>
            </a:r>
            <a:r>
              <a:rPr lang="en-US" b="1" u="sng" dirty="0">
                <a:solidFill>
                  <a:schemeClr val="accent2">
                    <a:lumMod val="75000"/>
                  </a:schemeClr>
                </a:solidFill>
              </a:rPr>
              <a:t>can’t</a:t>
            </a:r>
          </a:p>
          <a:p>
            <a:r>
              <a:rPr lang="en-US" dirty="0"/>
              <a:t>He </a:t>
            </a:r>
            <a:r>
              <a:rPr lang="en-US" b="1" u="sng" dirty="0">
                <a:solidFill>
                  <a:schemeClr val="accent2">
                    <a:lumMod val="75000"/>
                  </a:schemeClr>
                </a:solidFill>
              </a:rPr>
              <a:t>can’t</a:t>
            </a:r>
            <a:r>
              <a:rPr lang="en-US" dirty="0"/>
              <a:t> be ill. I saw him at the gym.</a:t>
            </a:r>
          </a:p>
          <a:p>
            <a:r>
              <a:rPr lang="en-US" dirty="0"/>
              <a:t>They </a:t>
            </a:r>
            <a:r>
              <a:rPr lang="en-US" b="1" u="sng" dirty="0">
                <a:solidFill>
                  <a:schemeClr val="accent2">
                    <a:lumMod val="75000"/>
                  </a:schemeClr>
                </a:solidFill>
              </a:rPr>
              <a:t>can’t</a:t>
            </a:r>
            <a:r>
              <a:rPr lang="en-US" dirty="0"/>
              <a:t> be Italian. They’re speaking to each other in Spanish.</a:t>
            </a:r>
          </a:p>
          <a:p>
            <a:pPr marL="0" indent="0">
              <a:buNone/>
            </a:pPr>
            <a:endParaRPr lang="en-US" dirty="0"/>
          </a:p>
          <a:p>
            <a:r>
              <a:rPr lang="en-US" dirty="0">
                <a:solidFill>
                  <a:schemeClr val="accent6">
                    <a:lumMod val="75000"/>
                  </a:schemeClr>
                </a:solidFill>
              </a:rPr>
              <a:t>We often use </a:t>
            </a:r>
            <a:r>
              <a:rPr lang="en-US" b="1" u="sng" dirty="0">
                <a:solidFill>
                  <a:schemeClr val="accent6">
                    <a:lumMod val="75000"/>
                  </a:schemeClr>
                </a:solidFill>
              </a:rPr>
              <a:t>must</a:t>
            </a:r>
            <a:r>
              <a:rPr lang="en-US" dirty="0">
                <a:solidFill>
                  <a:schemeClr val="accent6">
                    <a:lumMod val="75000"/>
                  </a:schemeClr>
                </a:solidFill>
              </a:rPr>
              <a:t>, </a:t>
            </a:r>
            <a:r>
              <a:rPr lang="en-US" b="1" u="sng" dirty="0">
                <a:solidFill>
                  <a:schemeClr val="accent6">
                    <a:lumMod val="75000"/>
                  </a:schemeClr>
                </a:solidFill>
              </a:rPr>
              <a:t>may</a:t>
            </a:r>
            <a:r>
              <a:rPr lang="en-US" b="1" dirty="0">
                <a:solidFill>
                  <a:schemeClr val="accent6">
                    <a:lumMod val="75000"/>
                  </a:schemeClr>
                </a:solidFill>
              </a:rPr>
              <a:t> / </a:t>
            </a:r>
            <a:r>
              <a:rPr lang="en-US" b="1" u="sng" dirty="0">
                <a:solidFill>
                  <a:schemeClr val="accent6">
                    <a:lumMod val="75000"/>
                  </a:schemeClr>
                </a:solidFill>
              </a:rPr>
              <a:t>might</a:t>
            </a:r>
            <a:r>
              <a:rPr lang="en-US" b="1" dirty="0">
                <a:solidFill>
                  <a:schemeClr val="accent6">
                    <a:lumMod val="75000"/>
                  </a:schemeClr>
                </a:solidFill>
              </a:rPr>
              <a:t>, and </a:t>
            </a:r>
            <a:r>
              <a:rPr lang="en-US" b="1" u="sng" dirty="0">
                <a:solidFill>
                  <a:schemeClr val="accent6">
                    <a:lumMod val="75000"/>
                  </a:schemeClr>
                </a:solidFill>
              </a:rPr>
              <a:t>can’t</a:t>
            </a:r>
            <a:r>
              <a:rPr lang="en-US" b="1" dirty="0">
                <a:solidFill>
                  <a:schemeClr val="accent6">
                    <a:lumMod val="75000"/>
                  </a:schemeClr>
                </a:solidFill>
              </a:rPr>
              <a:t>  </a:t>
            </a:r>
            <a:r>
              <a:rPr lang="en-US" dirty="0">
                <a:solidFill>
                  <a:schemeClr val="accent6">
                    <a:lumMod val="75000"/>
                  </a:schemeClr>
                </a:solidFill>
              </a:rPr>
              <a:t>in order to say how sure or certain we are about something (based on the information we have).</a:t>
            </a:r>
          </a:p>
          <a:p>
            <a:pPr marL="0" indent="0">
              <a:buNone/>
            </a:pPr>
            <a:endParaRPr lang="en-US" dirty="0"/>
          </a:p>
          <a:p>
            <a:r>
              <a:rPr lang="en-US" dirty="0">
                <a:solidFill>
                  <a:schemeClr val="accent6">
                    <a:lumMod val="75000"/>
                  </a:schemeClr>
                </a:solidFill>
              </a:rPr>
              <a:t>In this context, the opposite of </a:t>
            </a:r>
            <a:r>
              <a:rPr lang="en-US" b="1" u="sng" dirty="0">
                <a:solidFill>
                  <a:schemeClr val="accent6">
                    <a:lumMod val="75000"/>
                  </a:schemeClr>
                </a:solidFill>
              </a:rPr>
              <a:t>must</a:t>
            </a:r>
            <a:r>
              <a:rPr lang="en-US" dirty="0">
                <a:solidFill>
                  <a:schemeClr val="accent6">
                    <a:lumMod val="75000"/>
                  </a:schemeClr>
                </a:solidFill>
              </a:rPr>
              <a:t> is can’t </a:t>
            </a:r>
            <a:r>
              <a:rPr lang="en-US" b="1" u="sng" dirty="0">
                <a:solidFill>
                  <a:schemeClr val="accent2">
                    <a:lumMod val="75000"/>
                  </a:schemeClr>
                </a:solidFill>
              </a:rPr>
              <a:t>NOT</a:t>
            </a:r>
            <a:r>
              <a:rPr lang="en-US" dirty="0">
                <a:solidFill>
                  <a:schemeClr val="accent6">
                    <a:lumMod val="75000"/>
                  </a:schemeClr>
                </a:solidFill>
              </a:rPr>
              <a:t> mustn't.</a:t>
            </a:r>
          </a:p>
          <a:p>
            <a:pPr marL="0" indent="0">
              <a:buNone/>
            </a:pPr>
            <a:endParaRPr lang="en-US" dirty="0"/>
          </a:p>
        </p:txBody>
      </p:sp>
      <p:pic>
        <p:nvPicPr>
          <p:cNvPr id="5" name="Audio 4">
            <a:hlinkClick r:id="" action="ppaction://media"/>
            <a:extLst>
              <a:ext uri="{FF2B5EF4-FFF2-40B4-BE49-F238E27FC236}">
                <a16:creationId xmlns:a16="http://schemas.microsoft.com/office/drawing/2014/main" xmlns="" id="{670EAA4A-A2B5-89FA-65A8-50711B419C2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434528326"/>
      </p:ext>
    </p:extLst>
  </p:cSld>
  <p:clrMapOvr>
    <a:masterClrMapping/>
  </p:clrMapOvr>
  <mc:AlternateContent xmlns:mc="http://schemas.openxmlformats.org/markup-compatibility/2006" xmlns:p14="http://schemas.microsoft.com/office/powerpoint/2010/main">
    <mc:Choice Requires="p14">
      <p:transition spd="slow" p14:dur="2000" advTm="53929"/>
    </mc:Choice>
    <mc:Fallback xmlns="">
      <p:transition spd="slow" advTm="53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E6757CC-395A-96F6-BD5B-50A452C13657}"/>
              </a:ext>
            </a:extLst>
          </p:cNvPr>
          <p:cNvSpPr>
            <a:spLocks noGrp="1"/>
          </p:cNvSpPr>
          <p:nvPr>
            <p:ph idx="1"/>
          </p:nvPr>
        </p:nvSpPr>
        <p:spPr>
          <a:xfrm>
            <a:off x="838200" y="344557"/>
            <a:ext cx="10515600" cy="5832406"/>
          </a:xfrm>
        </p:spPr>
        <p:txBody>
          <a:bodyPr/>
          <a:lstStyle/>
          <a:p>
            <a:pPr marL="0" indent="0">
              <a:buNone/>
            </a:pPr>
            <a:r>
              <a:rPr lang="en-US" b="1" dirty="0">
                <a:solidFill>
                  <a:schemeClr val="accent6">
                    <a:lumMod val="75000"/>
                  </a:schemeClr>
                </a:solidFill>
              </a:rPr>
              <a:t>Match the sentences.</a:t>
            </a:r>
          </a:p>
          <a:p>
            <a:pPr marL="0" indent="0">
              <a:buNone/>
            </a:pPr>
            <a:endParaRPr lang="en-US" dirty="0"/>
          </a:p>
          <a:p>
            <a:pPr marL="0" indent="0">
              <a:buNone/>
            </a:pPr>
            <a:endParaRPr lang="en-US" dirty="0"/>
          </a:p>
        </p:txBody>
      </p:sp>
      <p:graphicFrame>
        <p:nvGraphicFramePr>
          <p:cNvPr id="4" name="Table 4">
            <a:extLst>
              <a:ext uri="{FF2B5EF4-FFF2-40B4-BE49-F238E27FC236}">
                <a16:creationId xmlns:a16="http://schemas.microsoft.com/office/drawing/2014/main" xmlns="" id="{470B7EF6-305A-40BD-704E-84F2D3649986}"/>
              </a:ext>
            </a:extLst>
          </p:cNvPr>
          <p:cNvGraphicFramePr>
            <a:graphicFrameLocks noGrp="1"/>
          </p:cNvGraphicFramePr>
          <p:nvPr>
            <p:extLst>
              <p:ext uri="{D42A27DB-BD31-4B8C-83A1-F6EECF244321}">
                <p14:modId xmlns:p14="http://schemas.microsoft.com/office/powerpoint/2010/main" val="1134503678"/>
              </p:ext>
            </p:extLst>
          </p:nvPr>
        </p:nvGraphicFramePr>
        <p:xfrm>
          <a:off x="192156" y="1164203"/>
          <a:ext cx="11807687" cy="5775960"/>
        </p:xfrm>
        <a:graphic>
          <a:graphicData uri="http://schemas.openxmlformats.org/drawingml/2006/table">
            <a:tbl>
              <a:tblPr firstRow="1" bandRow="1">
                <a:tableStyleId>{5C22544A-7EE6-4342-B048-85BDC9FD1C3A}</a:tableStyleId>
              </a:tblPr>
              <a:tblGrid>
                <a:gridCol w="6344427">
                  <a:extLst>
                    <a:ext uri="{9D8B030D-6E8A-4147-A177-3AD203B41FA5}">
                      <a16:colId xmlns:a16="http://schemas.microsoft.com/office/drawing/2014/main" xmlns="" val="2168704361"/>
                    </a:ext>
                  </a:extLst>
                </a:gridCol>
                <a:gridCol w="5463260">
                  <a:extLst>
                    <a:ext uri="{9D8B030D-6E8A-4147-A177-3AD203B41FA5}">
                      <a16:colId xmlns:a16="http://schemas.microsoft.com/office/drawing/2014/main" xmlns="" val="1763995474"/>
                    </a:ext>
                  </a:extLst>
                </a:gridCol>
              </a:tblGrid>
              <a:tr h="370840">
                <a:tc>
                  <a:txBody>
                    <a:bodyPr/>
                    <a:lstStyle/>
                    <a:p>
                      <a:pPr marL="514350" indent="-514350">
                        <a:buFont typeface="+mj-lt"/>
                        <a:buAutoNum type="arabicPeriod"/>
                      </a:pPr>
                      <a:r>
                        <a:rPr lang="en-US" sz="2800" b="0" kern="1200" dirty="0">
                          <a:solidFill>
                            <a:schemeClr val="tx1"/>
                          </a:solidFill>
                          <a:latin typeface="+mn-lt"/>
                          <a:ea typeface="+mn-ea"/>
                          <a:cs typeface="+mn-cs"/>
                        </a:rPr>
                        <a:t>He must be over 70. ___</a:t>
                      </a:r>
                    </a:p>
                    <a:p>
                      <a:pPr marL="514350" indent="-514350">
                        <a:buFont typeface="+mj-lt"/>
                        <a:buAutoNum type="arabicPeriod"/>
                      </a:pPr>
                      <a:r>
                        <a:rPr lang="en-US" sz="2800" b="0" kern="1200" dirty="0">
                          <a:solidFill>
                            <a:schemeClr val="tx1"/>
                          </a:solidFill>
                          <a:latin typeface="+mn-lt"/>
                          <a:ea typeface="+mn-ea"/>
                          <a:cs typeface="+mn-cs"/>
                        </a:rPr>
                        <a:t>He can't be at university. ___</a:t>
                      </a:r>
                    </a:p>
                    <a:p>
                      <a:pPr marL="514350" indent="-514350">
                        <a:buFont typeface="+mj-lt"/>
                        <a:buAutoNum type="arabicPeriod"/>
                      </a:pPr>
                      <a:r>
                        <a:rPr lang="en-US" sz="2800" b="0" kern="1200" dirty="0">
                          <a:solidFill>
                            <a:schemeClr val="tx1"/>
                          </a:solidFill>
                          <a:latin typeface="+mn-lt"/>
                          <a:ea typeface="+mn-ea"/>
                          <a:cs typeface="+mn-cs"/>
                        </a:rPr>
                        <a:t>He may not remember me. ___</a:t>
                      </a:r>
                    </a:p>
                    <a:p>
                      <a:pPr marL="514350" indent="-514350">
                        <a:buFont typeface="+mj-lt"/>
                        <a:buAutoNum type="arabicPeriod"/>
                      </a:pPr>
                      <a:r>
                        <a:rPr lang="en-US" sz="2800" b="0" kern="1200" dirty="0">
                          <a:solidFill>
                            <a:schemeClr val="tx1"/>
                          </a:solidFill>
                          <a:latin typeface="+mn-lt"/>
                          <a:ea typeface="+mn-ea"/>
                          <a:cs typeface="+mn-cs"/>
                        </a:rPr>
                        <a:t>He might like this book. ___</a:t>
                      </a:r>
                    </a:p>
                    <a:p>
                      <a:pPr marL="514350" indent="-514350">
                        <a:buFont typeface="+mj-lt"/>
                        <a:buAutoNum type="arabicPeriod"/>
                      </a:pPr>
                      <a:r>
                        <a:rPr lang="en-US" sz="2800" b="0" kern="1200" dirty="0">
                          <a:solidFill>
                            <a:schemeClr val="tx1"/>
                          </a:solidFill>
                          <a:latin typeface="+mn-lt"/>
                          <a:ea typeface="+mn-ea"/>
                          <a:cs typeface="+mn-cs"/>
                        </a:rPr>
                        <a:t>He must be very shy. ___</a:t>
                      </a:r>
                    </a:p>
                    <a:p>
                      <a:pPr marL="514350" indent="-514350">
                        <a:buFont typeface="+mj-lt"/>
                        <a:buAutoNum type="arabicPeriod"/>
                      </a:pPr>
                      <a:r>
                        <a:rPr lang="en-US" sz="2800" b="0" kern="1200" dirty="0">
                          <a:solidFill>
                            <a:schemeClr val="tx1"/>
                          </a:solidFill>
                          <a:latin typeface="+mn-lt"/>
                          <a:ea typeface="+mn-ea"/>
                          <a:cs typeface="+mn-cs"/>
                        </a:rPr>
                        <a:t>He can't be serious. ___</a:t>
                      </a:r>
                    </a:p>
                    <a:p>
                      <a:pPr marL="514350" indent="-514350">
                        <a:buFont typeface="+mj-lt"/>
                        <a:buAutoNum type="arabicPeriod"/>
                      </a:pPr>
                      <a:r>
                        <a:rPr lang="en-US" sz="2800" b="0" kern="1200" dirty="0">
                          <a:solidFill>
                            <a:schemeClr val="tx1"/>
                          </a:solidFill>
                          <a:latin typeface="+mn-lt"/>
                          <a:ea typeface="+mn-ea"/>
                          <a:cs typeface="+mn-cs"/>
                        </a:rPr>
                        <a:t>He may be in bed already. ___</a:t>
                      </a:r>
                    </a:p>
                    <a:p>
                      <a:pPr marL="514350" indent="-514350">
                        <a:buFont typeface="+mj-lt"/>
                        <a:buAutoNum type="arabicPeriod"/>
                      </a:pPr>
                      <a:r>
                        <a:rPr lang="en-US" sz="2800" b="0" kern="1200" dirty="0">
                          <a:solidFill>
                            <a:schemeClr val="tx1"/>
                          </a:solidFill>
                          <a:latin typeface="+mn-lt"/>
                          <a:ea typeface="+mn-ea"/>
                          <a:cs typeface="+mn-cs"/>
                        </a:rPr>
                        <a:t>He might not be at home yet. ___</a:t>
                      </a:r>
                    </a:p>
                    <a:p>
                      <a:pPr marL="514350" indent="-514350">
                        <a:buFont typeface="+mj-lt"/>
                        <a:buAutoNum type="arabicPeriod"/>
                      </a:pPr>
                      <a:r>
                        <a:rPr lang="en-US" sz="2800" b="0" kern="1200" dirty="0">
                          <a:solidFill>
                            <a:schemeClr val="tx1"/>
                          </a:solidFill>
                          <a:latin typeface="+mn-lt"/>
                          <a:ea typeface="+mn-ea"/>
                          <a:cs typeface="+mn-cs"/>
                        </a:rPr>
                        <a:t>He must have a computer. ___</a:t>
                      </a:r>
                    </a:p>
                    <a:p>
                      <a:pPr marL="514350" indent="-514350">
                        <a:buFont typeface="+mj-lt"/>
                        <a:buAutoNum type="arabicPeriod"/>
                      </a:pPr>
                      <a:r>
                        <a:rPr lang="en-US" sz="2800" b="0" kern="1200" dirty="0">
                          <a:solidFill>
                            <a:schemeClr val="tx1"/>
                          </a:solidFill>
                          <a:latin typeface="+mn-lt"/>
                          <a:ea typeface="+mn-ea"/>
                          <a:cs typeface="+mn-cs"/>
                        </a:rPr>
                        <a:t>He can’t be a good footballer. ___</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hasn’t seen me for ages. </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sometimes sends me emails. </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must be joking.</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He’s interested in history.</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sometimes works late.</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gets up very early.</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He’s only 16.</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He's not fit enough.</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retired 10 years ago.</a:t>
                      </a:r>
                    </a:p>
                    <a:p>
                      <a:pPr marL="514350" indent="-514350" algn="l" defTabSz="914400" rtl="0" eaLnBrk="1" latinLnBrk="0" hangingPunct="1">
                        <a:lnSpc>
                          <a:spcPct val="100000"/>
                        </a:lnSpc>
                        <a:spcBef>
                          <a:spcPts val="1000"/>
                        </a:spcBef>
                        <a:buFont typeface="+mj-lt"/>
                        <a:buAutoNum type="alphaUcPeriod"/>
                      </a:pPr>
                      <a:r>
                        <a:rPr lang="en-US" sz="2800" b="0" kern="1200" dirty="0">
                          <a:solidFill>
                            <a:schemeClr val="tx1"/>
                          </a:solidFill>
                          <a:latin typeface="+mn-lt"/>
                          <a:ea typeface="+mn-ea"/>
                          <a:cs typeface="+mn-cs"/>
                        </a:rPr>
                        <a:t>He never opens his mouth.</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071838877"/>
                  </a:ext>
                </a:extLst>
              </a:tr>
            </a:tbl>
          </a:graphicData>
        </a:graphic>
      </p:graphicFrame>
      <p:sp>
        <p:nvSpPr>
          <p:cNvPr id="5" name="TextBox 4">
            <a:extLst>
              <a:ext uri="{FF2B5EF4-FFF2-40B4-BE49-F238E27FC236}">
                <a16:creationId xmlns:a16="http://schemas.microsoft.com/office/drawing/2014/main" xmlns="" id="{26DD3DAA-C935-19DE-1E75-258D7FAC3710}"/>
              </a:ext>
            </a:extLst>
          </p:cNvPr>
          <p:cNvSpPr txBox="1"/>
          <p:nvPr/>
        </p:nvSpPr>
        <p:spPr>
          <a:xfrm>
            <a:off x="3922643" y="1164203"/>
            <a:ext cx="280846" cy="523220"/>
          </a:xfrm>
          <a:prstGeom prst="rect">
            <a:avLst/>
          </a:prstGeom>
          <a:noFill/>
        </p:spPr>
        <p:txBody>
          <a:bodyPr wrap="none" rtlCol="0">
            <a:spAutoFit/>
          </a:bodyPr>
          <a:lstStyle/>
          <a:p>
            <a:r>
              <a:rPr lang="en-US" sz="2800" b="1" dirty="0">
                <a:solidFill>
                  <a:schemeClr val="accent2">
                    <a:lumMod val="75000"/>
                  </a:schemeClr>
                </a:solidFill>
              </a:rPr>
              <a:t>I</a:t>
            </a:r>
          </a:p>
        </p:txBody>
      </p:sp>
      <p:sp>
        <p:nvSpPr>
          <p:cNvPr id="6" name="TextBox 5">
            <a:extLst>
              <a:ext uri="{FF2B5EF4-FFF2-40B4-BE49-F238E27FC236}">
                <a16:creationId xmlns:a16="http://schemas.microsoft.com/office/drawing/2014/main" xmlns="" id="{39909821-2DE8-02EC-756B-9ACADA82B7D1}"/>
              </a:ext>
            </a:extLst>
          </p:cNvPr>
          <p:cNvSpPr txBox="1"/>
          <p:nvPr/>
        </p:nvSpPr>
        <p:spPr>
          <a:xfrm>
            <a:off x="4491724" y="1568394"/>
            <a:ext cx="413896" cy="523220"/>
          </a:xfrm>
          <a:prstGeom prst="rect">
            <a:avLst/>
          </a:prstGeom>
          <a:noFill/>
        </p:spPr>
        <p:txBody>
          <a:bodyPr wrap="none" rtlCol="0">
            <a:spAutoFit/>
          </a:bodyPr>
          <a:lstStyle/>
          <a:p>
            <a:r>
              <a:rPr lang="en-US" sz="2800" b="1" dirty="0">
                <a:solidFill>
                  <a:schemeClr val="accent2">
                    <a:lumMod val="75000"/>
                  </a:schemeClr>
                </a:solidFill>
              </a:rPr>
              <a:t>G</a:t>
            </a:r>
          </a:p>
        </p:txBody>
      </p:sp>
      <p:sp>
        <p:nvSpPr>
          <p:cNvPr id="7" name="TextBox 6">
            <a:extLst>
              <a:ext uri="{FF2B5EF4-FFF2-40B4-BE49-F238E27FC236}">
                <a16:creationId xmlns:a16="http://schemas.microsoft.com/office/drawing/2014/main" xmlns="" id="{AD5C9FA2-D1B3-FB96-5F8D-EA706B412FD7}"/>
              </a:ext>
            </a:extLst>
          </p:cNvPr>
          <p:cNvSpPr txBox="1"/>
          <p:nvPr/>
        </p:nvSpPr>
        <p:spPr>
          <a:xfrm>
            <a:off x="4905620" y="2091614"/>
            <a:ext cx="402674" cy="523220"/>
          </a:xfrm>
          <a:prstGeom prst="rect">
            <a:avLst/>
          </a:prstGeom>
          <a:noFill/>
        </p:spPr>
        <p:txBody>
          <a:bodyPr wrap="none" rtlCol="0">
            <a:spAutoFit/>
          </a:bodyPr>
          <a:lstStyle/>
          <a:p>
            <a:r>
              <a:rPr lang="en-US" sz="2800" b="1" dirty="0">
                <a:solidFill>
                  <a:schemeClr val="accent2">
                    <a:lumMod val="75000"/>
                  </a:schemeClr>
                </a:solidFill>
              </a:rPr>
              <a:t>A</a:t>
            </a:r>
          </a:p>
        </p:txBody>
      </p:sp>
      <p:sp>
        <p:nvSpPr>
          <p:cNvPr id="8" name="TextBox 7">
            <a:extLst>
              <a:ext uri="{FF2B5EF4-FFF2-40B4-BE49-F238E27FC236}">
                <a16:creationId xmlns:a16="http://schemas.microsoft.com/office/drawing/2014/main" xmlns="" id="{239613A5-3112-BA1A-0864-CCC91296E16D}"/>
              </a:ext>
            </a:extLst>
          </p:cNvPr>
          <p:cNvSpPr txBox="1"/>
          <p:nvPr/>
        </p:nvSpPr>
        <p:spPr>
          <a:xfrm>
            <a:off x="4377253" y="2495805"/>
            <a:ext cx="410690" cy="523220"/>
          </a:xfrm>
          <a:prstGeom prst="rect">
            <a:avLst/>
          </a:prstGeom>
          <a:noFill/>
        </p:spPr>
        <p:txBody>
          <a:bodyPr wrap="none" rtlCol="0">
            <a:spAutoFit/>
          </a:bodyPr>
          <a:lstStyle/>
          <a:p>
            <a:r>
              <a:rPr lang="en-US" sz="2800" b="1" dirty="0">
                <a:solidFill>
                  <a:schemeClr val="accent2">
                    <a:lumMod val="75000"/>
                  </a:schemeClr>
                </a:solidFill>
              </a:rPr>
              <a:t>D</a:t>
            </a:r>
          </a:p>
        </p:txBody>
      </p:sp>
      <p:sp>
        <p:nvSpPr>
          <p:cNvPr id="9" name="TextBox 8">
            <a:extLst>
              <a:ext uri="{FF2B5EF4-FFF2-40B4-BE49-F238E27FC236}">
                <a16:creationId xmlns:a16="http://schemas.microsoft.com/office/drawing/2014/main" xmlns="" id="{A3C85ABC-B288-DFC8-4735-400182C5EF79}"/>
              </a:ext>
            </a:extLst>
          </p:cNvPr>
          <p:cNvSpPr txBox="1"/>
          <p:nvPr/>
        </p:nvSpPr>
        <p:spPr>
          <a:xfrm>
            <a:off x="3913808" y="2900117"/>
            <a:ext cx="303288" cy="523220"/>
          </a:xfrm>
          <a:prstGeom prst="rect">
            <a:avLst/>
          </a:prstGeom>
          <a:noFill/>
        </p:spPr>
        <p:txBody>
          <a:bodyPr wrap="none" rtlCol="0">
            <a:spAutoFit/>
          </a:bodyPr>
          <a:lstStyle/>
          <a:p>
            <a:r>
              <a:rPr lang="en-US" sz="2800" b="1" dirty="0">
                <a:solidFill>
                  <a:schemeClr val="accent2">
                    <a:lumMod val="75000"/>
                  </a:schemeClr>
                </a:solidFill>
              </a:rPr>
              <a:t>J</a:t>
            </a:r>
          </a:p>
        </p:txBody>
      </p:sp>
      <p:sp>
        <p:nvSpPr>
          <p:cNvPr id="10" name="TextBox 9">
            <a:extLst>
              <a:ext uri="{FF2B5EF4-FFF2-40B4-BE49-F238E27FC236}">
                <a16:creationId xmlns:a16="http://schemas.microsoft.com/office/drawing/2014/main" xmlns="" id="{751D330C-6549-1E58-1E0F-B17F7228DF98}"/>
              </a:ext>
            </a:extLst>
          </p:cNvPr>
          <p:cNvSpPr txBox="1"/>
          <p:nvPr/>
        </p:nvSpPr>
        <p:spPr>
          <a:xfrm>
            <a:off x="3789187" y="3281717"/>
            <a:ext cx="375424" cy="523220"/>
          </a:xfrm>
          <a:prstGeom prst="rect">
            <a:avLst/>
          </a:prstGeom>
          <a:noFill/>
        </p:spPr>
        <p:txBody>
          <a:bodyPr wrap="none" rtlCol="0">
            <a:spAutoFit/>
          </a:bodyPr>
          <a:lstStyle/>
          <a:p>
            <a:r>
              <a:rPr lang="en-US" sz="2800" b="1" dirty="0">
                <a:solidFill>
                  <a:schemeClr val="accent2">
                    <a:lumMod val="75000"/>
                  </a:schemeClr>
                </a:solidFill>
              </a:rPr>
              <a:t>C</a:t>
            </a:r>
          </a:p>
        </p:txBody>
      </p:sp>
      <p:sp>
        <p:nvSpPr>
          <p:cNvPr id="11" name="TextBox 10">
            <a:extLst>
              <a:ext uri="{FF2B5EF4-FFF2-40B4-BE49-F238E27FC236}">
                <a16:creationId xmlns:a16="http://schemas.microsoft.com/office/drawing/2014/main" xmlns="" id="{D31D5FB5-7C16-B0AC-D3E2-06FAF495031E}"/>
              </a:ext>
            </a:extLst>
          </p:cNvPr>
          <p:cNvSpPr txBox="1"/>
          <p:nvPr/>
        </p:nvSpPr>
        <p:spPr>
          <a:xfrm>
            <a:off x="4726532" y="3719947"/>
            <a:ext cx="349776" cy="523220"/>
          </a:xfrm>
          <a:prstGeom prst="rect">
            <a:avLst/>
          </a:prstGeom>
          <a:noFill/>
        </p:spPr>
        <p:txBody>
          <a:bodyPr wrap="none" rtlCol="0">
            <a:spAutoFit/>
          </a:bodyPr>
          <a:lstStyle/>
          <a:p>
            <a:r>
              <a:rPr lang="en-US" sz="2800" b="1" dirty="0">
                <a:solidFill>
                  <a:schemeClr val="accent2">
                    <a:lumMod val="75000"/>
                  </a:schemeClr>
                </a:solidFill>
              </a:rPr>
              <a:t>F</a:t>
            </a:r>
          </a:p>
        </p:txBody>
      </p:sp>
      <p:sp>
        <p:nvSpPr>
          <p:cNvPr id="12" name="TextBox 11">
            <a:extLst>
              <a:ext uri="{FF2B5EF4-FFF2-40B4-BE49-F238E27FC236}">
                <a16:creationId xmlns:a16="http://schemas.microsoft.com/office/drawing/2014/main" xmlns="" id="{1DE4EB03-DCAD-E5AA-4D8B-4F3605F51310}"/>
              </a:ext>
            </a:extLst>
          </p:cNvPr>
          <p:cNvSpPr txBox="1"/>
          <p:nvPr/>
        </p:nvSpPr>
        <p:spPr>
          <a:xfrm>
            <a:off x="5189976" y="4134288"/>
            <a:ext cx="359394" cy="523220"/>
          </a:xfrm>
          <a:prstGeom prst="rect">
            <a:avLst/>
          </a:prstGeom>
          <a:noFill/>
        </p:spPr>
        <p:txBody>
          <a:bodyPr wrap="none" rtlCol="0">
            <a:spAutoFit/>
          </a:bodyPr>
          <a:lstStyle/>
          <a:p>
            <a:r>
              <a:rPr lang="en-US" sz="2800" b="1" dirty="0">
                <a:solidFill>
                  <a:schemeClr val="accent2">
                    <a:lumMod val="75000"/>
                  </a:schemeClr>
                </a:solidFill>
              </a:rPr>
              <a:t>E</a:t>
            </a:r>
          </a:p>
        </p:txBody>
      </p:sp>
      <p:sp>
        <p:nvSpPr>
          <p:cNvPr id="13" name="TextBox 12">
            <a:extLst>
              <a:ext uri="{FF2B5EF4-FFF2-40B4-BE49-F238E27FC236}">
                <a16:creationId xmlns:a16="http://schemas.microsoft.com/office/drawing/2014/main" xmlns="" id="{D8E79E89-8416-1434-9DF1-146B6F8302C1}"/>
              </a:ext>
            </a:extLst>
          </p:cNvPr>
          <p:cNvSpPr txBox="1"/>
          <p:nvPr/>
        </p:nvSpPr>
        <p:spPr>
          <a:xfrm>
            <a:off x="4765197" y="4539593"/>
            <a:ext cx="386644" cy="523220"/>
          </a:xfrm>
          <a:prstGeom prst="rect">
            <a:avLst/>
          </a:prstGeom>
          <a:noFill/>
        </p:spPr>
        <p:txBody>
          <a:bodyPr wrap="none" rtlCol="0">
            <a:spAutoFit/>
          </a:bodyPr>
          <a:lstStyle/>
          <a:p>
            <a:r>
              <a:rPr lang="en-US" sz="2800" b="1" dirty="0">
                <a:solidFill>
                  <a:schemeClr val="accent2">
                    <a:lumMod val="75000"/>
                  </a:schemeClr>
                </a:solidFill>
              </a:rPr>
              <a:t>B</a:t>
            </a:r>
          </a:p>
        </p:txBody>
      </p:sp>
      <p:sp>
        <p:nvSpPr>
          <p:cNvPr id="14" name="TextBox 13">
            <a:extLst>
              <a:ext uri="{FF2B5EF4-FFF2-40B4-BE49-F238E27FC236}">
                <a16:creationId xmlns:a16="http://schemas.microsoft.com/office/drawing/2014/main" xmlns="" id="{2224B165-815A-73E9-AF30-A23BA7EB0C58}"/>
              </a:ext>
            </a:extLst>
          </p:cNvPr>
          <p:cNvSpPr txBox="1"/>
          <p:nvPr/>
        </p:nvSpPr>
        <p:spPr>
          <a:xfrm>
            <a:off x="5239567" y="5061699"/>
            <a:ext cx="410690" cy="523220"/>
          </a:xfrm>
          <a:prstGeom prst="rect">
            <a:avLst/>
          </a:prstGeom>
          <a:noFill/>
        </p:spPr>
        <p:txBody>
          <a:bodyPr wrap="none" rtlCol="0">
            <a:spAutoFit/>
          </a:bodyPr>
          <a:lstStyle/>
          <a:p>
            <a:r>
              <a:rPr lang="en-US" sz="2800" b="1" dirty="0">
                <a:solidFill>
                  <a:schemeClr val="accent2">
                    <a:lumMod val="75000"/>
                  </a:schemeClr>
                </a:solidFill>
              </a:rPr>
              <a:t>H</a:t>
            </a:r>
          </a:p>
        </p:txBody>
      </p:sp>
      <p:pic>
        <p:nvPicPr>
          <p:cNvPr id="16" name="Audio 15">
            <a:hlinkClick r:id="" action="ppaction://media"/>
            <a:extLst>
              <a:ext uri="{FF2B5EF4-FFF2-40B4-BE49-F238E27FC236}">
                <a16:creationId xmlns:a16="http://schemas.microsoft.com/office/drawing/2014/main" xmlns="" id="{FF001A2E-DB40-DE34-F58E-B6B74C5BAB68}"/>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068976265"/>
      </p:ext>
    </p:extLst>
  </p:cSld>
  <p:clrMapOvr>
    <a:masterClrMapping/>
  </p:clrMapOvr>
  <mc:AlternateContent xmlns:mc="http://schemas.openxmlformats.org/markup-compatibility/2006" xmlns:p14="http://schemas.microsoft.com/office/powerpoint/2010/main">
    <mc:Choice Requires="p14">
      <p:transition spd="slow" p14:dur="2000" advTm="105671"/>
    </mc:Choice>
    <mc:Fallback xmlns="">
      <p:transition spd="slow" advTm="105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fade">
                                      <p:cBhvr>
                                        <p:cTn id="26" dur="500"/>
                                        <p:tgtEl>
                                          <p:spTgt spid="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fade">
                                      <p:cBhvr>
                                        <p:cTn id="31" dur="500"/>
                                        <p:tgtEl>
                                          <p:spTgt spid="9">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500"/>
                                        <p:tgtEl>
                                          <p:spTgt spid="10">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500"/>
                                        <p:tgtEl>
                                          <p:spTgt spid="11">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Effect transition="in" filter="fade">
                                      <p:cBhvr>
                                        <p:cTn id="46" dur="500"/>
                                        <p:tgtEl>
                                          <p:spTgt spid="1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animEffect transition="in" filter="fade">
                                      <p:cBhvr>
                                        <p:cTn id="51" dur="500"/>
                                        <p:tgtEl>
                                          <p:spTgt spid="13">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fade">
                                      <p:cBhvr>
                                        <p:cTn id="5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7"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F03CAEE-7481-F4FD-16E4-9BD3EB688800}"/>
              </a:ext>
            </a:extLst>
          </p:cNvPr>
          <p:cNvSpPr>
            <a:spLocks noGrp="1"/>
          </p:cNvSpPr>
          <p:nvPr>
            <p:ph idx="1"/>
          </p:nvPr>
        </p:nvSpPr>
        <p:spPr>
          <a:xfrm>
            <a:off x="291548" y="132523"/>
            <a:ext cx="11595652" cy="6467060"/>
          </a:xfrm>
        </p:spPr>
        <p:txBody>
          <a:bodyPr>
            <a:normAutofit fontScale="92500"/>
          </a:bodyPr>
          <a:lstStyle/>
          <a:p>
            <a:pPr marL="0" indent="0">
              <a:lnSpc>
                <a:spcPct val="150000"/>
              </a:lnSpc>
              <a:buNone/>
            </a:pPr>
            <a:r>
              <a:rPr lang="en-US" b="1" dirty="0">
                <a:solidFill>
                  <a:schemeClr val="accent6">
                    <a:lumMod val="75000"/>
                  </a:schemeClr>
                </a:solidFill>
              </a:rPr>
              <a:t>Complete with might/may (not), must, or can’t.</a:t>
            </a:r>
          </a:p>
          <a:p>
            <a:pPr marL="0" indent="0">
              <a:lnSpc>
                <a:spcPct val="150000"/>
              </a:lnSpc>
              <a:buNone/>
            </a:pPr>
            <a:r>
              <a:rPr lang="en-US" b="1" dirty="0"/>
              <a:t>1. </a:t>
            </a:r>
            <a:r>
              <a:rPr lang="en-US" dirty="0"/>
              <a:t>This sauce is really spicy. It _________ have </a:t>
            </a:r>
            <a:r>
              <a:rPr lang="en-US" dirty="0" err="1"/>
              <a:t>chilli</a:t>
            </a:r>
            <a:r>
              <a:rPr lang="en-US" dirty="0"/>
              <a:t> in it.</a:t>
            </a:r>
          </a:p>
          <a:p>
            <a:pPr marL="0" indent="0">
              <a:lnSpc>
                <a:spcPct val="150000"/>
              </a:lnSpc>
              <a:buNone/>
            </a:pPr>
            <a:r>
              <a:rPr lang="en-US" b="1" dirty="0"/>
              <a:t>2. </a:t>
            </a:r>
            <a:r>
              <a:rPr lang="en-US" dirty="0"/>
              <a:t>A: What music is this?    B: I’m not sure but it _________        be Mozart.</a:t>
            </a:r>
          </a:p>
          <a:p>
            <a:pPr marL="0" indent="0">
              <a:lnSpc>
                <a:spcPct val="150000"/>
              </a:lnSpc>
              <a:buNone/>
            </a:pPr>
            <a:r>
              <a:rPr lang="en-US" b="1" dirty="0"/>
              <a:t>3. </a:t>
            </a:r>
            <a:r>
              <a:rPr lang="en-US" dirty="0"/>
              <a:t>She looks very young. She _________ be more than 16.</a:t>
            </a:r>
          </a:p>
          <a:p>
            <a:pPr marL="0" indent="0">
              <a:lnSpc>
                <a:spcPct val="150000"/>
              </a:lnSpc>
              <a:buNone/>
            </a:pPr>
            <a:r>
              <a:rPr lang="en-US" b="1" dirty="0"/>
              <a:t>4. </a:t>
            </a:r>
            <a:r>
              <a:rPr lang="en-US" dirty="0"/>
              <a:t>I'm not sure why she hasn’t phoned. She _________            have my new number.</a:t>
            </a:r>
          </a:p>
          <a:p>
            <a:pPr marL="0" indent="0">
              <a:lnSpc>
                <a:spcPct val="150000"/>
              </a:lnSpc>
              <a:buNone/>
            </a:pPr>
            <a:r>
              <a:rPr lang="en-US" b="1" dirty="0"/>
              <a:t>5. </a:t>
            </a:r>
            <a:r>
              <a:rPr lang="en-US" dirty="0"/>
              <a:t>They _________ have a lot of money. They live in an enormous house.</a:t>
            </a:r>
          </a:p>
          <a:p>
            <a:pPr marL="0" indent="0">
              <a:lnSpc>
                <a:spcPct val="150000"/>
              </a:lnSpc>
              <a:buNone/>
            </a:pPr>
            <a:r>
              <a:rPr lang="en-US" b="1" dirty="0"/>
              <a:t>6. </a:t>
            </a:r>
            <a:r>
              <a:rPr lang="en-US" dirty="0"/>
              <a:t>He _________ be away. His car is outside his house.</a:t>
            </a:r>
          </a:p>
          <a:p>
            <a:pPr marL="0" indent="0">
              <a:lnSpc>
                <a:spcPct val="150000"/>
              </a:lnSpc>
              <a:buNone/>
            </a:pPr>
            <a:r>
              <a:rPr lang="en-US" b="1" dirty="0"/>
              <a:t>7. </a:t>
            </a:r>
            <a:r>
              <a:rPr lang="en-US" dirty="0"/>
              <a:t>I _________ be a size 44! I'm usually a 40 or 42.</a:t>
            </a:r>
          </a:p>
          <a:p>
            <a:pPr marL="0" indent="0">
              <a:lnSpc>
                <a:spcPct val="150000"/>
              </a:lnSpc>
              <a:buNone/>
            </a:pPr>
            <a:r>
              <a:rPr lang="en-US" b="1" dirty="0"/>
              <a:t>8. </a:t>
            </a:r>
            <a:r>
              <a:rPr lang="en-US" dirty="0"/>
              <a:t>It _________ be true! I saw it on the news.</a:t>
            </a:r>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xmlns="" id="{48EEB38E-86A2-BE69-58FD-3F2F410FF553}"/>
              </a:ext>
            </a:extLst>
          </p:cNvPr>
          <p:cNvSpPr txBox="1"/>
          <p:nvPr/>
        </p:nvSpPr>
        <p:spPr>
          <a:xfrm>
            <a:off x="4492487" y="927653"/>
            <a:ext cx="932435" cy="523220"/>
          </a:xfrm>
          <a:prstGeom prst="rect">
            <a:avLst/>
          </a:prstGeom>
          <a:noFill/>
        </p:spPr>
        <p:txBody>
          <a:bodyPr wrap="none" rtlCol="0">
            <a:spAutoFit/>
          </a:bodyPr>
          <a:lstStyle/>
          <a:p>
            <a:r>
              <a:rPr lang="en-US" sz="2800" b="1" dirty="0">
                <a:solidFill>
                  <a:schemeClr val="accent2">
                    <a:lumMod val="75000"/>
                  </a:schemeClr>
                </a:solidFill>
              </a:rPr>
              <a:t>must</a:t>
            </a:r>
          </a:p>
        </p:txBody>
      </p:sp>
      <p:sp>
        <p:nvSpPr>
          <p:cNvPr id="5" name="TextBox 4">
            <a:extLst>
              <a:ext uri="{FF2B5EF4-FFF2-40B4-BE49-F238E27FC236}">
                <a16:creationId xmlns:a16="http://schemas.microsoft.com/office/drawing/2014/main" xmlns="" id="{A91A0243-E7BC-DE21-AEF0-B4C80B8A9550}"/>
              </a:ext>
            </a:extLst>
          </p:cNvPr>
          <p:cNvSpPr txBox="1"/>
          <p:nvPr/>
        </p:nvSpPr>
        <p:spPr>
          <a:xfrm>
            <a:off x="6659217" y="1663148"/>
            <a:ext cx="1835567" cy="523220"/>
          </a:xfrm>
          <a:prstGeom prst="rect">
            <a:avLst/>
          </a:prstGeom>
          <a:noFill/>
        </p:spPr>
        <p:txBody>
          <a:bodyPr wrap="none" rtlCol="0">
            <a:spAutoFit/>
          </a:bodyPr>
          <a:lstStyle/>
          <a:p>
            <a:r>
              <a:rPr lang="en-US" sz="2800" b="1" dirty="0">
                <a:solidFill>
                  <a:schemeClr val="accent2">
                    <a:lumMod val="75000"/>
                  </a:schemeClr>
                </a:solidFill>
              </a:rPr>
              <a:t>might/may</a:t>
            </a:r>
          </a:p>
        </p:txBody>
      </p:sp>
      <p:sp>
        <p:nvSpPr>
          <p:cNvPr id="6" name="TextBox 5">
            <a:extLst>
              <a:ext uri="{FF2B5EF4-FFF2-40B4-BE49-F238E27FC236}">
                <a16:creationId xmlns:a16="http://schemas.microsoft.com/office/drawing/2014/main" xmlns="" id="{F2391B83-1295-21B4-B39D-1C028B12AAB6}"/>
              </a:ext>
            </a:extLst>
          </p:cNvPr>
          <p:cNvSpPr txBox="1"/>
          <p:nvPr/>
        </p:nvSpPr>
        <p:spPr>
          <a:xfrm>
            <a:off x="4313582" y="2339009"/>
            <a:ext cx="921534" cy="523220"/>
          </a:xfrm>
          <a:prstGeom prst="rect">
            <a:avLst/>
          </a:prstGeom>
          <a:noFill/>
        </p:spPr>
        <p:txBody>
          <a:bodyPr wrap="none" rtlCol="0">
            <a:spAutoFit/>
          </a:bodyPr>
          <a:lstStyle/>
          <a:p>
            <a:r>
              <a:rPr lang="en-US" sz="2800" b="1" dirty="0">
                <a:solidFill>
                  <a:schemeClr val="accent2">
                    <a:lumMod val="75000"/>
                  </a:schemeClr>
                </a:solidFill>
              </a:rPr>
              <a:t>can’t</a:t>
            </a:r>
          </a:p>
        </p:txBody>
      </p:sp>
      <p:sp>
        <p:nvSpPr>
          <p:cNvPr id="8" name="TextBox 7">
            <a:extLst>
              <a:ext uri="{FF2B5EF4-FFF2-40B4-BE49-F238E27FC236}">
                <a16:creationId xmlns:a16="http://schemas.microsoft.com/office/drawing/2014/main" xmlns="" id="{81CE65D3-8676-F966-CA2E-141895F82F9D}"/>
              </a:ext>
            </a:extLst>
          </p:cNvPr>
          <p:cNvSpPr txBox="1"/>
          <p:nvPr/>
        </p:nvSpPr>
        <p:spPr>
          <a:xfrm>
            <a:off x="6096000" y="3104443"/>
            <a:ext cx="2427075" cy="523220"/>
          </a:xfrm>
          <a:prstGeom prst="rect">
            <a:avLst/>
          </a:prstGeom>
          <a:noFill/>
        </p:spPr>
        <p:txBody>
          <a:bodyPr wrap="none" rtlCol="0">
            <a:spAutoFit/>
          </a:bodyPr>
          <a:lstStyle/>
          <a:p>
            <a:r>
              <a:rPr lang="en-US" sz="2800" b="1" dirty="0">
                <a:solidFill>
                  <a:schemeClr val="accent2">
                    <a:lumMod val="75000"/>
                  </a:schemeClr>
                </a:solidFill>
              </a:rPr>
              <a:t>might/may not</a:t>
            </a:r>
          </a:p>
        </p:txBody>
      </p:sp>
      <p:sp>
        <p:nvSpPr>
          <p:cNvPr id="9" name="TextBox 8">
            <a:extLst>
              <a:ext uri="{FF2B5EF4-FFF2-40B4-BE49-F238E27FC236}">
                <a16:creationId xmlns:a16="http://schemas.microsoft.com/office/drawing/2014/main" xmlns="" id="{99D13C47-C35B-0276-7B2E-6E0839F5A633}"/>
              </a:ext>
            </a:extLst>
          </p:cNvPr>
          <p:cNvSpPr txBox="1"/>
          <p:nvPr/>
        </p:nvSpPr>
        <p:spPr>
          <a:xfrm>
            <a:off x="1610139" y="3823253"/>
            <a:ext cx="932435" cy="523220"/>
          </a:xfrm>
          <a:prstGeom prst="rect">
            <a:avLst/>
          </a:prstGeom>
          <a:noFill/>
        </p:spPr>
        <p:txBody>
          <a:bodyPr wrap="none" rtlCol="0">
            <a:spAutoFit/>
          </a:bodyPr>
          <a:lstStyle/>
          <a:p>
            <a:r>
              <a:rPr lang="en-US" sz="2800" b="1" dirty="0">
                <a:solidFill>
                  <a:schemeClr val="accent2">
                    <a:lumMod val="75000"/>
                  </a:schemeClr>
                </a:solidFill>
              </a:rPr>
              <a:t>must</a:t>
            </a:r>
          </a:p>
        </p:txBody>
      </p:sp>
      <p:sp>
        <p:nvSpPr>
          <p:cNvPr id="11" name="TextBox 10">
            <a:extLst>
              <a:ext uri="{FF2B5EF4-FFF2-40B4-BE49-F238E27FC236}">
                <a16:creationId xmlns:a16="http://schemas.microsoft.com/office/drawing/2014/main" xmlns="" id="{A29E8EFD-0B25-5101-F4DB-14A49B0B1B8D}"/>
              </a:ext>
            </a:extLst>
          </p:cNvPr>
          <p:cNvSpPr txBox="1"/>
          <p:nvPr/>
        </p:nvSpPr>
        <p:spPr>
          <a:xfrm>
            <a:off x="1378226" y="4515739"/>
            <a:ext cx="921534" cy="523220"/>
          </a:xfrm>
          <a:prstGeom prst="rect">
            <a:avLst/>
          </a:prstGeom>
          <a:noFill/>
        </p:spPr>
        <p:txBody>
          <a:bodyPr wrap="none" rtlCol="0">
            <a:spAutoFit/>
          </a:bodyPr>
          <a:lstStyle/>
          <a:p>
            <a:r>
              <a:rPr lang="en-US" sz="2800" b="1" dirty="0">
                <a:solidFill>
                  <a:schemeClr val="accent2">
                    <a:lumMod val="75000"/>
                  </a:schemeClr>
                </a:solidFill>
              </a:rPr>
              <a:t>can’t</a:t>
            </a:r>
          </a:p>
        </p:txBody>
      </p:sp>
      <p:sp>
        <p:nvSpPr>
          <p:cNvPr id="12" name="TextBox 11">
            <a:extLst>
              <a:ext uri="{FF2B5EF4-FFF2-40B4-BE49-F238E27FC236}">
                <a16:creationId xmlns:a16="http://schemas.microsoft.com/office/drawing/2014/main" xmlns="" id="{44999004-60DE-55C1-7B1E-001C475FCED9}"/>
              </a:ext>
            </a:extLst>
          </p:cNvPr>
          <p:cNvSpPr txBox="1"/>
          <p:nvPr/>
        </p:nvSpPr>
        <p:spPr>
          <a:xfrm>
            <a:off x="1075309" y="5234850"/>
            <a:ext cx="921534" cy="523220"/>
          </a:xfrm>
          <a:prstGeom prst="rect">
            <a:avLst/>
          </a:prstGeom>
          <a:noFill/>
        </p:spPr>
        <p:txBody>
          <a:bodyPr wrap="none" rtlCol="0">
            <a:spAutoFit/>
          </a:bodyPr>
          <a:lstStyle/>
          <a:p>
            <a:r>
              <a:rPr lang="en-US" sz="2800" b="1" dirty="0">
                <a:solidFill>
                  <a:schemeClr val="accent2">
                    <a:lumMod val="75000"/>
                  </a:schemeClr>
                </a:solidFill>
              </a:rPr>
              <a:t>can’t</a:t>
            </a:r>
          </a:p>
        </p:txBody>
      </p:sp>
      <p:sp>
        <p:nvSpPr>
          <p:cNvPr id="13" name="TextBox 12">
            <a:extLst>
              <a:ext uri="{FF2B5EF4-FFF2-40B4-BE49-F238E27FC236}">
                <a16:creationId xmlns:a16="http://schemas.microsoft.com/office/drawing/2014/main" xmlns="" id="{CF31B78C-4E2E-6F2A-6C36-5748819AE57C}"/>
              </a:ext>
            </a:extLst>
          </p:cNvPr>
          <p:cNvSpPr txBox="1"/>
          <p:nvPr/>
        </p:nvSpPr>
        <p:spPr>
          <a:xfrm>
            <a:off x="1160740" y="5953961"/>
            <a:ext cx="932435" cy="523220"/>
          </a:xfrm>
          <a:prstGeom prst="rect">
            <a:avLst/>
          </a:prstGeom>
          <a:noFill/>
        </p:spPr>
        <p:txBody>
          <a:bodyPr wrap="none" rtlCol="0">
            <a:spAutoFit/>
          </a:bodyPr>
          <a:lstStyle/>
          <a:p>
            <a:r>
              <a:rPr lang="en-US" sz="2800" b="1" dirty="0">
                <a:solidFill>
                  <a:schemeClr val="accent2">
                    <a:lumMod val="75000"/>
                  </a:schemeClr>
                </a:solidFill>
              </a:rPr>
              <a:t>must</a:t>
            </a:r>
          </a:p>
        </p:txBody>
      </p:sp>
      <p:pic>
        <p:nvPicPr>
          <p:cNvPr id="7" name="Audio 6">
            <a:hlinkClick r:id="" action="ppaction://media"/>
            <a:extLst>
              <a:ext uri="{FF2B5EF4-FFF2-40B4-BE49-F238E27FC236}">
                <a16:creationId xmlns:a16="http://schemas.microsoft.com/office/drawing/2014/main" xmlns="" id="{D0BF5879-B449-92E2-B27A-E96AABEE716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215830157"/>
      </p:ext>
    </p:extLst>
  </p:cSld>
  <p:clrMapOvr>
    <a:masterClrMapping/>
  </p:clrMapOvr>
  <mc:AlternateContent xmlns:mc="http://schemas.openxmlformats.org/markup-compatibility/2006" xmlns:p14="http://schemas.microsoft.com/office/powerpoint/2010/main">
    <mc:Choice Requires="p14">
      <p:transition spd="slow" p14:dur="2000" advTm="62880"/>
    </mc:Choice>
    <mc:Fallback xmlns="">
      <p:transition spd="slow" advTm="62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9" fill="hold" display="0">
                  <p:stCondLst>
                    <p:cond delay="indefinite"/>
                  </p:stCondLst>
                  <p:endCondLst>
                    <p:cond evt="onStopAudio" delay="0">
                      <p:tgtEl>
                        <p:sldTgt/>
                      </p:tgtEl>
                    </p:cond>
                  </p:endCondLst>
                </p:cTn>
                <p:tgtEl>
                  <p:spTgt spid="7"/>
                </p:tgtEl>
              </p:cMediaNode>
            </p:audio>
          </p:childTnLst>
        </p:cTn>
      </p:par>
    </p:tnLst>
    <p:bldLst>
      <p:bldP spid="4" grpId="0"/>
      <p:bldP spid="5" grpId="0"/>
      <p:bldP spid="6" grpId="0"/>
      <p:bldP spid="8" grpId="0"/>
      <p:bldP spid="9"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D7E8AFDB-03E0-2A9D-2F40-A1BEA535D46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4846"/>
    </mc:Choice>
    <mc:Fallback xmlns="">
      <p:transition spd="slow" advTm="48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7|12.1|11.4|12"/>
</p:tagLst>
</file>

<file path=ppt/tags/tag2.xml><?xml version="1.0" encoding="utf-8"?>
<p:tagLst xmlns:a="http://schemas.openxmlformats.org/drawingml/2006/main" xmlns:r="http://schemas.openxmlformats.org/officeDocument/2006/relationships" xmlns:p="http://schemas.openxmlformats.org/presentationml/2006/main">
  <p:tag name="TIMING" val="|8.1|5.1|6.2|3.6|12.7|5.3|4.3"/>
</p:tagLst>
</file>

<file path=ppt/tags/tag3.xml><?xml version="1.0" encoding="utf-8"?>
<p:tagLst xmlns:a="http://schemas.openxmlformats.org/drawingml/2006/main" xmlns:r="http://schemas.openxmlformats.org/officeDocument/2006/relationships" xmlns:p="http://schemas.openxmlformats.org/presentationml/2006/main">
  <p:tag name="TIMING" val="|15|9.3|6.7|11|24.3|7.1|8.9"/>
</p:tagLst>
</file>

<file path=ppt/tags/tag4.xml><?xml version="1.0" encoding="utf-8"?>
<p:tagLst xmlns:a="http://schemas.openxmlformats.org/drawingml/2006/main" xmlns:r="http://schemas.openxmlformats.org/officeDocument/2006/relationships" xmlns:p="http://schemas.openxmlformats.org/presentationml/2006/main">
  <p:tag name="TIMING" val="|18.9|15.6|7.2|10|7.7"/>
</p:tagLst>
</file>

<file path=ppt/tags/tag5.xml><?xml version="1.0" encoding="utf-8"?>
<p:tagLst xmlns:a="http://schemas.openxmlformats.org/drawingml/2006/main" xmlns:r="http://schemas.openxmlformats.org/officeDocument/2006/relationships" xmlns:p="http://schemas.openxmlformats.org/presentationml/2006/main">
  <p:tag name="TIMING" val="|17.5|10.5|23.1|6.5"/>
</p:tagLst>
</file>

<file path=ppt/tags/tag6.xml><?xml version="1.0" encoding="utf-8"?>
<p:tagLst xmlns:a="http://schemas.openxmlformats.org/drawingml/2006/main" xmlns:r="http://schemas.openxmlformats.org/officeDocument/2006/relationships" xmlns:p="http://schemas.openxmlformats.org/presentationml/2006/main">
  <p:tag name="TIMING" val="|12.4|6.2|18.8|5.7|15|6.5|8.1"/>
</p:tagLst>
</file>

<file path=ppt/tags/tag7.xml><?xml version="1.0" encoding="utf-8"?>
<p:tagLst xmlns:a="http://schemas.openxmlformats.org/drawingml/2006/main" xmlns:r="http://schemas.openxmlformats.org/officeDocument/2006/relationships" xmlns:p="http://schemas.openxmlformats.org/presentationml/2006/main">
  <p:tag name="TIMING" val="|10.3|3.7|2.8|1.7|2.4|2|1.9|1.7|1.6|2.1|2.4|3.7|2.4|1.7|1.5"/>
</p:tagLst>
</file>

<file path=ppt/tags/tag8.xml><?xml version="1.0" encoding="utf-8"?>
<p:tagLst xmlns:a="http://schemas.openxmlformats.org/drawingml/2006/main" xmlns:r="http://schemas.openxmlformats.org/officeDocument/2006/relationships" xmlns:p="http://schemas.openxmlformats.org/presentationml/2006/main">
  <p:tag name="TIMING" val="|16.3|19.9|34.5|17.6|9.1|10.7"/>
</p:tagLst>
</file>

<file path=ppt/tags/tag9.xml><?xml version="1.0" encoding="utf-8"?>
<p:tagLst xmlns:a="http://schemas.openxmlformats.org/drawingml/2006/main" xmlns:r="http://schemas.openxmlformats.org/officeDocument/2006/relationships" xmlns:p="http://schemas.openxmlformats.org/presentationml/2006/main">
  <p:tag name="TIMING" val="|1.7|0.3"/>
</p:tagLst>
</file>

<file path=ppt/tags/tag10.xml><?xml version="1.0" encoding="utf-8"?>
<p:tagLst xmlns:a="http://schemas.openxmlformats.org/drawingml/2006/main" xmlns:r="http://schemas.openxmlformats.org/officeDocument/2006/relationships" xmlns:p="http://schemas.openxmlformats.org/presentationml/2006/main">
  <p:tag name="TIMING" val="|15.4|10.9|11.1|10.5|9.1|8.7|8.4|9.5|4.9|7.3"/>
</p:tagLst>
</file>

<file path=ppt/tags/tag11.xml><?xml version="1.0" encoding="utf-8"?>
<p:tagLst xmlns:a="http://schemas.openxmlformats.org/drawingml/2006/main" xmlns:r="http://schemas.openxmlformats.org/officeDocument/2006/relationships" xmlns:p="http://schemas.openxmlformats.org/presentationml/2006/main">
  <p:tag name="TIMING" val="|17.9|4.7|6.3|6.6|4.7|5.9|3.8|6.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1334</Words>
  <Application>Microsoft Office PowerPoint</Application>
  <PresentationFormat>ملء الشاشة</PresentationFormat>
  <Paragraphs>214</Paragraphs>
  <Slides>18</Slides>
  <Notes>0</Notes>
  <HiddenSlides>0</HiddenSlides>
  <MMClips>18</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18</vt:i4>
      </vt:variant>
    </vt:vector>
  </HeadingPairs>
  <TitlesOfParts>
    <vt:vector size="25" baseType="lpstr">
      <vt:lpstr>Arial</vt:lpstr>
      <vt:lpstr>Calibri</vt:lpstr>
      <vt:lpstr>Calibri Light</vt:lpstr>
      <vt:lpstr>Times New Roman</vt:lpstr>
      <vt:lpstr>Wingdings</vt:lpstr>
      <vt:lpstr>Office Theme</vt:lpstr>
      <vt:lpstr>1_Office Theme</vt:lpstr>
      <vt:lpstr>New English File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304</cp:revision>
  <dcterms:created xsi:type="dcterms:W3CDTF">2022-10-28T18:57:55Z</dcterms:created>
  <dcterms:modified xsi:type="dcterms:W3CDTF">2025-09-16T09:38:58Z</dcterms:modified>
</cp:coreProperties>
</file>